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89" r:id="rId3"/>
    <p:sldId id="287" r:id="rId4"/>
    <p:sldId id="288" r:id="rId5"/>
    <p:sldId id="279" r:id="rId6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3" autoAdjust="0"/>
    <p:restoredTop sz="94660"/>
  </p:normalViewPr>
  <p:slideViewPr>
    <p:cSldViewPr snapToGrid="0">
      <p:cViewPr varScale="1">
        <p:scale>
          <a:sx n="88" d="100"/>
          <a:sy n="88" d="100"/>
        </p:scale>
        <p:origin x="403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 smtClean="0"/>
              <a:t>Klik for at redigere undertiteltypografien i masteren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6AD4CD5-1212-40D1-A7C2-99631E240858}" type="datetimeFigureOut">
              <a:rPr lang="da-DK" smtClean="0"/>
              <a:t>17-03-2020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4CC65BC-7B4F-4F38-82DF-48A7EC70550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849980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6AD4CD5-1212-40D1-A7C2-99631E240858}" type="datetimeFigureOut">
              <a:rPr lang="da-DK" smtClean="0"/>
              <a:t>17-03-2020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4CC65BC-7B4F-4F38-82DF-48A7EC70550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40863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6AD4CD5-1212-40D1-A7C2-99631E240858}" type="datetimeFigureOut">
              <a:rPr lang="da-DK" smtClean="0"/>
              <a:t>17-03-2020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4CC65BC-7B4F-4F38-82DF-48A7EC705503}" type="slidenum">
              <a:rPr lang="da-DK" smtClean="0"/>
              <a:t>‹nr.›</a:t>
            </a:fld>
            <a:endParaRPr lang="da-DK"/>
          </a:p>
        </p:txBody>
      </p:sp>
      <p:pic>
        <p:nvPicPr>
          <p:cNvPr id="7" name="Billed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35053" y="5943600"/>
            <a:ext cx="2150576" cy="715994"/>
          </a:xfrm>
          <a:prstGeom prst="rect">
            <a:avLst/>
          </a:prstGeom>
        </p:spPr>
      </p:pic>
      <p:pic>
        <p:nvPicPr>
          <p:cNvPr id="8" name="Billed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78059"/>
            <a:ext cx="1505415" cy="1627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67896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6AD4CD5-1212-40D1-A7C2-99631E240858}" type="datetimeFigureOut">
              <a:rPr lang="da-DK" smtClean="0"/>
              <a:t>17-03-2020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4CC65BC-7B4F-4F38-82DF-48A7EC70550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810134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6AD4CD5-1212-40D1-A7C2-99631E240858}" type="datetimeFigureOut">
              <a:rPr lang="da-DK" smtClean="0"/>
              <a:t>17-03-2020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4CC65BC-7B4F-4F38-82DF-48A7EC70550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554694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6AD4CD5-1212-40D1-A7C2-99631E240858}" type="datetimeFigureOut">
              <a:rPr lang="da-DK" smtClean="0"/>
              <a:t>17-03-2020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4CC65BC-7B4F-4F38-82DF-48A7EC70550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779980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6AD4CD5-1212-40D1-A7C2-99631E240858}" type="datetimeFigureOut">
              <a:rPr lang="da-DK" smtClean="0"/>
              <a:t>17-03-2020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da-DK"/>
          </a:p>
        </p:txBody>
      </p:sp>
      <p:sp>
        <p:nvSpPr>
          <p:cNvPr id="9" name="Pladsholder til slidenummer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4CC65BC-7B4F-4F38-82DF-48A7EC70550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396977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6AD4CD5-1212-40D1-A7C2-99631E240858}" type="datetimeFigureOut">
              <a:rPr lang="da-DK" smtClean="0"/>
              <a:t>17-03-2020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4CC65BC-7B4F-4F38-82DF-48A7EC70550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705082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6AD4CD5-1212-40D1-A7C2-99631E240858}" type="datetimeFigureOut">
              <a:rPr lang="da-DK" smtClean="0"/>
              <a:t>17-03-2020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4CC65BC-7B4F-4F38-82DF-48A7EC70550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4315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6AD4CD5-1212-40D1-A7C2-99631E240858}" type="datetimeFigureOut">
              <a:rPr lang="da-DK" smtClean="0"/>
              <a:t>17-03-2020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4CC65BC-7B4F-4F38-82DF-48A7EC70550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714220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6AD4CD5-1212-40D1-A7C2-99631E240858}" type="datetimeFigureOut">
              <a:rPr lang="da-DK" smtClean="0"/>
              <a:t>17-03-2020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4CC65BC-7B4F-4F38-82DF-48A7EC70550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490880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3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76963"/>
            <a:ext cx="2000250" cy="666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14030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/>
        </p:nvSpPr>
        <p:spPr>
          <a:xfrm>
            <a:off x="84596" y="0"/>
            <a:ext cx="12209417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11th IHO Marine Spatial Data Infrastructures Working Group Meeting (MSDIWG11) </a:t>
            </a:r>
          </a:p>
          <a:p>
            <a:pPr algn="ctr"/>
            <a:r>
              <a:rPr lang="en-US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Rostock-</a:t>
            </a:r>
            <a:r>
              <a:rPr lang="en-US" sz="24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Warnemünde</a:t>
            </a:r>
            <a:r>
              <a:rPr lang="en-US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Germany</a:t>
            </a: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24-26 February 2020 </a:t>
            </a:r>
          </a:p>
        </p:txBody>
      </p:sp>
      <p:sp>
        <p:nvSpPr>
          <p:cNvPr id="2" name="Rektangel 1"/>
          <p:cNvSpPr/>
          <p:nvPr/>
        </p:nvSpPr>
        <p:spPr>
          <a:xfrm>
            <a:off x="1638573" y="1363283"/>
            <a:ext cx="956935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Expectations to the “new” WENSWG from a MSDI perspective</a:t>
            </a:r>
          </a:p>
        </p:txBody>
      </p:sp>
      <p:pic>
        <p:nvPicPr>
          <p:cNvPr id="1026" name="232728f4-9218-4fe1-bace-eda9fe242a6d" descr="Imag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2496530"/>
            <a:ext cx="12294014" cy="3106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9827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/>
          <p:nvPr/>
        </p:nvSpPr>
        <p:spPr>
          <a:xfrm>
            <a:off x="862148" y="783997"/>
            <a:ext cx="9283337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should the new WENS principles cover?</a:t>
            </a:r>
          </a:p>
          <a:p>
            <a:endParaRPr lang="en-US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Who is the audiences, safe navigation, SOLAS, non navigation, e-navigation?</a:t>
            </a:r>
          </a:p>
          <a:p>
            <a:endParaRPr lang="en-US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=&gt;</a:t>
            </a:r>
          </a:p>
          <a:p>
            <a:endParaRPr lang="en-US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Several requirements for WENS</a:t>
            </a:r>
          </a:p>
          <a:p>
            <a:endParaRPr lang="en-US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the future services and/or principles?</a:t>
            </a:r>
          </a:p>
          <a:p>
            <a:endParaRPr lang="en-US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Tier1 and/or Tier2 approach, Tier XX =&gt;</a:t>
            </a:r>
          </a:p>
          <a:p>
            <a:r>
              <a:rPr lang="en-US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 need to define different Tiers</a:t>
            </a:r>
          </a:p>
          <a:p>
            <a:r>
              <a:rPr lang="en-US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 should follow the UNGGIM IGIF Strategic Pathway Principles if </a:t>
            </a:r>
            <a:r>
              <a:rPr lang="en-US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possivle</a:t>
            </a:r>
            <a:endParaRPr lang="en-US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Will all wend principles be usable for all data e.g. metrological data =&gt; </a:t>
            </a:r>
          </a:p>
          <a:p>
            <a:r>
              <a:rPr lang="en-US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we instead need to have a differential approached to the principles?</a:t>
            </a:r>
            <a:endParaRPr lang="en-US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2490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felt 3"/>
          <p:cNvSpPr txBox="1"/>
          <p:nvPr/>
        </p:nvSpPr>
        <p:spPr>
          <a:xfrm>
            <a:off x="251575" y="216977"/>
            <a:ext cx="11731420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Hydrographic datasets: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Principle discussion about the hydrographic datasets and other datasets needed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Which datasets should be included in WENS principles?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MSDI </a:t>
            </a:r>
            <a:r>
              <a:rPr lang="en-US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contains between 100 to 300 different datasets</a:t>
            </a:r>
          </a:p>
          <a:p>
            <a:endParaRPr lang="en-US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 the datasets listed below enough?</a:t>
            </a:r>
            <a:r>
              <a:rPr lang="da-DK" i="1" dirty="0" smtClean="0"/>
              <a:t/>
            </a:r>
            <a:br>
              <a:rPr lang="da-DK" i="1" dirty="0" smtClean="0"/>
            </a:br>
            <a:r>
              <a:rPr lang="da-DK" i="1" dirty="0" err="1" smtClean="0"/>
              <a:t>Additional</a:t>
            </a:r>
            <a:r>
              <a:rPr lang="da-DK" i="1" dirty="0" smtClean="0"/>
              <a:t> </a:t>
            </a:r>
            <a:r>
              <a:rPr lang="da-DK" i="1" dirty="0"/>
              <a:t>S-1xx Product </a:t>
            </a:r>
            <a:r>
              <a:rPr lang="da-DK" i="1" dirty="0" err="1"/>
              <a:t>Specifications</a:t>
            </a:r>
            <a:r>
              <a:rPr lang="da-DK" i="1" dirty="0"/>
              <a:t>: </a:t>
            </a:r>
            <a:r>
              <a:rPr lang="da-DK" i="1" dirty="0" smtClean="0"/>
              <a:t>(from </a:t>
            </a:r>
            <a:r>
              <a:rPr lang="da-DK" i="1" dirty="0"/>
              <a:t>the S-100 IMPLEMENTATION </a:t>
            </a:r>
            <a:r>
              <a:rPr lang="da-DK" i="1" dirty="0" smtClean="0"/>
              <a:t>STRATEGY)</a:t>
            </a:r>
            <a:endParaRPr lang="da-DK" dirty="0"/>
          </a:p>
          <a:p>
            <a:r>
              <a:rPr lang="en-US" dirty="0" smtClean="0"/>
              <a:t>S-101 </a:t>
            </a:r>
            <a:r>
              <a:rPr lang="en-US" dirty="0"/>
              <a:t>Electronic Navigational Chart (ENC) </a:t>
            </a:r>
            <a:endParaRPr lang="en-US" dirty="0" smtClean="0"/>
          </a:p>
          <a:p>
            <a:r>
              <a:rPr lang="en-US" dirty="0" smtClean="0"/>
              <a:t>S-102 </a:t>
            </a:r>
            <a:r>
              <a:rPr lang="en-US" dirty="0"/>
              <a:t>Bathymetric Surface </a:t>
            </a:r>
            <a:endParaRPr lang="en-US" dirty="0" smtClean="0"/>
          </a:p>
          <a:p>
            <a:r>
              <a:rPr lang="en-US" dirty="0" smtClean="0"/>
              <a:t>S-104 </a:t>
            </a:r>
            <a:r>
              <a:rPr lang="en-US" dirty="0"/>
              <a:t>Water Level Information for Surface Navigation </a:t>
            </a:r>
            <a:endParaRPr lang="en-US" dirty="0" smtClean="0"/>
          </a:p>
          <a:p>
            <a:r>
              <a:rPr lang="en-US" dirty="0" smtClean="0"/>
              <a:t>S-111 </a:t>
            </a:r>
            <a:r>
              <a:rPr lang="en-US" dirty="0"/>
              <a:t>Surface Currents </a:t>
            </a:r>
            <a:endParaRPr lang="en-US" dirty="0" smtClean="0"/>
          </a:p>
          <a:p>
            <a:r>
              <a:rPr lang="en-US" dirty="0" smtClean="0"/>
              <a:t>S-122 </a:t>
            </a:r>
            <a:r>
              <a:rPr lang="en-US" dirty="0"/>
              <a:t>Marine Protected Areas </a:t>
            </a:r>
            <a:endParaRPr lang="en-US" dirty="0" smtClean="0"/>
          </a:p>
          <a:p>
            <a:r>
              <a:rPr lang="en-US" dirty="0" smtClean="0"/>
              <a:t>S-123 </a:t>
            </a:r>
            <a:r>
              <a:rPr lang="en-US" dirty="0"/>
              <a:t>Radio Services </a:t>
            </a:r>
            <a:endParaRPr lang="en-US" dirty="0" smtClean="0"/>
          </a:p>
          <a:p>
            <a:r>
              <a:rPr lang="en-US" dirty="0" smtClean="0"/>
              <a:t>S-124 </a:t>
            </a:r>
            <a:r>
              <a:rPr lang="en-US" dirty="0"/>
              <a:t>Navigational warnings </a:t>
            </a:r>
            <a:endParaRPr lang="en-US" dirty="0" smtClean="0"/>
          </a:p>
          <a:p>
            <a:r>
              <a:rPr lang="en-US" dirty="0" smtClean="0"/>
              <a:t>S-129 </a:t>
            </a:r>
            <a:r>
              <a:rPr lang="en-US" dirty="0"/>
              <a:t>Under Keel Clearance Management</a:t>
            </a:r>
            <a:endParaRPr lang="da-DK" dirty="0"/>
          </a:p>
          <a:p>
            <a:endParaRPr lang="da-DK" dirty="0"/>
          </a:p>
          <a:p>
            <a:r>
              <a:rPr lang="en-US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status of datasets</a:t>
            </a:r>
            <a:r>
              <a:rPr lang="en-US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r>
              <a:rPr lang="en-US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 will be important to be able to distinguish between </a:t>
            </a:r>
            <a:r>
              <a:rPr lang="en-US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authoriative</a:t>
            </a:r>
            <a:r>
              <a:rPr lang="en-US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datasets and other datasets</a:t>
            </a:r>
          </a:p>
          <a:p>
            <a:endParaRPr lang="en-US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Providers of datasets</a:t>
            </a:r>
            <a:r>
              <a:rPr lang="en-US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r>
              <a:rPr lang="en-US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Many agencies will be providers of different datasets, and it will differ from country to country</a:t>
            </a:r>
            <a:endParaRPr lang="en-US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a-DK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a-DK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8505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/>
          <p:nvPr/>
        </p:nvSpPr>
        <p:spPr>
          <a:xfrm>
            <a:off x="313510" y="296317"/>
            <a:ext cx="11495314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need for new </a:t>
            </a:r>
            <a:r>
              <a:rPr lang="en-US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different distribution methods:</a:t>
            </a:r>
          </a:p>
          <a:p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nature of different datasets needs different distribution methods, e.g. 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Update </a:t>
            </a:r>
            <a:r>
              <a:rPr lang="en-US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intervals; </a:t>
            </a: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seconds, minutes, days, weeks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Arears; </a:t>
            </a: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International, regional, national, local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Different data </a:t>
            </a:r>
            <a:r>
              <a:rPr lang="en-US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owners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 Quality –S1XX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Strong recommendation to retain reference to CATZOC’ (Category of Zone of Confidence) as the terminology because it is well understood and replacing with Quality of Bathymetric Data levels 1 to 5 could lead to unnecessary confusion without any fundamental changes to classifications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Investigate </a:t>
            </a: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appropriate methodologies for displaying quality information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Test dataset is needed for all S-1XX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7945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kstfelt 9"/>
          <p:cNvSpPr txBox="1"/>
          <p:nvPr/>
        </p:nvSpPr>
        <p:spPr>
          <a:xfrm>
            <a:off x="486704" y="164725"/>
            <a:ext cx="11705295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Security and integrity</a:t>
            </a:r>
            <a:r>
              <a:rPr lang="da-DK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IHO S-63 (and S-101) relies on a specific end user system, only fit for ECDIS and S-57</a:t>
            </a:r>
          </a:p>
          <a:p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Other standards exist but may need adaptation (e.g. </a:t>
            </a:r>
            <a:r>
              <a:rPr lang="en-US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Blockchain</a:t>
            </a: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technology)</a:t>
            </a:r>
          </a:p>
          <a:p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All data integrity systems require a “trust network” to define identity.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 smtClean="0">
              <a:solidFill>
                <a:srgbClr val="002060"/>
              </a:solidFill>
            </a:endParaRPr>
          </a:p>
          <a:p>
            <a:r>
              <a:rPr lang="en-US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From </a:t>
            </a:r>
            <a:r>
              <a:rPr lang="en-US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S-100 IMPLEMENTATION </a:t>
            </a:r>
            <a:r>
              <a:rPr lang="en-US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STRATEGY</a:t>
            </a:r>
            <a:endParaRPr lang="en-US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From S-100 As </a:t>
            </a: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result of their deliberations the noted group of offices bearers identified the following strategic fields of engagements to develop an accepted roadmap for the now called </a:t>
            </a:r>
            <a:r>
              <a:rPr lang="en-US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S-100 Implementation Decade</a:t>
            </a: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r>
              <a:rPr lang="da-DK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Operational </a:t>
            </a:r>
            <a:r>
              <a:rPr lang="da-DK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infrastructure</a:t>
            </a:r>
            <a:r>
              <a:rPr lang="da-DK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da-DK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Technical </a:t>
            </a:r>
            <a:r>
              <a:rPr lang="da-DK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standardization</a:t>
            </a:r>
            <a:r>
              <a:rPr lang="da-DK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Coordinated implementation of services </a:t>
            </a:r>
          </a:p>
          <a:p>
            <a:r>
              <a:rPr lang="da-DK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</a:t>
            </a:r>
            <a:r>
              <a:rPr lang="da-DK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Synchronization</a:t>
            </a:r>
            <a:r>
              <a:rPr lang="da-DK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with IMO </a:t>
            </a:r>
          </a:p>
          <a:p>
            <a:r>
              <a:rPr lang="da-DK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 Collaboration with </a:t>
            </a:r>
            <a:r>
              <a:rPr lang="da-DK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industry</a:t>
            </a:r>
            <a:r>
              <a:rPr lang="da-DK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6. Capacity Building of Hydrographic Offices </a:t>
            </a:r>
          </a:p>
          <a:p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7. Development of Global Distribution Capability </a:t>
            </a:r>
          </a:p>
          <a:p>
            <a:endParaRPr lang="en-US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a-DK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a-DK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9650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1505</TotalTime>
  <Words>484</Words>
  <Application>Microsoft Office PowerPoint</Application>
  <PresentationFormat>Widescreen</PresentationFormat>
  <Paragraphs>73</Paragraphs>
  <Slides>5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Office-tema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Company>Statens It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Majken Bjerknæs Svith</dc:creator>
  <cp:lastModifiedBy>Jens Peter Weiss Hartmann</cp:lastModifiedBy>
  <cp:revision>126</cp:revision>
  <dcterms:created xsi:type="dcterms:W3CDTF">2020-02-11T07:23:45Z</dcterms:created>
  <dcterms:modified xsi:type="dcterms:W3CDTF">2020-03-17T07:25:53Z</dcterms:modified>
</cp:coreProperties>
</file>