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5" r:id="rId2"/>
    <p:sldId id="410" r:id="rId3"/>
    <p:sldId id="278" r:id="rId4"/>
    <p:sldId id="424" r:id="rId5"/>
    <p:sldId id="420" r:id="rId6"/>
    <p:sldId id="406" r:id="rId7"/>
    <p:sldId id="421" r:id="rId8"/>
    <p:sldId id="422" r:id="rId9"/>
    <p:sldId id="426" r:id="rId10"/>
    <p:sldId id="434" r:id="rId11"/>
    <p:sldId id="439" r:id="rId12"/>
    <p:sldId id="438" r:id="rId13"/>
    <p:sldId id="429" r:id="rId14"/>
    <p:sldId id="431" r:id="rId15"/>
    <p:sldId id="435" r:id="rId16"/>
  </p:sldIdLst>
  <p:sldSz cx="9144000" cy="6858000" type="screen4x3"/>
  <p:notesSz cx="6858000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7" autoAdjust="0"/>
    <p:restoredTop sz="93969" autoAdjust="0"/>
  </p:normalViewPr>
  <p:slideViewPr>
    <p:cSldViewPr>
      <p:cViewPr varScale="1">
        <p:scale>
          <a:sx n="78" d="100"/>
          <a:sy n="78" d="100"/>
        </p:scale>
        <p:origin x="894" y="5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B0F1CD-AD6A-4326-BAC8-C8ACB7404DAE}" type="datetimeFigureOut">
              <a:rPr lang="en-CA"/>
              <a:pPr>
                <a:defRPr/>
              </a:pPr>
              <a:t>2018-12-06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2D6A86-40B3-4FB4-B144-F67A0CD9A2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2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9B7B61-F093-42F2-818A-A3B2D8209474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94D8F9-F528-48F0-BB21-B7A1F7DD8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9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C1330-52D0-406C-BC49-19BBF754BA7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1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/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75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6B186-C6E9-4295-AA87-0F828366BF26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BE8A-7357-48B4-9814-3DCF9B51C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26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B40CA-3BDB-432F-96C1-C0DDA675CCD1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50D1-D33F-43DA-93D8-9702D1DDC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98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C0EAB4-AD9E-47FF-8F42-F3A82227737C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104A-88B7-4974-8E6C-130DA745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7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78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60AF94-F36A-4E6B-A3CB-0356A9ED26D7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9990-E5FE-48A4-BD55-2504F466D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5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730E64-1232-40B6-8909-00CBED39AF38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25B8-D2F5-4A29-B431-320E01465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47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485581-8E88-4023-88B0-4A40D79279F6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02BC-45EA-49F1-8964-B002F94F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73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BB57EA-969D-4366-A33C-F6992FF14EEE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E33D-B2BA-4043-A142-E1ECFC850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7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7A01F2-15B7-4E82-8D14-FC88B002E078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DCDF-7F04-4282-95EC-3CD1FBE67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93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24FF27-E0CA-4249-848D-3B9363AC27FD}" type="datetimeFigureOut">
              <a:rPr lang="en-US"/>
              <a:pPr>
                <a:defRPr/>
              </a:pPr>
              <a:t>12/6/2018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D1D3-B506-4377-9887-52FB1EC6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1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A7CFB-BCB5-40F4-9E9B-D6E55F5FA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/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/>
            </a:extLst>
          </p:cNvPr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/>
            </a:extLst>
          </p:cNvPr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/>
            </a:extLst>
          </p:cNvPr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400800"/>
            <a:ext cx="32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PATHS. NEW APPROACHES</a:t>
            </a:r>
          </a:p>
        </p:txBody>
      </p:sp>
      <p:pic>
        <p:nvPicPr>
          <p:cNvPr id="103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524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5427663" y="1681163"/>
            <a:ext cx="3562350" cy="2214562"/>
          </a:xfrm>
        </p:spPr>
        <p:txBody>
          <a:bodyPr/>
          <a:lstStyle/>
          <a:p>
            <a:pPr algn="ctr" eaLnBrk="1" hangingPunct="1"/>
            <a: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Streaming ENC </a:t>
            </a:r>
            <a:b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(and other data) </a:t>
            </a:r>
            <a: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Data from a Cloud Based Open Sourced Database</a:t>
            </a:r>
            <a:endParaRPr lang="en-US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5427663" y="4572000"/>
            <a:ext cx="3613150" cy="18288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Derrick R. Peyton, Ed Kuwalek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IIC Technologies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Abhishek Alla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NaAVIC</a:t>
            </a:r>
          </a:p>
        </p:txBody>
      </p:sp>
      <p:pic>
        <p:nvPicPr>
          <p:cNvPr id="15364" name="Picture 1" descr="imag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622425"/>
            <a:ext cx="5256213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30908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27438"/>
            <a:ext cx="1600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066800"/>
            <a:ext cx="64198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152400" y="228600"/>
            <a:ext cx="441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Underlying Principles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828800" y="1295400"/>
            <a:ext cx="6629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>
                <a:latin typeface="Arial" panose="020B0604020202020204" pitchFamily="34" charset="0"/>
                <a:cs typeface="Calibri" panose="020F0502020204030204" pitchFamily="34" charset="0"/>
              </a:rPr>
              <a:t>Enabling – the data provider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>
                <a:latin typeface="Arial" panose="020B0604020202020204" pitchFamily="34" charset="0"/>
                <a:cs typeface="Calibri" panose="020F0502020204030204" pitchFamily="34" charset="0"/>
              </a:rPr>
              <a:t>Engagement – the data user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>
                <a:latin typeface="Arial" panose="020B0604020202020204" pitchFamily="34" charset="0"/>
                <a:cs typeface="Calibri" panose="020F0502020204030204" pitchFamily="34" charset="0"/>
              </a:rPr>
              <a:t>Sharing – of data</a:t>
            </a:r>
            <a:endParaRPr lang="en-CA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4350" y="3657600"/>
            <a:ext cx="81153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8288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Calibri" panose="020F0502020204030204" pitchFamily="34" charset="0"/>
              </a:rPr>
              <a:t>Three important requirements for ECS data are covered;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 sz="2400">
                <a:latin typeface="Arial" panose="020B0604020202020204" pitchFamily="34" charset="0"/>
                <a:cs typeface="Calibri" panose="020F0502020204030204" pitchFamily="34" charset="0"/>
              </a:rPr>
              <a:t>content,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 sz="2400">
                <a:latin typeface="Arial" panose="020B0604020202020204" pitchFamily="34" charset="0"/>
                <a:cs typeface="Calibri" panose="020F0502020204030204" pitchFamily="34" charset="0"/>
              </a:rPr>
              <a:t>quality, and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AutoNum type="arabicPeriod"/>
            </a:pPr>
            <a:r>
              <a:rPr lang="en-CA" altLang="en-US" sz="2400">
                <a:latin typeface="Arial" panose="020B0604020202020204" pitchFamily="34" charset="0"/>
                <a:cs typeface="Calibri" panose="020F0502020204030204" pitchFamily="34" charset="0"/>
              </a:rPr>
              <a:t>updating.</a:t>
            </a:r>
            <a:endParaRPr lang="en-CA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6950"/>
            <a:ext cx="3167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996950"/>
            <a:ext cx="29956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050925"/>
            <a:ext cx="325278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itle 1"/>
          <p:cNvSpPr txBox="1">
            <a:spLocks/>
          </p:cNvSpPr>
          <p:nvPr/>
        </p:nvSpPr>
        <p:spPr bwMode="auto">
          <a:xfrm>
            <a:off x="152400" y="136525"/>
            <a:ext cx="44196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58763" y="1295400"/>
            <a:ext cx="80010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With, both free and paid access to data the system gives organisations the ability to switch between free and cost-recovery models </a:t>
            </a:r>
            <a:r>
              <a:rPr lang="en-CA" alt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their demands dictate. It allows the substitution of multiple disparate systems which may be already in place, with a system at substantially lower costs for implementation and support. </a:t>
            </a:r>
            <a:endParaRPr lang="en-CA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238125"/>
            <a:ext cx="436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800" b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Flexible Business Model</a:t>
            </a:r>
            <a:endParaRPr lang="en-CA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52400" y="838200"/>
            <a:ext cx="86106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785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77850" algn="l"/>
              </a:tabLst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NaAVIC, is a </a:t>
            </a:r>
            <a:r>
              <a:rPr lang="en-US" altLang="en-US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and downloadable mobile app </a:t>
            </a:r>
            <a:r>
              <a:rPr lang="en-US" alt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 represents </a:t>
            </a:r>
            <a:r>
              <a:rPr lang="en-CA" altLang="en-US" sz="2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approach to an ECS where the electronic </a:t>
            </a:r>
            <a:r>
              <a:rPr lang="en-CA" altLang="en-US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chart data does not physically exist within the onboard computer.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CA" altLang="en-US" sz="200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CA" altLang="en-US" sz="2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data for this particular form of ECS goes well beyond the traditional ENC content and </a:t>
            </a:r>
            <a:r>
              <a:rPr lang="en-CA" altLang="en-US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consists of an output from a database consolidating many different data products currently available in the marine domain</a:t>
            </a:r>
            <a:r>
              <a:rPr lang="en-CA" altLang="en-US" sz="2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CA" altLang="en-US" sz="200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IN" altLang="en-US" sz="2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NaAVIC attempts to thrust the sailing experience several steps further by </a:t>
            </a:r>
            <a:r>
              <a:rPr lang="en-IN" altLang="en-US" sz="2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enabling all members of expeditions to engage in the voyage and share that voyage to fellow “marine friends”.</a:t>
            </a:r>
            <a:endParaRPr lang="en-CA" altLang="en-US" sz="2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429000" y="284163"/>
            <a:ext cx="1820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800" b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Summary</a:t>
            </a:r>
            <a:endParaRPr lang="en-CA" altLang="en-US" sz="2800"/>
          </a:p>
        </p:txBody>
      </p:sp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100"/>
            <a:ext cx="27670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9250"/>
            <a:ext cx="83820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2590800" y="1143000"/>
            <a:ext cx="396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http://www.naavic.net/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733800" y="5715000"/>
            <a:ext cx="208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3600" i="1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All Good!</a:t>
            </a:r>
            <a:endParaRPr lang="en-CA" altLang="en-US" sz="36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304800" y="15621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Nautilus Cloud – Underlying Technology behind NaAVIC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                        - Introduction and 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6340475"/>
            <a:ext cx="1990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67000"/>
            <a:ext cx="1990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914400"/>
          </a:xfrm>
        </p:spPr>
        <p:txBody>
          <a:bodyPr/>
          <a:lstStyle/>
          <a:p>
            <a:r>
              <a:rPr lang="en-CA" altLang="en-US" b="1" smtClean="0">
                <a:solidFill>
                  <a:srgbClr val="FF0000"/>
                </a:solidFill>
              </a:rPr>
              <a:t>Incremento de los usos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38800" y="1049338"/>
            <a:ext cx="3429000" cy="44783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CA" dirty="0" err="1"/>
              <a:t>Ejemplo</a:t>
            </a:r>
            <a:r>
              <a:rPr lang="en-CA" dirty="0"/>
              <a:t>: Common Operating Picture (COP) para </a:t>
            </a:r>
            <a:r>
              <a:rPr lang="en-CA" dirty="0" err="1"/>
              <a:t>Respuesta</a:t>
            </a:r>
            <a:r>
              <a:rPr lang="en-CA" dirty="0"/>
              <a:t> a </a:t>
            </a:r>
            <a:r>
              <a:rPr lang="en-CA" dirty="0" err="1"/>
              <a:t>Derrames</a:t>
            </a:r>
            <a:r>
              <a:rPr lang="en-CA" dirty="0"/>
              <a:t> de </a:t>
            </a:r>
            <a:r>
              <a:rPr lang="en-CA" dirty="0" err="1"/>
              <a:t>Hidrocarburos</a:t>
            </a:r>
            <a:endParaRPr lang="en-CA" dirty="0"/>
          </a:p>
          <a:p>
            <a:pPr lvl="1">
              <a:defRPr/>
            </a:pPr>
            <a:r>
              <a:rPr lang="en-CA" dirty="0" err="1"/>
              <a:t>Utiliza</a:t>
            </a:r>
            <a:r>
              <a:rPr lang="en-CA" dirty="0"/>
              <a:t> </a:t>
            </a:r>
            <a:r>
              <a:rPr lang="en-CA" dirty="0" err="1"/>
              <a:t>normas</a:t>
            </a:r>
            <a:r>
              <a:rPr lang="en-CA" dirty="0"/>
              <a:t> </a:t>
            </a:r>
            <a:r>
              <a:rPr lang="en-CA" dirty="0" err="1"/>
              <a:t>abiertas</a:t>
            </a:r>
            <a:r>
              <a:rPr lang="en-CA" dirty="0"/>
              <a:t> para </a:t>
            </a:r>
            <a:r>
              <a:rPr lang="en-CA" dirty="0" err="1"/>
              <a:t>integrar</a:t>
            </a:r>
            <a:r>
              <a:rPr lang="en-CA" dirty="0"/>
              <a:t> </a:t>
            </a:r>
            <a:r>
              <a:rPr lang="en-CA" dirty="0" err="1"/>
              <a:t>datos</a:t>
            </a:r>
            <a:r>
              <a:rPr lang="en-CA" dirty="0"/>
              <a:t> </a:t>
            </a:r>
            <a:r>
              <a:rPr lang="en-CA" dirty="0" err="1"/>
              <a:t>espaciales</a:t>
            </a:r>
            <a:r>
              <a:rPr lang="en-CA" dirty="0"/>
              <a:t> con </a:t>
            </a:r>
            <a:r>
              <a:rPr lang="en-CA" dirty="0" err="1"/>
              <a:t>otra</a:t>
            </a:r>
            <a:r>
              <a:rPr lang="en-CA" dirty="0"/>
              <a:t> </a:t>
            </a:r>
            <a:r>
              <a:rPr lang="en-CA" dirty="0" err="1"/>
              <a:t>información</a:t>
            </a:r>
            <a:endParaRPr lang="en-CA" dirty="0"/>
          </a:p>
          <a:p>
            <a:pPr lvl="1">
              <a:defRPr/>
            </a:pPr>
            <a:r>
              <a:rPr lang="en-CA" dirty="0"/>
              <a:t>Se </a:t>
            </a:r>
            <a:r>
              <a:rPr lang="en-CA" dirty="0" err="1"/>
              <a:t>utiliza</a:t>
            </a:r>
            <a:r>
              <a:rPr lang="en-CA" dirty="0"/>
              <a:t> para responder a </a:t>
            </a:r>
            <a:r>
              <a:rPr lang="en-CA" dirty="0" err="1"/>
              <a:t>derrames</a:t>
            </a:r>
            <a:r>
              <a:rPr lang="en-CA" dirty="0"/>
              <a:t> de </a:t>
            </a:r>
            <a:r>
              <a:rPr lang="en-CA" dirty="0" err="1"/>
              <a:t>petróleos</a:t>
            </a:r>
            <a:r>
              <a:rPr lang="en-CA" dirty="0"/>
              <a:t> y </a:t>
            </a:r>
            <a:r>
              <a:rPr lang="en-CA" dirty="0" err="1"/>
              <a:t>minimizar</a:t>
            </a:r>
            <a:r>
              <a:rPr lang="en-CA" dirty="0"/>
              <a:t> </a:t>
            </a:r>
            <a:r>
              <a:rPr lang="en-CA" dirty="0" err="1"/>
              <a:t>su</a:t>
            </a:r>
            <a:r>
              <a:rPr lang="en-CA" dirty="0"/>
              <a:t> </a:t>
            </a:r>
            <a:r>
              <a:rPr lang="en-CA" dirty="0" err="1"/>
              <a:t>impacto</a:t>
            </a:r>
            <a:r>
              <a:rPr lang="en-CA" dirty="0"/>
              <a:t> </a:t>
            </a:r>
            <a:r>
              <a:rPr lang="en-CA" baseline="30000" dirty="0"/>
              <a:t>3</a:t>
            </a:r>
            <a:endParaRPr lang="en-CA" sz="1400" i="1" dirty="0"/>
          </a:p>
        </p:txBody>
      </p:sp>
      <p:pic>
        <p:nvPicPr>
          <p:cNvPr id="4" name="Picture 6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203325"/>
            <a:ext cx="5486400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190500" y="5681663"/>
            <a:ext cx="76327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i="1" baseline="30000" dirty="0">
                <a:latin typeface="+mn-lt"/>
              </a:rPr>
              <a:t>3</a:t>
            </a:r>
            <a:r>
              <a:rPr lang="en-CA" sz="1600" i="1" dirty="0">
                <a:latin typeface="+mn-lt"/>
              </a:rPr>
              <a:t> IOGP, IPIECA, Resource Data </a:t>
            </a:r>
            <a:r>
              <a:rPr lang="en-CA" sz="1600" i="1" dirty="0" err="1">
                <a:latin typeface="+mn-lt"/>
              </a:rPr>
              <a:t>Inc</a:t>
            </a:r>
            <a:r>
              <a:rPr lang="en-CA" sz="1600" i="1" dirty="0">
                <a:latin typeface="+mn-lt"/>
              </a:rPr>
              <a:t>, OGC; Recommended practice for Common Operating Picture architecture for oil spill response – Final Report</a:t>
            </a:r>
            <a:endParaRPr lang="en-US" sz="1600" i="1" dirty="0">
              <a:latin typeface="+mn-lt"/>
            </a:endParaRPr>
          </a:p>
        </p:txBody>
      </p:sp>
    </p:spTree>
  </p:cSld>
  <p:clrMapOvr>
    <a:masterClrMapping/>
  </p:clrMapOvr>
  <p:transition spd="slow" advClick="0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90625"/>
            <a:ext cx="88106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35" name="Group 32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609600" y="4800600"/>
            <a:ext cx="1143000" cy="636588"/>
            <a:chOff x="1384" y="648"/>
            <a:chExt cx="1592" cy="632"/>
          </a:xfrm>
          <a:solidFill>
            <a:schemeClr val="bg1"/>
          </a:solidFill>
        </p:grpSpPr>
        <p:sp>
          <p:nvSpPr>
            <p:cNvPr id="12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4"/>
              <a:ext cx="1583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3" y="992"/>
              <a:ext cx="1583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7" y="921"/>
              <a:ext cx="849" cy="151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7"/>
              <a:ext cx="842" cy="14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2" y="888"/>
              <a:ext cx="544" cy="178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1" y="897"/>
              <a:ext cx="537" cy="167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6" y="888"/>
              <a:ext cx="239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0" y="897"/>
              <a:ext cx="241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6" y="888"/>
              <a:ext cx="159" cy="41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2" y="897"/>
              <a:ext cx="159" cy="4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5" y="752"/>
              <a:ext cx="113" cy="208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61"/>
              <a:ext cx="104" cy="208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05"/>
              <a:ext cx="104" cy="47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3" y="713"/>
              <a:ext cx="95" cy="39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648"/>
              <a:ext cx="7" cy="65"/>
            </a:xfrm>
            <a:prstGeom prst="line">
              <a:avLst/>
            </a:prstGeom>
            <a:grp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107"/>
              <a:ext cx="22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107"/>
              <a:ext cx="24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107"/>
              <a:ext cx="24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1107"/>
              <a:ext cx="15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107"/>
              <a:ext cx="22" cy="1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107"/>
              <a:ext cx="15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100"/>
              <a:ext cx="24" cy="22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100"/>
              <a:ext cx="27" cy="1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1091"/>
              <a:ext cx="24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091"/>
              <a:ext cx="18" cy="25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21" y="1091"/>
              <a:ext cx="22" cy="1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85"/>
              <a:ext cx="24" cy="16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9" y="1077"/>
              <a:ext cx="24" cy="2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067"/>
              <a:ext cx="15" cy="2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061"/>
              <a:ext cx="15" cy="24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0"/>
              <a:ext cx="55" cy="4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3" y="1047"/>
              <a:ext cx="49" cy="4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3" y="1047"/>
              <a:ext cx="40" cy="3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2" y="1056"/>
              <a:ext cx="33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1196"/>
              <a:ext cx="55" cy="7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2" y="1200"/>
              <a:ext cx="2" cy="3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996"/>
              <a:ext cx="15" cy="22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987"/>
              <a:ext cx="18" cy="1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1" y="981"/>
              <a:ext cx="20" cy="22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981"/>
              <a:ext cx="18" cy="22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981"/>
              <a:ext cx="15" cy="1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971"/>
              <a:ext cx="15" cy="25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957"/>
              <a:ext cx="13" cy="16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947"/>
              <a:ext cx="18" cy="2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6" y="941"/>
              <a:ext cx="15" cy="24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004"/>
              <a:ext cx="18" cy="25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Flowchart: Magnetic Disk 57">
            <a:extLst>
              <a:ext uri="{FF2B5EF4-FFF2-40B4-BE49-F238E27FC236}"/>
            </a:extLst>
          </p:cNvPr>
          <p:cNvSpPr/>
          <p:nvPr/>
        </p:nvSpPr>
        <p:spPr>
          <a:xfrm>
            <a:off x="6705600" y="2743200"/>
            <a:ext cx="2190750" cy="1295400"/>
          </a:xfrm>
          <a:prstGeom prst="flowChartMagneticDisk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Spatial</a:t>
            </a:r>
          </a:p>
          <a:p>
            <a:pPr algn="ctr">
              <a:defRPr/>
            </a:pPr>
            <a:r>
              <a:rPr lang="en-C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CARIS HPD</a:t>
            </a:r>
          </a:p>
          <a:p>
            <a:pPr algn="ctr">
              <a:defRPr/>
            </a:pPr>
            <a:r>
              <a:rPr lang="en-CA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OGC WMS WFS</a:t>
            </a:r>
          </a:p>
        </p:txBody>
      </p:sp>
      <p:cxnSp>
        <p:nvCxnSpPr>
          <p:cNvPr id="60" name="Straight Arrow Connector 59">
            <a:extLst>
              <a:ext uri="{FF2B5EF4-FFF2-40B4-BE49-F238E27FC236}"/>
            </a:extLst>
          </p:cNvPr>
          <p:cNvCxnSpPr/>
          <p:nvPr/>
        </p:nvCxnSpPr>
        <p:spPr>
          <a:xfrm flipH="1">
            <a:off x="1685925" y="2209800"/>
            <a:ext cx="5248275" cy="2646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60"/>
          <p:cNvSpPr txBox="1">
            <a:spLocks noChangeArrowheads="1"/>
          </p:cNvSpPr>
          <p:nvPr/>
        </p:nvSpPr>
        <p:spPr bwMode="auto">
          <a:xfrm>
            <a:off x="3630613" y="1501775"/>
            <a:ext cx="510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WiMax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alt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Interoperability for Microwave Access</a:t>
            </a:r>
            <a:r>
              <a:rPr lang="en-CA" alt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463" name="TextBox 61"/>
          <p:cNvSpPr txBox="1">
            <a:spLocks noChangeArrowheads="1"/>
          </p:cNvSpPr>
          <p:nvPr/>
        </p:nvSpPr>
        <p:spPr bwMode="auto">
          <a:xfrm>
            <a:off x="2771775" y="4265613"/>
            <a:ext cx="2138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Nautical Miles</a:t>
            </a:r>
          </a:p>
        </p:txBody>
      </p:sp>
      <p:sp>
        <p:nvSpPr>
          <p:cNvPr id="19464" name="Rectangle 62"/>
          <p:cNvSpPr>
            <a:spLocks noChangeArrowheads="1"/>
          </p:cNvSpPr>
          <p:nvPr/>
        </p:nvSpPr>
        <p:spPr bwMode="auto">
          <a:xfrm>
            <a:off x="3175" y="325438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OGC and Object Oriented DB</a:t>
            </a:r>
          </a:p>
        </p:txBody>
      </p:sp>
      <p:sp>
        <p:nvSpPr>
          <p:cNvPr id="19465" name="TextBox 63"/>
          <p:cNvSpPr txBox="1">
            <a:spLocks noChangeArrowheads="1"/>
          </p:cNvSpPr>
          <p:nvPr/>
        </p:nvSpPr>
        <p:spPr bwMode="auto">
          <a:xfrm>
            <a:off x="357188" y="5521325"/>
            <a:ext cx="216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 Computer</a:t>
            </a:r>
          </a:p>
        </p:txBody>
      </p:sp>
      <p:sp>
        <p:nvSpPr>
          <p:cNvPr id="19466" name="Rectangle 62"/>
          <p:cNvSpPr>
            <a:spLocks noChangeArrowheads="1"/>
          </p:cNvSpPr>
          <p:nvPr/>
        </p:nvSpPr>
        <p:spPr bwMode="auto">
          <a:xfrm>
            <a:off x="4027488" y="6348413"/>
            <a:ext cx="5356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>
                <a:latin typeface="Arial" panose="020B0604020202020204" pitchFamily="34" charset="0"/>
                <a:cs typeface="Arial" panose="020B0604020202020204" pitchFamily="34" charset="0"/>
              </a:rPr>
              <a:t>2005 (MACHC), Veracruz, Mexico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66800"/>
            <a:ext cx="71913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“The Brisbane Papers”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12825"/>
            <a:ext cx="71913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“The Brisbane Papers”</a:t>
            </a:r>
          </a:p>
        </p:txBody>
      </p:sp>
      <p:sp>
        <p:nvSpPr>
          <p:cNvPr id="5" name="Flowchart: Magnetic Disk 4">
            <a:extLst>
              <a:ext uri="{FF2B5EF4-FFF2-40B4-BE49-F238E27FC236}"/>
            </a:extLst>
          </p:cNvPr>
          <p:cNvSpPr/>
          <p:nvPr/>
        </p:nvSpPr>
        <p:spPr>
          <a:xfrm>
            <a:off x="2425700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Flowchart: Magnetic Disk 11">
            <a:extLst>
              <a:ext uri="{FF2B5EF4-FFF2-40B4-BE49-F238E27FC236}"/>
            </a:extLst>
          </p:cNvPr>
          <p:cNvSpPr/>
          <p:nvPr/>
        </p:nvSpPr>
        <p:spPr>
          <a:xfrm>
            <a:off x="3963988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Flowchart: Magnetic Disk 12">
            <a:extLst>
              <a:ext uri="{FF2B5EF4-FFF2-40B4-BE49-F238E27FC236}"/>
            </a:extLst>
          </p:cNvPr>
          <p:cNvSpPr/>
          <p:nvPr/>
        </p:nvSpPr>
        <p:spPr>
          <a:xfrm>
            <a:off x="5562600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11" name="TextBox 35"/>
          <p:cNvSpPr txBox="1">
            <a:spLocks noChangeArrowheads="1"/>
          </p:cNvSpPr>
          <p:nvPr/>
        </p:nvSpPr>
        <p:spPr bwMode="auto">
          <a:xfrm>
            <a:off x="2401888" y="4470400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Ocean Research</a:t>
            </a:r>
          </a:p>
        </p:txBody>
      </p:sp>
      <p:sp>
        <p:nvSpPr>
          <p:cNvPr id="21512" name="TextBox 68"/>
          <p:cNvSpPr txBox="1">
            <a:spLocks noChangeArrowheads="1"/>
          </p:cNvSpPr>
          <p:nvPr/>
        </p:nvSpPr>
        <p:spPr bwMode="auto">
          <a:xfrm>
            <a:off x="4141788" y="4516438"/>
            <a:ext cx="1062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Hydrography</a:t>
            </a:r>
          </a:p>
        </p:txBody>
      </p:sp>
      <p:sp>
        <p:nvSpPr>
          <p:cNvPr id="21513" name="TextBox 69"/>
          <p:cNvSpPr txBox="1">
            <a:spLocks noChangeArrowheads="1"/>
          </p:cNvSpPr>
          <p:nvPr/>
        </p:nvSpPr>
        <p:spPr bwMode="auto">
          <a:xfrm>
            <a:off x="3517900" y="5346700"/>
            <a:ext cx="1055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Coast Guard</a:t>
            </a:r>
          </a:p>
        </p:txBody>
      </p:sp>
      <p:sp>
        <p:nvSpPr>
          <p:cNvPr id="21514" name="TextBox 70"/>
          <p:cNvSpPr txBox="1">
            <a:spLocks noChangeArrowheads="1"/>
          </p:cNvSpPr>
          <p:nvPr/>
        </p:nvSpPr>
        <p:spPr bwMode="auto">
          <a:xfrm>
            <a:off x="4953000" y="53467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Port Authority</a:t>
            </a:r>
          </a:p>
        </p:txBody>
      </p:sp>
      <p:sp>
        <p:nvSpPr>
          <p:cNvPr id="21515" name="TextBox 71"/>
          <p:cNvSpPr txBox="1">
            <a:spLocks noChangeArrowheads="1"/>
          </p:cNvSpPr>
          <p:nvPr/>
        </p:nvSpPr>
        <p:spPr bwMode="auto">
          <a:xfrm>
            <a:off x="5676900" y="4492625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</p:txBody>
      </p:sp>
      <p:cxnSp>
        <p:nvCxnSpPr>
          <p:cNvPr id="62" name="Straight Arrow Connector 61">
            <a:extLst>
              <a:ext uri="{FF2B5EF4-FFF2-40B4-BE49-F238E27FC236}"/>
            </a:extLst>
          </p:cNvPr>
          <p:cNvCxnSpPr/>
          <p:nvPr/>
        </p:nvCxnSpPr>
        <p:spPr>
          <a:xfrm>
            <a:off x="3446463" y="3532188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053013" y="3592513"/>
            <a:ext cx="403225" cy="703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926138" y="3632200"/>
            <a:ext cx="34925" cy="6207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218113" y="3641725"/>
            <a:ext cx="560387" cy="13906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898900" y="3854450"/>
            <a:ext cx="180975" cy="1176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52875" y="3532188"/>
            <a:ext cx="541338" cy="703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Freeform: Shape 18438">
            <a:extLst>
              <a:ext uri="{FF2B5EF4-FFF2-40B4-BE49-F238E27FC236}"/>
            </a:extLst>
          </p:cNvPr>
          <p:cNvSpPr/>
          <p:nvPr/>
        </p:nvSpPr>
        <p:spPr>
          <a:xfrm>
            <a:off x="134938" y="4483100"/>
            <a:ext cx="1033462" cy="86360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23" name="TextBox 87"/>
          <p:cNvSpPr txBox="1">
            <a:spLocks noChangeArrowheads="1"/>
          </p:cNvSpPr>
          <p:nvPr/>
        </p:nvSpPr>
        <p:spPr bwMode="auto">
          <a:xfrm>
            <a:off x="204788" y="4776788"/>
            <a:ext cx="94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The Growd</a:t>
            </a:r>
          </a:p>
        </p:txBody>
      </p:sp>
      <p:sp>
        <p:nvSpPr>
          <p:cNvPr id="21524" name="TextBox 97"/>
          <p:cNvSpPr txBox="1">
            <a:spLocks noChangeArrowheads="1"/>
          </p:cNvSpPr>
          <p:nvPr/>
        </p:nvSpPr>
        <p:spPr bwMode="auto">
          <a:xfrm>
            <a:off x="1122363" y="5214938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Agency Vetting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Plug In</a:t>
            </a:r>
          </a:p>
        </p:txBody>
      </p:sp>
      <p:sp>
        <p:nvSpPr>
          <p:cNvPr id="21525" name="TextBox 98"/>
          <p:cNvSpPr txBox="1">
            <a:spLocks noChangeArrowheads="1"/>
          </p:cNvSpPr>
          <p:nvPr/>
        </p:nvSpPr>
        <p:spPr bwMode="auto">
          <a:xfrm>
            <a:off x="6846888" y="5022850"/>
            <a:ext cx="84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AI Vetting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Plug In</a:t>
            </a:r>
          </a:p>
        </p:txBody>
      </p:sp>
      <p:sp>
        <p:nvSpPr>
          <p:cNvPr id="100" name="Freeform: Shape 99">
            <a:extLst>
              <a:ext uri="{FF2B5EF4-FFF2-40B4-BE49-F238E27FC236}"/>
            </a:extLst>
          </p:cNvPr>
          <p:cNvSpPr/>
          <p:nvPr/>
        </p:nvSpPr>
        <p:spPr>
          <a:xfrm>
            <a:off x="7802563" y="4251325"/>
            <a:ext cx="1031875" cy="86360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27" name="TextBox 100"/>
          <p:cNvSpPr txBox="1">
            <a:spLocks noChangeArrowheads="1"/>
          </p:cNvSpPr>
          <p:nvPr/>
        </p:nvSpPr>
        <p:spPr bwMode="auto">
          <a:xfrm>
            <a:off x="7872413" y="4545013"/>
            <a:ext cx="94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The Growd</a:t>
            </a:r>
          </a:p>
        </p:txBody>
      </p:sp>
      <p:cxnSp>
        <p:nvCxnSpPr>
          <p:cNvPr id="18447" name="Straight Connector 1844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69900" y="990600"/>
            <a:ext cx="641350" cy="1030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111250" y="1006475"/>
            <a:ext cx="569913" cy="1006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469900" y="2012950"/>
            <a:ext cx="1211263" cy="7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1" name="TextBox 18452"/>
          <p:cNvSpPr txBox="1">
            <a:spLocks noChangeArrowheads="1"/>
          </p:cNvSpPr>
          <p:nvPr/>
        </p:nvSpPr>
        <p:spPr bwMode="auto">
          <a:xfrm>
            <a:off x="681038" y="1358900"/>
            <a:ext cx="862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CA" altLang="en-US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Workboat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Leisure</a:t>
            </a:r>
          </a:p>
        </p:txBody>
      </p:sp>
      <p:sp>
        <p:nvSpPr>
          <p:cNvPr id="18460" name="Rectangle 18459">
            <a:extLst>
              <a:ext uri="{FF2B5EF4-FFF2-40B4-BE49-F238E27FC236}"/>
            </a:extLst>
          </p:cNvPr>
          <p:cNvSpPr/>
          <p:nvPr/>
        </p:nvSpPr>
        <p:spPr>
          <a:xfrm>
            <a:off x="1158875" y="2392363"/>
            <a:ext cx="966788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33" name="TextBox 118"/>
          <p:cNvSpPr txBox="1">
            <a:spLocks noChangeArrowheads="1"/>
          </p:cNvSpPr>
          <p:nvPr/>
        </p:nvSpPr>
        <p:spPr bwMode="auto">
          <a:xfrm>
            <a:off x="1038225" y="2443163"/>
            <a:ext cx="1208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UKC Plug In</a:t>
            </a:r>
          </a:p>
        </p:txBody>
      </p:sp>
      <p:sp>
        <p:nvSpPr>
          <p:cNvPr id="121" name="Freeform: Shape 120">
            <a:extLst>
              <a:ext uri="{FF2B5EF4-FFF2-40B4-BE49-F238E27FC236}"/>
            </a:extLst>
          </p:cNvPr>
          <p:cNvSpPr/>
          <p:nvPr/>
        </p:nvSpPr>
        <p:spPr>
          <a:xfrm>
            <a:off x="2747963" y="1373188"/>
            <a:ext cx="1225550" cy="98425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35" name="TextBox 121"/>
          <p:cNvSpPr txBox="1">
            <a:spLocks noChangeArrowheads="1"/>
          </p:cNvSpPr>
          <p:nvPr/>
        </p:nvSpPr>
        <p:spPr bwMode="auto">
          <a:xfrm>
            <a:off x="2868613" y="1682750"/>
            <a:ext cx="115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Nautiluc Chart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Web Service</a:t>
            </a:r>
          </a:p>
        </p:txBody>
      </p:sp>
      <p:sp>
        <p:nvSpPr>
          <p:cNvPr id="123" name="Freeform: Shape 122">
            <a:extLst>
              <a:ext uri="{FF2B5EF4-FFF2-40B4-BE49-F238E27FC236}"/>
            </a:extLst>
          </p:cNvPr>
          <p:cNvSpPr/>
          <p:nvPr/>
        </p:nvSpPr>
        <p:spPr>
          <a:xfrm>
            <a:off x="5395913" y="1468438"/>
            <a:ext cx="1309687" cy="1152525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37" name="TextBox 123"/>
          <p:cNvSpPr txBox="1">
            <a:spLocks noChangeArrowheads="1"/>
          </p:cNvSpPr>
          <p:nvPr/>
        </p:nvSpPr>
        <p:spPr bwMode="auto">
          <a:xfrm>
            <a:off x="5518150" y="1843088"/>
            <a:ext cx="1196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</a:p>
        </p:txBody>
      </p:sp>
      <p:cxnSp>
        <p:nvCxnSpPr>
          <p:cNvPr id="125" name="Straight Connector 1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85013" y="966788"/>
            <a:ext cx="641350" cy="1030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726363" y="982663"/>
            <a:ext cx="569912" cy="1008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085013" y="1990725"/>
            <a:ext cx="1211262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TextBox 127"/>
          <p:cNvSpPr txBox="1">
            <a:spLocks noChangeArrowheads="1"/>
          </p:cNvSpPr>
          <p:nvPr/>
        </p:nvSpPr>
        <p:spPr bwMode="auto">
          <a:xfrm>
            <a:off x="7296150" y="1443038"/>
            <a:ext cx="862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Workboat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Leisure</a:t>
            </a:r>
          </a:p>
        </p:txBody>
      </p:sp>
      <p:pic>
        <p:nvPicPr>
          <p:cNvPr id="215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092200"/>
            <a:ext cx="11160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63" name="Straight Arrow Connector 1846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715125" y="2185988"/>
            <a:ext cx="1247775" cy="1920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6" name="Arrow: Right 18465">
            <a:extLst>
              <a:ext uri="{FF2B5EF4-FFF2-40B4-BE49-F238E27FC236}"/>
            </a:extLst>
          </p:cNvPr>
          <p:cNvSpPr/>
          <p:nvPr/>
        </p:nvSpPr>
        <p:spPr>
          <a:xfrm>
            <a:off x="1428750" y="4421188"/>
            <a:ext cx="596900" cy="7445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68" name="Arrow: Left 18467">
            <a:extLst>
              <a:ext uri="{FF2B5EF4-FFF2-40B4-BE49-F238E27FC236}"/>
            </a:extLst>
          </p:cNvPr>
          <p:cNvSpPr/>
          <p:nvPr/>
        </p:nvSpPr>
        <p:spPr>
          <a:xfrm>
            <a:off x="6929438" y="4314825"/>
            <a:ext cx="500062" cy="73501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46" name="TextBox 138"/>
          <p:cNvSpPr txBox="1">
            <a:spLocks noChangeArrowheads="1"/>
          </p:cNvSpPr>
          <p:nvPr/>
        </p:nvSpPr>
        <p:spPr bwMode="auto">
          <a:xfrm>
            <a:off x="4368800" y="3089275"/>
            <a:ext cx="58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</a:p>
        </p:txBody>
      </p:sp>
      <p:sp>
        <p:nvSpPr>
          <p:cNvPr id="21547" name="TextBox 139"/>
          <p:cNvSpPr txBox="1">
            <a:spLocks noChangeArrowheads="1"/>
          </p:cNvSpPr>
          <p:nvPr/>
        </p:nvSpPr>
        <p:spPr bwMode="auto">
          <a:xfrm>
            <a:off x="2570163" y="3089275"/>
            <a:ext cx="119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Oceanography</a:t>
            </a:r>
          </a:p>
        </p:txBody>
      </p:sp>
      <p:sp>
        <p:nvSpPr>
          <p:cNvPr id="21548" name="TextBox 140"/>
          <p:cNvSpPr txBox="1">
            <a:spLocks noChangeArrowheads="1"/>
          </p:cNvSpPr>
          <p:nvPr/>
        </p:nvSpPr>
        <p:spPr bwMode="auto">
          <a:xfrm>
            <a:off x="5849938" y="3078163"/>
            <a:ext cx="963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Bathymetry</a:t>
            </a:r>
          </a:p>
        </p:txBody>
      </p:sp>
      <p:cxnSp>
        <p:nvCxnSpPr>
          <p:cNvPr id="142" name="Straight Arrow Connector 14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55638" y="2185988"/>
            <a:ext cx="1025525" cy="1668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50" name="Group 32"/>
          <p:cNvGrpSpPr>
            <a:grpSpLocks/>
          </p:cNvGrpSpPr>
          <p:nvPr/>
        </p:nvGrpSpPr>
        <p:grpSpPr bwMode="auto">
          <a:xfrm>
            <a:off x="2662238" y="3976688"/>
            <a:ext cx="1041400" cy="482600"/>
            <a:chOff x="1384" y="648"/>
            <a:chExt cx="1592" cy="632"/>
          </a:xfrm>
        </p:grpSpPr>
        <p:sp>
          <p:nvSpPr>
            <p:cNvPr id="147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5"/>
              <a:ext cx="1585" cy="287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1"/>
              <a:ext cx="1585" cy="289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6" y="920"/>
              <a:ext cx="849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7"/>
              <a:ext cx="842" cy="14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2" y="887"/>
              <a:ext cx="544" cy="177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2" y="897"/>
              <a:ext cx="536" cy="16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6" y="887"/>
              <a:ext cx="238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0" cy="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7"/>
              <a:ext cx="160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2" y="897"/>
              <a:ext cx="160" cy="3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6" y="752"/>
              <a:ext cx="112" cy="208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60"/>
              <a:ext cx="104" cy="208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04"/>
              <a:ext cx="104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3" y="712"/>
              <a:ext cx="95" cy="40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648"/>
              <a:ext cx="5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107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7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1107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107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1099"/>
              <a:ext cx="22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099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091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1091"/>
              <a:ext cx="22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085"/>
              <a:ext cx="24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76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1068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062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1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9" cy="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1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2" y="1055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201"/>
              <a:ext cx="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995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987"/>
              <a:ext cx="17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981"/>
              <a:ext cx="19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981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981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97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95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947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1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003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51" name="Group 32"/>
          <p:cNvGrpSpPr>
            <a:grpSpLocks/>
          </p:cNvGrpSpPr>
          <p:nvPr/>
        </p:nvGrpSpPr>
        <p:grpSpPr bwMode="auto">
          <a:xfrm>
            <a:off x="5551488" y="4067175"/>
            <a:ext cx="1039812" cy="484188"/>
            <a:chOff x="1384" y="648"/>
            <a:chExt cx="1592" cy="632"/>
          </a:xfrm>
        </p:grpSpPr>
        <p:sp>
          <p:nvSpPr>
            <p:cNvPr id="195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4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2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7" y="919"/>
              <a:ext cx="848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8"/>
              <a:ext cx="841" cy="14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3" y="888"/>
              <a:ext cx="542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0" y="897"/>
              <a:ext cx="537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4" y="888"/>
              <a:ext cx="241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1" cy="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8"/>
              <a:ext cx="158" cy="3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3" y="897"/>
              <a:ext cx="160" cy="4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5" y="752"/>
              <a:ext cx="112" cy="209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62"/>
              <a:ext cx="102" cy="207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04"/>
              <a:ext cx="102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2" y="712"/>
              <a:ext cx="95" cy="39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648"/>
              <a:ext cx="7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8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108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108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100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100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1091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1091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83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077"/>
              <a:ext cx="2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069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060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0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46" cy="3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39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1" y="1056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199"/>
              <a:ext cx="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996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98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980"/>
              <a:ext cx="15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971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957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948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004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52" name="Group 32"/>
          <p:cNvGrpSpPr>
            <a:grpSpLocks/>
          </p:cNvGrpSpPr>
          <p:nvPr/>
        </p:nvGrpSpPr>
        <p:grpSpPr bwMode="auto">
          <a:xfrm>
            <a:off x="5010150" y="4900613"/>
            <a:ext cx="1039813" cy="484187"/>
            <a:chOff x="1384" y="648"/>
            <a:chExt cx="1592" cy="632"/>
          </a:xfrm>
        </p:grpSpPr>
        <p:sp>
          <p:nvSpPr>
            <p:cNvPr id="242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4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2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7" y="919"/>
              <a:ext cx="848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8"/>
              <a:ext cx="841" cy="14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3" y="888"/>
              <a:ext cx="542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0" y="897"/>
              <a:ext cx="537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4" y="888"/>
              <a:ext cx="241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1" cy="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8"/>
              <a:ext cx="158" cy="3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3" y="897"/>
              <a:ext cx="160" cy="4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5" y="752"/>
              <a:ext cx="112" cy="209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62"/>
              <a:ext cx="102" cy="207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04"/>
              <a:ext cx="102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2" y="712"/>
              <a:ext cx="95" cy="39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648"/>
              <a:ext cx="7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8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108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108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100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100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1091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1091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83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077"/>
              <a:ext cx="2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069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060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0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46" cy="3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39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1" y="1056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199"/>
              <a:ext cx="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996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98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980"/>
              <a:ext cx="15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971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957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948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004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53" name="Group 32"/>
          <p:cNvGrpSpPr>
            <a:grpSpLocks/>
          </p:cNvGrpSpPr>
          <p:nvPr/>
        </p:nvGrpSpPr>
        <p:grpSpPr bwMode="auto">
          <a:xfrm>
            <a:off x="3494088" y="4873625"/>
            <a:ext cx="1041400" cy="482600"/>
            <a:chOff x="1384" y="648"/>
            <a:chExt cx="1592" cy="632"/>
          </a:xfrm>
        </p:grpSpPr>
        <p:sp>
          <p:nvSpPr>
            <p:cNvPr id="289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5"/>
              <a:ext cx="1585" cy="287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1"/>
              <a:ext cx="1585" cy="289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6" y="920"/>
              <a:ext cx="849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7"/>
              <a:ext cx="842" cy="14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2" y="887"/>
              <a:ext cx="544" cy="177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2" y="897"/>
              <a:ext cx="536" cy="16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6" y="887"/>
              <a:ext cx="238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0" cy="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7"/>
              <a:ext cx="160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2" y="897"/>
              <a:ext cx="160" cy="4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6" y="752"/>
              <a:ext cx="112" cy="208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60"/>
              <a:ext cx="104" cy="208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04"/>
              <a:ext cx="104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3" y="712"/>
              <a:ext cx="95" cy="39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648"/>
              <a:ext cx="5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107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7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1107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107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1099"/>
              <a:ext cx="22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099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091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1091"/>
              <a:ext cx="22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085"/>
              <a:ext cx="24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76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1068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062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1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9" cy="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1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2" y="1055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201"/>
              <a:ext cx="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995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987"/>
              <a:ext cx="17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981"/>
              <a:ext cx="19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981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981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97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95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947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1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004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54" name="Group 32"/>
          <p:cNvGrpSpPr>
            <a:grpSpLocks/>
          </p:cNvGrpSpPr>
          <p:nvPr/>
        </p:nvGrpSpPr>
        <p:grpSpPr bwMode="auto">
          <a:xfrm>
            <a:off x="4156075" y="4043363"/>
            <a:ext cx="1041400" cy="482600"/>
            <a:chOff x="1384" y="648"/>
            <a:chExt cx="1592" cy="632"/>
          </a:xfrm>
        </p:grpSpPr>
        <p:sp>
          <p:nvSpPr>
            <p:cNvPr id="336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5"/>
              <a:ext cx="1585" cy="287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1"/>
              <a:ext cx="1585" cy="289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6" y="920"/>
              <a:ext cx="849" cy="15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7"/>
              <a:ext cx="842" cy="14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2" y="887"/>
              <a:ext cx="544" cy="177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2" y="897"/>
              <a:ext cx="536" cy="166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6" y="887"/>
              <a:ext cx="238" cy="9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0" cy="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7"/>
              <a:ext cx="160" cy="42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2" y="897"/>
              <a:ext cx="160" cy="3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6" y="752"/>
              <a:ext cx="112" cy="208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60"/>
              <a:ext cx="104" cy="208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4" y="704"/>
              <a:ext cx="104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3" y="712"/>
              <a:ext cx="95" cy="40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2" y="648"/>
              <a:ext cx="5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107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5" y="1107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7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5" y="1107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3" y="1107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1099"/>
              <a:ext cx="22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3" y="1099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091"/>
              <a:ext cx="2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40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1091"/>
              <a:ext cx="22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085"/>
              <a:ext cx="24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76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1068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1062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1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9" cy="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2" y="1047"/>
              <a:ext cx="41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2" y="1055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201"/>
              <a:ext cx="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995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3" y="987"/>
              <a:ext cx="17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2" y="981"/>
              <a:ext cx="19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981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981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97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95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947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1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003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55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90613"/>
            <a:ext cx="1809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Flowchart: Magnetic Disk 287">
            <a:extLst>
              <a:ext uri="{FF2B5EF4-FFF2-40B4-BE49-F238E27FC236}"/>
            </a:extLst>
          </p:cNvPr>
          <p:cNvSpPr/>
          <p:nvPr/>
        </p:nvSpPr>
        <p:spPr>
          <a:xfrm>
            <a:off x="1752600" y="2865438"/>
            <a:ext cx="438150" cy="3810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2" name="Flowchart: Magnetic Disk 381">
            <a:extLst>
              <a:ext uri="{FF2B5EF4-FFF2-40B4-BE49-F238E27FC236}"/>
            </a:extLst>
          </p:cNvPr>
          <p:cNvSpPr/>
          <p:nvPr/>
        </p:nvSpPr>
        <p:spPr>
          <a:xfrm>
            <a:off x="1752600" y="3810000"/>
            <a:ext cx="438150" cy="3810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3" name="Flowchart: Magnetic Disk 382">
            <a:extLst>
              <a:ext uri="{FF2B5EF4-FFF2-40B4-BE49-F238E27FC236}"/>
            </a:extLst>
          </p:cNvPr>
          <p:cNvSpPr/>
          <p:nvPr/>
        </p:nvSpPr>
        <p:spPr>
          <a:xfrm>
            <a:off x="1785938" y="3352800"/>
            <a:ext cx="438150" cy="3810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559" name="TextBox 1"/>
          <p:cNvSpPr txBox="1">
            <a:spLocks noChangeArrowheads="1"/>
          </p:cNvSpPr>
          <p:nvPr/>
        </p:nvSpPr>
        <p:spPr bwMode="auto">
          <a:xfrm>
            <a:off x="150813" y="2819400"/>
            <a:ext cx="1095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(PODS)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ersonal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nline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tore</a:t>
            </a:r>
          </a:p>
        </p:txBody>
      </p:sp>
      <p:grpSp>
        <p:nvGrpSpPr>
          <p:cNvPr id="21560" name="Group 32"/>
          <p:cNvGrpSpPr>
            <a:grpSpLocks/>
          </p:cNvGrpSpPr>
          <p:nvPr/>
        </p:nvGrpSpPr>
        <p:grpSpPr bwMode="auto">
          <a:xfrm>
            <a:off x="4141788" y="5524500"/>
            <a:ext cx="1039812" cy="484188"/>
            <a:chOff x="1384" y="648"/>
            <a:chExt cx="1592" cy="632"/>
          </a:xfrm>
        </p:grpSpPr>
        <p:sp>
          <p:nvSpPr>
            <p:cNvPr id="384" name="Freeform 3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84" y="984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36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8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8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36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8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8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391" y="992"/>
              <a:ext cx="1585" cy="288"/>
            </a:xfrm>
            <a:custGeom>
              <a:avLst/>
              <a:gdLst/>
              <a:ahLst/>
              <a:cxnLst>
                <a:cxn ang="0">
                  <a:pos x="1584" y="0"/>
                </a:cxn>
                <a:cxn ang="0">
                  <a:pos x="1528" y="128"/>
                </a:cxn>
                <a:cxn ang="0">
                  <a:pos x="1256" y="288"/>
                </a:cxn>
                <a:cxn ang="0">
                  <a:pos x="88" y="288"/>
                </a:cxn>
                <a:cxn ang="0">
                  <a:pos x="88" y="200"/>
                </a:cxn>
                <a:cxn ang="0">
                  <a:pos x="48" y="200"/>
                </a:cxn>
                <a:cxn ang="0">
                  <a:pos x="24" y="184"/>
                </a:cxn>
                <a:cxn ang="0">
                  <a:pos x="8" y="160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472" y="80"/>
                </a:cxn>
                <a:cxn ang="0">
                  <a:pos x="784" y="72"/>
                </a:cxn>
                <a:cxn ang="0">
                  <a:pos x="1208" y="48"/>
                </a:cxn>
                <a:cxn ang="0">
                  <a:pos x="1416" y="24"/>
                </a:cxn>
                <a:cxn ang="0">
                  <a:pos x="1512" y="8"/>
                </a:cxn>
                <a:cxn ang="0">
                  <a:pos x="1584" y="0"/>
                </a:cxn>
              </a:cxnLst>
              <a:rect l="0" t="0" r="r" b="b"/>
              <a:pathLst>
                <a:path w="1584" h="288">
                  <a:moveTo>
                    <a:pt x="1584" y="0"/>
                  </a:moveTo>
                  <a:lnTo>
                    <a:pt x="1528" y="128"/>
                  </a:lnTo>
                  <a:lnTo>
                    <a:pt x="1256" y="288"/>
                  </a:lnTo>
                  <a:lnTo>
                    <a:pt x="88" y="288"/>
                  </a:lnTo>
                  <a:lnTo>
                    <a:pt x="88" y="200"/>
                  </a:lnTo>
                  <a:lnTo>
                    <a:pt x="48" y="200"/>
                  </a:lnTo>
                  <a:lnTo>
                    <a:pt x="24" y="184"/>
                  </a:lnTo>
                  <a:lnTo>
                    <a:pt x="8" y="160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472" y="80"/>
                  </a:lnTo>
                  <a:lnTo>
                    <a:pt x="784" y="72"/>
                  </a:lnTo>
                  <a:lnTo>
                    <a:pt x="1208" y="48"/>
                  </a:lnTo>
                  <a:lnTo>
                    <a:pt x="1416" y="24"/>
                  </a:lnTo>
                  <a:lnTo>
                    <a:pt x="1512" y="8"/>
                  </a:lnTo>
                  <a:lnTo>
                    <a:pt x="1584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3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27" y="919"/>
              <a:ext cx="848" cy="153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56" y="64"/>
                </a:cxn>
                <a:cxn ang="0">
                  <a:pos x="360" y="56"/>
                </a:cxn>
                <a:cxn ang="0">
                  <a:pos x="576" y="40"/>
                </a:cxn>
                <a:cxn ang="0">
                  <a:pos x="656" y="32"/>
                </a:cxn>
                <a:cxn ang="0">
                  <a:pos x="712" y="24"/>
                </a:cxn>
                <a:cxn ang="0">
                  <a:pos x="808" y="0"/>
                </a:cxn>
                <a:cxn ang="0">
                  <a:pos x="848" y="112"/>
                </a:cxn>
                <a:cxn ang="0">
                  <a:pos x="680" y="128"/>
                </a:cxn>
                <a:cxn ang="0">
                  <a:pos x="544" y="136"/>
                </a:cxn>
                <a:cxn ang="0">
                  <a:pos x="360" y="144"/>
                </a:cxn>
                <a:cxn ang="0">
                  <a:pos x="280" y="144"/>
                </a:cxn>
                <a:cxn ang="0">
                  <a:pos x="128" y="152"/>
                </a:cxn>
                <a:cxn ang="0">
                  <a:pos x="0" y="152"/>
                </a:cxn>
              </a:cxnLst>
              <a:rect l="0" t="0" r="r" b="b"/>
              <a:pathLst>
                <a:path w="848" h="152">
                  <a:moveTo>
                    <a:pt x="0" y="152"/>
                  </a:moveTo>
                  <a:lnTo>
                    <a:pt x="56" y="64"/>
                  </a:lnTo>
                  <a:lnTo>
                    <a:pt x="360" y="56"/>
                  </a:lnTo>
                  <a:lnTo>
                    <a:pt x="576" y="40"/>
                  </a:lnTo>
                  <a:lnTo>
                    <a:pt x="656" y="32"/>
                  </a:lnTo>
                  <a:lnTo>
                    <a:pt x="712" y="24"/>
                  </a:lnTo>
                  <a:lnTo>
                    <a:pt x="808" y="0"/>
                  </a:lnTo>
                  <a:lnTo>
                    <a:pt x="848" y="112"/>
                  </a:lnTo>
                  <a:lnTo>
                    <a:pt x="680" y="128"/>
                  </a:lnTo>
                  <a:lnTo>
                    <a:pt x="544" y="136"/>
                  </a:lnTo>
                  <a:lnTo>
                    <a:pt x="360" y="144"/>
                  </a:lnTo>
                  <a:lnTo>
                    <a:pt x="280" y="144"/>
                  </a:lnTo>
                  <a:lnTo>
                    <a:pt x="128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3F3F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3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36" y="928"/>
              <a:ext cx="841" cy="14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8" y="56"/>
                </a:cxn>
                <a:cxn ang="0">
                  <a:pos x="360" y="56"/>
                </a:cxn>
                <a:cxn ang="0">
                  <a:pos x="568" y="32"/>
                </a:cxn>
                <a:cxn ang="0">
                  <a:pos x="648" y="24"/>
                </a:cxn>
                <a:cxn ang="0">
                  <a:pos x="704" y="16"/>
                </a:cxn>
                <a:cxn ang="0">
                  <a:pos x="800" y="0"/>
                </a:cxn>
                <a:cxn ang="0">
                  <a:pos x="840" y="112"/>
                </a:cxn>
                <a:cxn ang="0">
                  <a:pos x="672" y="120"/>
                </a:cxn>
                <a:cxn ang="0">
                  <a:pos x="544" y="128"/>
                </a:cxn>
                <a:cxn ang="0">
                  <a:pos x="360" y="136"/>
                </a:cxn>
                <a:cxn ang="0">
                  <a:pos x="280" y="136"/>
                </a:cxn>
                <a:cxn ang="0">
                  <a:pos x="120" y="144"/>
                </a:cxn>
                <a:cxn ang="0">
                  <a:pos x="0" y="144"/>
                </a:cxn>
              </a:cxnLst>
              <a:rect l="0" t="0" r="r" b="b"/>
              <a:pathLst>
                <a:path w="840" h="144">
                  <a:moveTo>
                    <a:pt x="0" y="144"/>
                  </a:moveTo>
                  <a:lnTo>
                    <a:pt x="48" y="56"/>
                  </a:lnTo>
                  <a:lnTo>
                    <a:pt x="360" y="56"/>
                  </a:lnTo>
                  <a:lnTo>
                    <a:pt x="568" y="32"/>
                  </a:lnTo>
                  <a:lnTo>
                    <a:pt x="648" y="24"/>
                  </a:lnTo>
                  <a:lnTo>
                    <a:pt x="704" y="16"/>
                  </a:lnTo>
                  <a:lnTo>
                    <a:pt x="800" y="0"/>
                  </a:lnTo>
                  <a:lnTo>
                    <a:pt x="840" y="112"/>
                  </a:lnTo>
                  <a:lnTo>
                    <a:pt x="672" y="120"/>
                  </a:lnTo>
                  <a:lnTo>
                    <a:pt x="544" y="128"/>
                  </a:lnTo>
                  <a:lnTo>
                    <a:pt x="360" y="136"/>
                  </a:lnTo>
                  <a:lnTo>
                    <a:pt x="280" y="136"/>
                  </a:lnTo>
                  <a:lnTo>
                    <a:pt x="120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3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33" y="888"/>
              <a:ext cx="542" cy="17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32" y="136"/>
                </a:cxn>
                <a:cxn ang="0">
                  <a:pos x="216" y="128"/>
                </a:cxn>
                <a:cxn ang="0">
                  <a:pos x="352" y="120"/>
                </a:cxn>
                <a:cxn ang="0">
                  <a:pos x="400" y="32"/>
                </a:cxn>
                <a:cxn ang="0">
                  <a:pos x="504" y="0"/>
                </a:cxn>
                <a:cxn ang="0">
                  <a:pos x="504" y="32"/>
                </a:cxn>
                <a:cxn ang="0">
                  <a:pos x="544" y="144"/>
                </a:cxn>
                <a:cxn ang="0">
                  <a:pos x="352" y="160"/>
                </a:cxn>
                <a:cxn ang="0">
                  <a:pos x="136" y="168"/>
                </a:cxn>
                <a:cxn ang="0">
                  <a:pos x="0" y="176"/>
                </a:cxn>
              </a:cxnLst>
              <a:rect l="0" t="0" r="r" b="b"/>
              <a:pathLst>
                <a:path w="544" h="176">
                  <a:moveTo>
                    <a:pt x="0" y="176"/>
                  </a:moveTo>
                  <a:lnTo>
                    <a:pt x="32" y="136"/>
                  </a:lnTo>
                  <a:lnTo>
                    <a:pt x="216" y="128"/>
                  </a:lnTo>
                  <a:lnTo>
                    <a:pt x="352" y="120"/>
                  </a:lnTo>
                  <a:lnTo>
                    <a:pt x="400" y="32"/>
                  </a:lnTo>
                  <a:lnTo>
                    <a:pt x="504" y="0"/>
                  </a:lnTo>
                  <a:lnTo>
                    <a:pt x="504" y="32"/>
                  </a:lnTo>
                  <a:lnTo>
                    <a:pt x="544" y="144"/>
                  </a:lnTo>
                  <a:lnTo>
                    <a:pt x="352" y="160"/>
                  </a:lnTo>
                  <a:lnTo>
                    <a:pt x="136" y="16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999999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3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40" y="897"/>
              <a:ext cx="537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32" y="128"/>
                </a:cxn>
                <a:cxn ang="0">
                  <a:pos x="216" y="120"/>
                </a:cxn>
                <a:cxn ang="0">
                  <a:pos x="352" y="112"/>
                </a:cxn>
                <a:cxn ang="0">
                  <a:pos x="392" y="24"/>
                </a:cxn>
                <a:cxn ang="0">
                  <a:pos x="496" y="0"/>
                </a:cxn>
                <a:cxn ang="0">
                  <a:pos x="496" y="24"/>
                </a:cxn>
                <a:cxn ang="0">
                  <a:pos x="536" y="136"/>
                </a:cxn>
                <a:cxn ang="0">
                  <a:pos x="344" y="152"/>
                </a:cxn>
                <a:cxn ang="0">
                  <a:pos x="136" y="168"/>
                </a:cxn>
                <a:cxn ang="0">
                  <a:pos x="0" y="168"/>
                </a:cxn>
              </a:cxnLst>
              <a:rect l="0" t="0" r="r" b="b"/>
              <a:pathLst>
                <a:path w="536" h="168">
                  <a:moveTo>
                    <a:pt x="0" y="168"/>
                  </a:moveTo>
                  <a:lnTo>
                    <a:pt x="32" y="128"/>
                  </a:lnTo>
                  <a:lnTo>
                    <a:pt x="216" y="120"/>
                  </a:lnTo>
                  <a:lnTo>
                    <a:pt x="352" y="112"/>
                  </a:lnTo>
                  <a:lnTo>
                    <a:pt x="392" y="24"/>
                  </a:lnTo>
                  <a:lnTo>
                    <a:pt x="496" y="0"/>
                  </a:lnTo>
                  <a:lnTo>
                    <a:pt x="496" y="24"/>
                  </a:lnTo>
                  <a:lnTo>
                    <a:pt x="536" y="136"/>
                  </a:lnTo>
                  <a:lnTo>
                    <a:pt x="344" y="152"/>
                  </a:lnTo>
                  <a:lnTo>
                    <a:pt x="136" y="168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39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04" y="888"/>
              <a:ext cx="241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6" y="16"/>
                </a:cxn>
                <a:cxn ang="0">
                  <a:pos x="192" y="0"/>
                </a:cxn>
                <a:cxn ang="0">
                  <a:pos x="240" y="88"/>
                </a:cxn>
                <a:cxn ang="0">
                  <a:pos x="136" y="96"/>
                </a:cxn>
                <a:cxn ang="0">
                  <a:pos x="0" y="96"/>
                </a:cxn>
              </a:cxnLst>
              <a:rect l="0" t="0" r="r" b="b"/>
              <a:pathLst>
                <a:path w="240" h="96">
                  <a:moveTo>
                    <a:pt x="0" y="96"/>
                  </a:moveTo>
                  <a:lnTo>
                    <a:pt x="56" y="16"/>
                  </a:lnTo>
                  <a:lnTo>
                    <a:pt x="192" y="0"/>
                  </a:lnTo>
                  <a:lnTo>
                    <a:pt x="240" y="88"/>
                  </a:lnTo>
                  <a:lnTo>
                    <a:pt x="13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CC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 40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11" y="897"/>
              <a:ext cx="241" cy="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48" y="16"/>
                </a:cxn>
                <a:cxn ang="0">
                  <a:pos x="184" y="0"/>
                </a:cxn>
                <a:cxn ang="0">
                  <a:pos x="240" y="80"/>
                </a:cxn>
                <a:cxn ang="0">
                  <a:pos x="128" y="88"/>
                </a:cxn>
                <a:cxn ang="0">
                  <a:pos x="0" y="88"/>
                </a:cxn>
              </a:cxnLst>
              <a:rect l="0" t="0" r="r" b="b"/>
              <a:pathLst>
                <a:path w="240" h="88">
                  <a:moveTo>
                    <a:pt x="0" y="88"/>
                  </a:moveTo>
                  <a:lnTo>
                    <a:pt x="48" y="16"/>
                  </a:lnTo>
                  <a:lnTo>
                    <a:pt x="184" y="0"/>
                  </a:lnTo>
                  <a:lnTo>
                    <a:pt x="240" y="80"/>
                  </a:lnTo>
                  <a:lnTo>
                    <a:pt x="128" y="88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Freeform 41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45" y="888"/>
              <a:ext cx="158" cy="3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40"/>
                </a:cxn>
                <a:cxn ang="0">
                  <a:pos x="160" y="24"/>
                </a:cxn>
                <a:cxn ang="0">
                  <a:pos x="152" y="0"/>
                </a:cxn>
                <a:cxn ang="0">
                  <a:pos x="16" y="16"/>
                </a:cxn>
              </a:cxnLst>
              <a:rect l="0" t="0" r="r" b="b"/>
              <a:pathLst>
                <a:path w="160" h="40">
                  <a:moveTo>
                    <a:pt x="16" y="16"/>
                  </a:moveTo>
                  <a:lnTo>
                    <a:pt x="0" y="40"/>
                  </a:lnTo>
                  <a:lnTo>
                    <a:pt x="160" y="24"/>
                  </a:lnTo>
                  <a:lnTo>
                    <a:pt x="152" y="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42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53" y="897"/>
              <a:ext cx="160" cy="41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40"/>
                </a:cxn>
                <a:cxn ang="0">
                  <a:pos x="160" y="16"/>
                </a:cxn>
                <a:cxn ang="0">
                  <a:pos x="144" y="0"/>
                </a:cxn>
                <a:cxn ang="0">
                  <a:pos x="8" y="16"/>
                </a:cxn>
              </a:cxnLst>
              <a:rect l="0" t="0" r="r" b="b"/>
              <a:pathLst>
                <a:path w="160" h="40">
                  <a:moveTo>
                    <a:pt x="8" y="16"/>
                  </a:moveTo>
                  <a:lnTo>
                    <a:pt x="0" y="40"/>
                  </a:lnTo>
                  <a:lnTo>
                    <a:pt x="160" y="16"/>
                  </a:lnTo>
                  <a:lnTo>
                    <a:pt x="144" y="0"/>
                  </a:lnTo>
                  <a:lnTo>
                    <a:pt x="8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4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95" y="752"/>
              <a:ext cx="112" cy="209"/>
            </a:xfrm>
            <a:custGeom>
              <a:avLst/>
              <a:gdLst/>
              <a:ahLst/>
              <a:cxnLst>
                <a:cxn ang="0">
                  <a:pos x="88" y="200"/>
                </a:cxn>
                <a:cxn ang="0">
                  <a:pos x="72" y="8"/>
                </a:cxn>
                <a:cxn ang="0">
                  <a:pos x="112" y="0"/>
                </a:cxn>
                <a:cxn ang="0">
                  <a:pos x="8" y="0"/>
                </a:cxn>
                <a:cxn ang="0">
                  <a:pos x="48" y="8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8" y="200"/>
                </a:cxn>
              </a:cxnLst>
              <a:rect l="0" t="0" r="r" b="b"/>
              <a:pathLst>
                <a:path w="112" h="208">
                  <a:moveTo>
                    <a:pt x="88" y="200"/>
                  </a:moveTo>
                  <a:lnTo>
                    <a:pt x="72" y="8"/>
                  </a:lnTo>
                  <a:lnTo>
                    <a:pt x="112" y="0"/>
                  </a:lnTo>
                  <a:lnTo>
                    <a:pt x="8" y="0"/>
                  </a:lnTo>
                  <a:lnTo>
                    <a:pt x="48" y="8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8" y="200"/>
                  </a:lnTo>
                  <a:close/>
                </a:path>
              </a:pathLst>
            </a:custGeom>
            <a:solidFill>
              <a:srgbClr val="8C8C8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4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62"/>
              <a:ext cx="102" cy="207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72" y="8"/>
                </a:cxn>
                <a:cxn ang="0">
                  <a:pos x="104" y="0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0" y="152"/>
                </a:cxn>
                <a:cxn ang="0">
                  <a:pos x="0" y="208"/>
                </a:cxn>
                <a:cxn ang="0">
                  <a:pos x="80" y="192"/>
                </a:cxn>
              </a:cxnLst>
              <a:rect l="0" t="0" r="r" b="b"/>
              <a:pathLst>
                <a:path w="104" h="208">
                  <a:moveTo>
                    <a:pt x="80" y="192"/>
                  </a:moveTo>
                  <a:lnTo>
                    <a:pt x="72" y="8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152"/>
                  </a:lnTo>
                  <a:lnTo>
                    <a:pt x="0" y="208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4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05" y="704"/>
              <a:ext cx="102" cy="4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0" y="48"/>
                </a:cxn>
                <a:cxn ang="0">
                  <a:pos x="40" y="40"/>
                </a:cxn>
                <a:cxn ang="0">
                  <a:pos x="48" y="0"/>
                </a:cxn>
                <a:cxn ang="0">
                  <a:pos x="72" y="0"/>
                </a:cxn>
                <a:cxn ang="0">
                  <a:pos x="80" y="40"/>
                </a:cxn>
                <a:cxn ang="0">
                  <a:pos x="104" y="48"/>
                </a:cxn>
              </a:cxnLst>
              <a:rect l="0" t="0" r="r" b="b"/>
              <a:pathLst>
                <a:path w="104" h="48">
                  <a:moveTo>
                    <a:pt x="104" y="48"/>
                  </a:moveTo>
                  <a:lnTo>
                    <a:pt x="0" y="48"/>
                  </a:lnTo>
                  <a:lnTo>
                    <a:pt x="40" y="4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0" y="40"/>
                  </a:lnTo>
                  <a:lnTo>
                    <a:pt x="104" y="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4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312" y="712"/>
              <a:ext cx="95" cy="39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0" y="40"/>
                </a:cxn>
                <a:cxn ang="0">
                  <a:pos x="32" y="32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0" y="32"/>
                </a:cxn>
                <a:cxn ang="0">
                  <a:pos x="96" y="40"/>
                </a:cxn>
              </a:cxnLst>
              <a:rect l="0" t="0" r="r" b="b"/>
              <a:pathLst>
                <a:path w="96" h="40">
                  <a:moveTo>
                    <a:pt x="96" y="40"/>
                  </a:moveTo>
                  <a:lnTo>
                    <a:pt x="0" y="40"/>
                  </a:lnTo>
                  <a:lnTo>
                    <a:pt x="32" y="32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32"/>
                  </a:lnTo>
                  <a:lnTo>
                    <a:pt x="96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Line 47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2361" y="648"/>
              <a:ext cx="7" cy="6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Oval 4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Oval 4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7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Oval 5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1108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Oval 5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108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Oval 5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108"/>
              <a:ext cx="22" cy="1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Oval 5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1108"/>
              <a:ext cx="15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Oval 5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91" y="1100"/>
              <a:ext cx="24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Oval 5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1100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Oval 5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1091"/>
              <a:ext cx="24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Oval 5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1091"/>
              <a:ext cx="17" cy="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Oval 5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19" y="1091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Oval 5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083"/>
              <a:ext cx="24" cy="1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Oval 6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077"/>
              <a:ext cx="2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Oval 6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1069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Oval 6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733" y="1060"/>
              <a:ext cx="17" cy="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6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57" y="1040"/>
              <a:ext cx="56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8" y="0"/>
                </a:cxn>
                <a:cxn ang="0">
                  <a:pos x="56" y="40"/>
                </a:cxn>
                <a:cxn ang="0">
                  <a:pos x="8" y="48"/>
                </a:cxn>
                <a:cxn ang="0">
                  <a:pos x="0" y="8"/>
                </a:cxn>
              </a:cxnLst>
              <a:rect l="0" t="0" r="r" b="b"/>
              <a:pathLst>
                <a:path w="56" h="48">
                  <a:moveTo>
                    <a:pt x="0" y="8"/>
                  </a:moveTo>
                  <a:lnTo>
                    <a:pt x="48" y="0"/>
                  </a:lnTo>
                  <a:lnTo>
                    <a:pt x="56" y="40"/>
                  </a:lnTo>
                  <a:lnTo>
                    <a:pt x="8" y="4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Freeform 64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46" cy="3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0"/>
                </a:cxn>
                <a:cxn ang="0">
                  <a:pos x="48" y="32"/>
                </a:cxn>
                <a:cxn ang="0">
                  <a:pos x="8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40" y="0"/>
                  </a:lnTo>
                  <a:lnTo>
                    <a:pt x="48" y="32"/>
                  </a:lnTo>
                  <a:lnTo>
                    <a:pt x="8" y="4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Freeform 6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64" y="1048"/>
              <a:ext cx="39" cy="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6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871" y="1056"/>
              <a:ext cx="34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Rectangle 6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97"/>
              <a:ext cx="53" cy="73"/>
            </a:xfrm>
            <a:prstGeom prst="rect">
              <a:avLst/>
            </a:prstGeom>
            <a:solidFill>
              <a:srgbClr val="8C8C8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Line 68">
              <a:extLst>
                <a:ext uri="{FF2B5EF4-FFF2-40B4-BE49-F238E27FC236}"/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1199"/>
              <a:ext cx="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Rectangle 69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29" y="996"/>
              <a:ext cx="15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Rectangle 70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988"/>
              <a:ext cx="17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Rectangle 71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13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Rectangle 72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980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Rectangle 73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980"/>
              <a:ext cx="15" cy="17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Rectangle 74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971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Rectangle 7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61" y="957"/>
              <a:ext cx="15" cy="1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Rectangle 76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948"/>
              <a:ext cx="17" cy="23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Rectangle 77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940"/>
              <a:ext cx="15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Rectangle 78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004"/>
              <a:ext cx="17" cy="25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61" name="TextBox 70"/>
          <p:cNvSpPr txBox="1">
            <a:spLocks noChangeArrowheads="1"/>
          </p:cNvSpPr>
          <p:nvPr/>
        </p:nvSpPr>
        <p:spPr bwMode="auto">
          <a:xfrm>
            <a:off x="4191000" y="6092825"/>
            <a:ext cx="901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Contractor</a:t>
            </a:r>
          </a:p>
        </p:txBody>
      </p:sp>
      <p:cxnSp>
        <p:nvCxnSpPr>
          <p:cNvPr id="431" name="Straight Arrow Connector 4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700588" y="3733800"/>
            <a:ext cx="925512" cy="19526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2350"/>
            <a:ext cx="71913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Magnetic Disk 4">
            <a:extLst>
              <a:ext uri="{FF2B5EF4-FFF2-40B4-BE49-F238E27FC236}"/>
            </a:extLst>
          </p:cNvPr>
          <p:cNvSpPr/>
          <p:nvPr/>
        </p:nvSpPr>
        <p:spPr>
          <a:xfrm>
            <a:off x="2425700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Flowchart: Magnetic Disk 5">
            <a:extLst>
              <a:ext uri="{FF2B5EF4-FFF2-40B4-BE49-F238E27FC236}"/>
            </a:extLst>
          </p:cNvPr>
          <p:cNvSpPr/>
          <p:nvPr/>
        </p:nvSpPr>
        <p:spPr>
          <a:xfrm>
            <a:off x="3963988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Flowchart: Magnetic Disk 6">
            <a:extLst>
              <a:ext uri="{FF2B5EF4-FFF2-40B4-BE49-F238E27FC236}"/>
            </a:extLst>
          </p:cNvPr>
          <p:cNvSpPr/>
          <p:nvPr/>
        </p:nvSpPr>
        <p:spPr>
          <a:xfrm>
            <a:off x="5562600" y="2849563"/>
            <a:ext cx="1447800" cy="609600"/>
          </a:xfrm>
          <a:prstGeom prst="flowChartMagneticDisk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2905125" y="4137025"/>
            <a:ext cx="850900" cy="381000"/>
            <a:chOff x="2425700" y="4495800"/>
            <a:chExt cx="850900" cy="381000"/>
          </a:xfrm>
        </p:grpSpPr>
        <p:cxnSp>
          <p:nvCxnSpPr>
            <p:cNvPr id="9" name="Straight Connector 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876800"/>
              <a:ext cx="698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724400"/>
              <a:ext cx="850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2425700" y="47244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124200" y="4724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4650" y="4495800"/>
              <a:ext cx="12065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2535" name="Group 13"/>
          <p:cNvGrpSpPr>
            <a:grpSpLocks/>
          </p:cNvGrpSpPr>
          <p:nvPr/>
        </p:nvGrpSpPr>
        <p:grpSpPr bwMode="auto">
          <a:xfrm>
            <a:off x="3651250" y="4943475"/>
            <a:ext cx="850900" cy="381000"/>
            <a:chOff x="2425700" y="4495800"/>
            <a:chExt cx="850900" cy="381000"/>
          </a:xfrm>
        </p:grpSpPr>
        <p:cxnSp>
          <p:nvCxnSpPr>
            <p:cNvPr id="15" name="Straight Connector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876800"/>
              <a:ext cx="698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724400"/>
              <a:ext cx="850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2425700" y="47244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124200" y="4724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4650" y="4495800"/>
              <a:ext cx="12065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2536" name="Group 19"/>
          <p:cNvGrpSpPr>
            <a:grpSpLocks/>
          </p:cNvGrpSpPr>
          <p:nvPr/>
        </p:nvGrpSpPr>
        <p:grpSpPr bwMode="auto">
          <a:xfrm>
            <a:off x="5060950" y="4943475"/>
            <a:ext cx="850900" cy="381000"/>
            <a:chOff x="2425700" y="4495800"/>
            <a:chExt cx="850900" cy="381000"/>
          </a:xfrm>
        </p:grpSpPr>
        <p:cxnSp>
          <p:nvCxnSpPr>
            <p:cNvPr id="21" name="Straight Connector 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876800"/>
              <a:ext cx="698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724400"/>
              <a:ext cx="850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2425700" y="47244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124200" y="4724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4650" y="4495800"/>
              <a:ext cx="12065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2537" name="Group 25"/>
          <p:cNvGrpSpPr>
            <a:grpSpLocks/>
          </p:cNvGrpSpPr>
          <p:nvPr/>
        </p:nvGrpSpPr>
        <p:grpSpPr bwMode="auto">
          <a:xfrm>
            <a:off x="4246563" y="4106863"/>
            <a:ext cx="850900" cy="381000"/>
            <a:chOff x="2425700" y="4495800"/>
            <a:chExt cx="850900" cy="381000"/>
          </a:xfrm>
        </p:grpSpPr>
        <p:cxnSp>
          <p:nvCxnSpPr>
            <p:cNvPr id="27" name="Straight Connector 2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876800"/>
              <a:ext cx="698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724400"/>
              <a:ext cx="850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2425700" y="47244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124200" y="4724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4650" y="4495800"/>
              <a:ext cx="12065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2538" name="Group 31"/>
          <p:cNvGrpSpPr>
            <a:grpSpLocks/>
          </p:cNvGrpSpPr>
          <p:nvPr/>
        </p:nvGrpSpPr>
        <p:grpSpPr bwMode="auto">
          <a:xfrm>
            <a:off x="5478463" y="4106863"/>
            <a:ext cx="850900" cy="381000"/>
            <a:chOff x="2425700" y="4495800"/>
            <a:chExt cx="850900" cy="381000"/>
          </a:xfrm>
        </p:grpSpPr>
        <p:cxnSp>
          <p:nvCxnSpPr>
            <p:cNvPr id="33" name="Straight Connector 3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876800"/>
              <a:ext cx="698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2425700" y="4724400"/>
              <a:ext cx="8509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2425700" y="4724400"/>
              <a:ext cx="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3124200" y="4724400"/>
              <a:ext cx="1524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14650" y="4495800"/>
              <a:ext cx="12065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22539" name="TextBox 37"/>
          <p:cNvSpPr txBox="1">
            <a:spLocks noChangeArrowheads="1"/>
          </p:cNvSpPr>
          <p:nvPr/>
        </p:nvSpPr>
        <p:spPr bwMode="auto">
          <a:xfrm>
            <a:off x="2401888" y="4470400"/>
            <a:ext cx="133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Ocean Research</a:t>
            </a:r>
          </a:p>
        </p:txBody>
      </p:sp>
      <p:sp>
        <p:nvSpPr>
          <p:cNvPr id="22540" name="TextBox 38"/>
          <p:cNvSpPr txBox="1">
            <a:spLocks noChangeArrowheads="1"/>
          </p:cNvSpPr>
          <p:nvPr/>
        </p:nvSpPr>
        <p:spPr bwMode="auto">
          <a:xfrm>
            <a:off x="4141788" y="4516438"/>
            <a:ext cx="1062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Hydrography</a:t>
            </a:r>
          </a:p>
        </p:txBody>
      </p:sp>
      <p:sp>
        <p:nvSpPr>
          <p:cNvPr id="22541" name="TextBox 39"/>
          <p:cNvSpPr txBox="1">
            <a:spLocks noChangeArrowheads="1"/>
          </p:cNvSpPr>
          <p:nvPr/>
        </p:nvSpPr>
        <p:spPr bwMode="auto">
          <a:xfrm>
            <a:off x="3517900" y="5346700"/>
            <a:ext cx="1055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Coast Guard</a:t>
            </a:r>
          </a:p>
        </p:txBody>
      </p:sp>
      <p:sp>
        <p:nvSpPr>
          <p:cNvPr id="22542" name="TextBox 40"/>
          <p:cNvSpPr txBox="1">
            <a:spLocks noChangeArrowheads="1"/>
          </p:cNvSpPr>
          <p:nvPr/>
        </p:nvSpPr>
        <p:spPr bwMode="auto">
          <a:xfrm>
            <a:off x="4953000" y="53467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Port Authority</a:t>
            </a:r>
          </a:p>
        </p:txBody>
      </p:sp>
      <p:sp>
        <p:nvSpPr>
          <p:cNvPr id="22543" name="TextBox 41"/>
          <p:cNvSpPr txBox="1">
            <a:spLocks noChangeArrowheads="1"/>
          </p:cNvSpPr>
          <p:nvPr/>
        </p:nvSpPr>
        <p:spPr bwMode="auto">
          <a:xfrm>
            <a:off x="5676900" y="4492625"/>
            <a:ext cx="533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</p:txBody>
      </p:sp>
      <p:cxnSp>
        <p:nvCxnSpPr>
          <p:cNvPr id="43" name="Straight Arrow Connector 42">
            <a:extLst>
              <a:ext uri="{FF2B5EF4-FFF2-40B4-BE49-F238E27FC236}"/>
            </a:extLst>
          </p:cNvPr>
          <p:cNvCxnSpPr/>
          <p:nvPr/>
        </p:nvCxnSpPr>
        <p:spPr>
          <a:xfrm>
            <a:off x="3446463" y="3532188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053013" y="3592513"/>
            <a:ext cx="403225" cy="703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/>
            </a:extLst>
          </p:cNvPr>
          <p:cNvCxnSpPr/>
          <p:nvPr/>
        </p:nvCxnSpPr>
        <p:spPr>
          <a:xfrm>
            <a:off x="5573713" y="3705225"/>
            <a:ext cx="152400" cy="6096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218113" y="3570288"/>
            <a:ext cx="328612" cy="14620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898900" y="3854450"/>
            <a:ext cx="180975" cy="11763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52875" y="3532188"/>
            <a:ext cx="541338" cy="703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48"/>
          <p:cNvSpPr txBox="1">
            <a:spLocks noChangeArrowheads="1"/>
          </p:cNvSpPr>
          <p:nvPr/>
        </p:nvSpPr>
        <p:spPr bwMode="auto">
          <a:xfrm>
            <a:off x="460375" y="2733675"/>
            <a:ext cx="8270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88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“Nautilus Cloud”</a:t>
            </a:r>
          </a:p>
        </p:txBody>
      </p:sp>
      <p:sp>
        <p:nvSpPr>
          <p:cNvPr id="50" name="Freeform: Shape 49">
            <a:extLst>
              <a:ext uri="{FF2B5EF4-FFF2-40B4-BE49-F238E27FC236}"/>
            </a:extLst>
          </p:cNvPr>
          <p:cNvSpPr/>
          <p:nvPr/>
        </p:nvSpPr>
        <p:spPr>
          <a:xfrm>
            <a:off x="134938" y="4483100"/>
            <a:ext cx="1033462" cy="86360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52" name="TextBox 50"/>
          <p:cNvSpPr txBox="1">
            <a:spLocks noChangeArrowheads="1"/>
          </p:cNvSpPr>
          <p:nvPr/>
        </p:nvSpPr>
        <p:spPr bwMode="auto">
          <a:xfrm>
            <a:off x="204788" y="4776788"/>
            <a:ext cx="944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The Growd</a:t>
            </a:r>
          </a:p>
        </p:txBody>
      </p:sp>
      <p:sp>
        <p:nvSpPr>
          <p:cNvPr id="22553" name="TextBox 51"/>
          <p:cNvSpPr txBox="1">
            <a:spLocks noChangeArrowheads="1"/>
          </p:cNvSpPr>
          <p:nvPr/>
        </p:nvSpPr>
        <p:spPr bwMode="auto">
          <a:xfrm>
            <a:off x="1122363" y="5214938"/>
            <a:ext cx="1208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Agency Vetting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Plug In</a:t>
            </a:r>
          </a:p>
        </p:txBody>
      </p:sp>
      <p:sp>
        <p:nvSpPr>
          <p:cNvPr id="22554" name="TextBox 52"/>
          <p:cNvSpPr txBox="1">
            <a:spLocks noChangeArrowheads="1"/>
          </p:cNvSpPr>
          <p:nvPr/>
        </p:nvSpPr>
        <p:spPr bwMode="auto">
          <a:xfrm>
            <a:off x="6846888" y="5022850"/>
            <a:ext cx="84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AI Vetting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Plug In</a:t>
            </a:r>
          </a:p>
        </p:txBody>
      </p:sp>
      <p:sp>
        <p:nvSpPr>
          <p:cNvPr id="54" name="Freeform: Shape 53">
            <a:extLst>
              <a:ext uri="{FF2B5EF4-FFF2-40B4-BE49-F238E27FC236}"/>
            </a:extLst>
          </p:cNvPr>
          <p:cNvSpPr/>
          <p:nvPr/>
        </p:nvSpPr>
        <p:spPr>
          <a:xfrm>
            <a:off x="7802563" y="4251325"/>
            <a:ext cx="1031875" cy="86360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56" name="TextBox 54"/>
          <p:cNvSpPr txBox="1">
            <a:spLocks noChangeArrowheads="1"/>
          </p:cNvSpPr>
          <p:nvPr/>
        </p:nvSpPr>
        <p:spPr bwMode="auto">
          <a:xfrm>
            <a:off x="7872413" y="4545013"/>
            <a:ext cx="94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The Growd</a:t>
            </a:r>
          </a:p>
        </p:txBody>
      </p:sp>
      <p:cxnSp>
        <p:nvCxnSpPr>
          <p:cNvPr id="56" name="Straight Connector 5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69900" y="990600"/>
            <a:ext cx="641350" cy="1030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111250" y="1006475"/>
            <a:ext cx="569913" cy="10064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469900" y="2012950"/>
            <a:ext cx="1211263" cy="7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0" name="TextBox 58"/>
          <p:cNvSpPr txBox="1">
            <a:spLocks noChangeArrowheads="1"/>
          </p:cNvSpPr>
          <p:nvPr/>
        </p:nvSpPr>
        <p:spPr bwMode="auto">
          <a:xfrm>
            <a:off x="681038" y="1358900"/>
            <a:ext cx="862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Solas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Workboat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Leisure</a:t>
            </a:r>
          </a:p>
        </p:txBody>
      </p:sp>
      <p:sp>
        <p:nvSpPr>
          <p:cNvPr id="60" name="Rectangle 59">
            <a:extLst>
              <a:ext uri="{FF2B5EF4-FFF2-40B4-BE49-F238E27FC236}"/>
            </a:extLst>
          </p:cNvPr>
          <p:cNvSpPr/>
          <p:nvPr/>
        </p:nvSpPr>
        <p:spPr>
          <a:xfrm>
            <a:off x="1158875" y="2392363"/>
            <a:ext cx="966788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62" name="TextBox 60"/>
          <p:cNvSpPr txBox="1">
            <a:spLocks noChangeArrowheads="1"/>
          </p:cNvSpPr>
          <p:nvPr/>
        </p:nvSpPr>
        <p:spPr bwMode="auto">
          <a:xfrm>
            <a:off x="1038225" y="2443163"/>
            <a:ext cx="1208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UKC Plug In</a:t>
            </a:r>
          </a:p>
        </p:txBody>
      </p:sp>
      <p:sp>
        <p:nvSpPr>
          <p:cNvPr id="62" name="Freeform: Shape 61">
            <a:extLst>
              <a:ext uri="{FF2B5EF4-FFF2-40B4-BE49-F238E27FC236}"/>
            </a:extLst>
          </p:cNvPr>
          <p:cNvSpPr/>
          <p:nvPr/>
        </p:nvSpPr>
        <p:spPr>
          <a:xfrm>
            <a:off x="2747963" y="1373188"/>
            <a:ext cx="1225550" cy="984250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64" name="TextBox 62"/>
          <p:cNvSpPr txBox="1">
            <a:spLocks noChangeArrowheads="1"/>
          </p:cNvSpPr>
          <p:nvPr/>
        </p:nvSpPr>
        <p:spPr bwMode="auto">
          <a:xfrm>
            <a:off x="2868613" y="1682750"/>
            <a:ext cx="115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Nautiluc Chart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Web Service</a:t>
            </a:r>
          </a:p>
        </p:txBody>
      </p:sp>
      <p:sp>
        <p:nvSpPr>
          <p:cNvPr id="64" name="Freeform: Shape 63">
            <a:extLst>
              <a:ext uri="{FF2B5EF4-FFF2-40B4-BE49-F238E27FC236}"/>
            </a:extLst>
          </p:cNvPr>
          <p:cNvSpPr/>
          <p:nvPr/>
        </p:nvSpPr>
        <p:spPr>
          <a:xfrm>
            <a:off x="5395913" y="1468438"/>
            <a:ext cx="1309687" cy="1152525"/>
          </a:xfrm>
          <a:custGeom>
            <a:avLst/>
            <a:gdLst>
              <a:gd name="connsiteX0" fmla="*/ 298450 w 1033413"/>
              <a:gd name="connsiteY0" fmla="*/ 247650 h 863600"/>
              <a:gd name="connsiteX1" fmla="*/ 298450 w 1033413"/>
              <a:gd name="connsiteY1" fmla="*/ 133350 h 863600"/>
              <a:gd name="connsiteX2" fmla="*/ 304800 w 1033413"/>
              <a:gd name="connsiteY2" fmla="*/ 114300 h 863600"/>
              <a:gd name="connsiteX3" fmla="*/ 336550 w 1033413"/>
              <a:gd name="connsiteY3" fmla="*/ 82550 h 863600"/>
              <a:gd name="connsiteX4" fmla="*/ 355600 w 1033413"/>
              <a:gd name="connsiteY4" fmla="*/ 63500 h 863600"/>
              <a:gd name="connsiteX5" fmla="*/ 374650 w 1033413"/>
              <a:gd name="connsiteY5" fmla="*/ 50800 h 863600"/>
              <a:gd name="connsiteX6" fmla="*/ 419100 w 1033413"/>
              <a:gd name="connsiteY6" fmla="*/ 38100 h 863600"/>
              <a:gd name="connsiteX7" fmla="*/ 508000 w 1033413"/>
              <a:gd name="connsiteY7" fmla="*/ 63500 h 863600"/>
              <a:gd name="connsiteX8" fmla="*/ 514350 w 1033413"/>
              <a:gd name="connsiteY8" fmla="*/ 95250 h 863600"/>
              <a:gd name="connsiteX9" fmla="*/ 533400 w 1033413"/>
              <a:gd name="connsiteY9" fmla="*/ 57150 h 863600"/>
              <a:gd name="connsiteX10" fmla="*/ 577850 w 1033413"/>
              <a:gd name="connsiteY10" fmla="*/ 31750 h 863600"/>
              <a:gd name="connsiteX11" fmla="*/ 596900 w 1033413"/>
              <a:gd name="connsiteY11" fmla="*/ 19050 h 863600"/>
              <a:gd name="connsiteX12" fmla="*/ 635000 w 1033413"/>
              <a:gd name="connsiteY12" fmla="*/ 0 h 863600"/>
              <a:gd name="connsiteX13" fmla="*/ 742950 w 1033413"/>
              <a:gd name="connsiteY13" fmla="*/ 6350 h 863600"/>
              <a:gd name="connsiteX14" fmla="*/ 774700 w 1033413"/>
              <a:gd name="connsiteY14" fmla="*/ 38100 h 863600"/>
              <a:gd name="connsiteX15" fmla="*/ 793750 w 1033413"/>
              <a:gd name="connsiteY15" fmla="*/ 114300 h 863600"/>
              <a:gd name="connsiteX16" fmla="*/ 819150 w 1033413"/>
              <a:gd name="connsiteY16" fmla="*/ 107950 h 863600"/>
              <a:gd name="connsiteX17" fmla="*/ 838200 w 1033413"/>
              <a:gd name="connsiteY17" fmla="*/ 101600 h 863600"/>
              <a:gd name="connsiteX18" fmla="*/ 895350 w 1033413"/>
              <a:gd name="connsiteY18" fmla="*/ 95250 h 863600"/>
              <a:gd name="connsiteX19" fmla="*/ 977900 w 1033413"/>
              <a:gd name="connsiteY19" fmla="*/ 101600 h 863600"/>
              <a:gd name="connsiteX20" fmla="*/ 1003300 w 1033413"/>
              <a:gd name="connsiteY20" fmla="*/ 139700 h 863600"/>
              <a:gd name="connsiteX21" fmla="*/ 1009650 w 1033413"/>
              <a:gd name="connsiteY21" fmla="*/ 184150 h 863600"/>
              <a:gd name="connsiteX22" fmla="*/ 1003300 w 1033413"/>
              <a:gd name="connsiteY22" fmla="*/ 285750 h 863600"/>
              <a:gd name="connsiteX23" fmla="*/ 996950 w 1033413"/>
              <a:gd name="connsiteY23" fmla="*/ 311150 h 863600"/>
              <a:gd name="connsiteX24" fmla="*/ 977900 w 1033413"/>
              <a:gd name="connsiteY24" fmla="*/ 323850 h 863600"/>
              <a:gd name="connsiteX25" fmla="*/ 965200 w 1033413"/>
              <a:gd name="connsiteY25" fmla="*/ 342900 h 863600"/>
              <a:gd name="connsiteX26" fmla="*/ 984250 w 1033413"/>
              <a:gd name="connsiteY26" fmla="*/ 349250 h 863600"/>
              <a:gd name="connsiteX27" fmla="*/ 1022350 w 1033413"/>
              <a:gd name="connsiteY27" fmla="*/ 374650 h 863600"/>
              <a:gd name="connsiteX28" fmla="*/ 1022350 w 1033413"/>
              <a:gd name="connsiteY28" fmla="*/ 514350 h 863600"/>
              <a:gd name="connsiteX29" fmla="*/ 1003300 w 1033413"/>
              <a:gd name="connsiteY29" fmla="*/ 552450 h 863600"/>
              <a:gd name="connsiteX30" fmla="*/ 946150 w 1033413"/>
              <a:gd name="connsiteY30" fmla="*/ 577850 h 863600"/>
              <a:gd name="connsiteX31" fmla="*/ 927100 w 1033413"/>
              <a:gd name="connsiteY31" fmla="*/ 584200 h 863600"/>
              <a:gd name="connsiteX32" fmla="*/ 920750 w 1033413"/>
              <a:gd name="connsiteY32" fmla="*/ 692150 h 863600"/>
              <a:gd name="connsiteX33" fmla="*/ 914400 w 1033413"/>
              <a:gd name="connsiteY33" fmla="*/ 711200 h 863600"/>
              <a:gd name="connsiteX34" fmla="*/ 895350 w 1033413"/>
              <a:gd name="connsiteY34" fmla="*/ 723900 h 863600"/>
              <a:gd name="connsiteX35" fmla="*/ 882650 w 1033413"/>
              <a:gd name="connsiteY35" fmla="*/ 742950 h 863600"/>
              <a:gd name="connsiteX36" fmla="*/ 844550 w 1033413"/>
              <a:gd name="connsiteY36" fmla="*/ 768350 h 863600"/>
              <a:gd name="connsiteX37" fmla="*/ 831850 w 1033413"/>
              <a:gd name="connsiteY37" fmla="*/ 787400 h 863600"/>
              <a:gd name="connsiteX38" fmla="*/ 730250 w 1033413"/>
              <a:gd name="connsiteY38" fmla="*/ 768350 h 863600"/>
              <a:gd name="connsiteX39" fmla="*/ 698500 w 1033413"/>
              <a:gd name="connsiteY39" fmla="*/ 755650 h 863600"/>
              <a:gd name="connsiteX40" fmla="*/ 635000 w 1033413"/>
              <a:gd name="connsiteY40" fmla="*/ 812800 h 863600"/>
              <a:gd name="connsiteX41" fmla="*/ 590550 w 1033413"/>
              <a:gd name="connsiteY41" fmla="*/ 831850 h 863600"/>
              <a:gd name="connsiteX42" fmla="*/ 571500 w 1033413"/>
              <a:gd name="connsiteY42" fmla="*/ 844550 h 863600"/>
              <a:gd name="connsiteX43" fmla="*/ 508000 w 1033413"/>
              <a:gd name="connsiteY43" fmla="*/ 863600 h 863600"/>
              <a:gd name="connsiteX44" fmla="*/ 438150 w 1033413"/>
              <a:gd name="connsiteY44" fmla="*/ 857250 h 863600"/>
              <a:gd name="connsiteX45" fmla="*/ 425450 w 1033413"/>
              <a:gd name="connsiteY45" fmla="*/ 819150 h 863600"/>
              <a:gd name="connsiteX46" fmla="*/ 412750 w 1033413"/>
              <a:gd name="connsiteY46" fmla="*/ 768350 h 863600"/>
              <a:gd name="connsiteX47" fmla="*/ 387350 w 1033413"/>
              <a:gd name="connsiteY47" fmla="*/ 774700 h 863600"/>
              <a:gd name="connsiteX48" fmla="*/ 368300 w 1033413"/>
              <a:gd name="connsiteY48" fmla="*/ 781050 h 863600"/>
              <a:gd name="connsiteX49" fmla="*/ 241300 w 1033413"/>
              <a:gd name="connsiteY49" fmla="*/ 774700 h 863600"/>
              <a:gd name="connsiteX50" fmla="*/ 215900 w 1033413"/>
              <a:gd name="connsiteY50" fmla="*/ 768350 h 863600"/>
              <a:gd name="connsiteX51" fmla="*/ 196850 w 1033413"/>
              <a:gd name="connsiteY51" fmla="*/ 749300 h 863600"/>
              <a:gd name="connsiteX52" fmla="*/ 171450 w 1033413"/>
              <a:gd name="connsiteY52" fmla="*/ 704850 h 863600"/>
              <a:gd name="connsiteX53" fmla="*/ 177800 w 1033413"/>
              <a:gd name="connsiteY53" fmla="*/ 584200 h 863600"/>
              <a:gd name="connsiteX54" fmla="*/ 190500 w 1033413"/>
              <a:gd name="connsiteY54" fmla="*/ 565150 h 863600"/>
              <a:gd name="connsiteX55" fmla="*/ 165100 w 1033413"/>
              <a:gd name="connsiteY55" fmla="*/ 558800 h 863600"/>
              <a:gd name="connsiteX56" fmla="*/ 120650 w 1033413"/>
              <a:gd name="connsiteY56" fmla="*/ 552450 h 863600"/>
              <a:gd name="connsiteX57" fmla="*/ 82550 w 1033413"/>
              <a:gd name="connsiteY57" fmla="*/ 539750 h 863600"/>
              <a:gd name="connsiteX58" fmla="*/ 63500 w 1033413"/>
              <a:gd name="connsiteY58" fmla="*/ 527050 h 863600"/>
              <a:gd name="connsiteX59" fmla="*/ 25400 w 1033413"/>
              <a:gd name="connsiteY59" fmla="*/ 508000 h 863600"/>
              <a:gd name="connsiteX60" fmla="*/ 12700 w 1033413"/>
              <a:gd name="connsiteY60" fmla="*/ 482600 h 863600"/>
              <a:gd name="connsiteX61" fmla="*/ 0 w 1033413"/>
              <a:gd name="connsiteY61" fmla="*/ 438150 h 863600"/>
              <a:gd name="connsiteX62" fmla="*/ 6350 w 1033413"/>
              <a:gd name="connsiteY62" fmla="*/ 368300 h 863600"/>
              <a:gd name="connsiteX63" fmla="*/ 25400 w 1033413"/>
              <a:gd name="connsiteY63" fmla="*/ 361950 h 863600"/>
              <a:gd name="connsiteX64" fmla="*/ 50800 w 1033413"/>
              <a:gd name="connsiteY64" fmla="*/ 349250 h 863600"/>
              <a:gd name="connsiteX65" fmla="*/ 82550 w 1033413"/>
              <a:gd name="connsiteY65" fmla="*/ 342900 h 863600"/>
              <a:gd name="connsiteX66" fmla="*/ 101600 w 1033413"/>
              <a:gd name="connsiteY66" fmla="*/ 336550 h 863600"/>
              <a:gd name="connsiteX67" fmla="*/ 152400 w 1033413"/>
              <a:gd name="connsiteY67" fmla="*/ 330200 h 863600"/>
              <a:gd name="connsiteX68" fmla="*/ 190500 w 1033413"/>
              <a:gd name="connsiteY68" fmla="*/ 323850 h 863600"/>
              <a:gd name="connsiteX69" fmla="*/ 158750 w 1033413"/>
              <a:gd name="connsiteY69" fmla="*/ 266700 h 863600"/>
              <a:gd name="connsiteX70" fmla="*/ 152400 w 1033413"/>
              <a:gd name="connsiteY70" fmla="*/ 247650 h 863600"/>
              <a:gd name="connsiteX71" fmla="*/ 158750 w 1033413"/>
              <a:gd name="connsiteY71" fmla="*/ 228600 h 863600"/>
              <a:gd name="connsiteX72" fmla="*/ 196850 w 1033413"/>
              <a:gd name="connsiteY72" fmla="*/ 209550 h 863600"/>
              <a:gd name="connsiteX73" fmla="*/ 260350 w 1033413"/>
              <a:gd name="connsiteY73" fmla="*/ 215900 h 863600"/>
              <a:gd name="connsiteX74" fmla="*/ 279400 w 1033413"/>
              <a:gd name="connsiteY74" fmla="*/ 222250 h 863600"/>
              <a:gd name="connsiteX75" fmla="*/ 298450 w 1033413"/>
              <a:gd name="connsiteY75" fmla="*/ 2476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33413" h="863600">
                <a:moveTo>
                  <a:pt x="298450" y="247650"/>
                </a:moveTo>
                <a:cubicBezTo>
                  <a:pt x="301625" y="232833"/>
                  <a:pt x="288512" y="212858"/>
                  <a:pt x="298450" y="133350"/>
                </a:cubicBezTo>
                <a:cubicBezTo>
                  <a:pt x="299280" y="126708"/>
                  <a:pt x="301807" y="120287"/>
                  <a:pt x="304800" y="114300"/>
                </a:cubicBezTo>
                <a:cubicBezTo>
                  <a:pt x="318105" y="87690"/>
                  <a:pt x="314779" y="100693"/>
                  <a:pt x="336550" y="82550"/>
                </a:cubicBezTo>
                <a:cubicBezTo>
                  <a:pt x="343449" y="76801"/>
                  <a:pt x="348701" y="69249"/>
                  <a:pt x="355600" y="63500"/>
                </a:cubicBezTo>
                <a:cubicBezTo>
                  <a:pt x="361463" y="58614"/>
                  <a:pt x="367824" y="54213"/>
                  <a:pt x="374650" y="50800"/>
                </a:cubicBezTo>
                <a:cubicBezTo>
                  <a:pt x="383760" y="46245"/>
                  <a:pt x="410962" y="40135"/>
                  <a:pt x="419100" y="38100"/>
                </a:cubicBezTo>
                <a:cubicBezTo>
                  <a:pt x="462426" y="41711"/>
                  <a:pt x="493282" y="24253"/>
                  <a:pt x="508000" y="63500"/>
                </a:cubicBezTo>
                <a:cubicBezTo>
                  <a:pt x="511790" y="73606"/>
                  <a:pt x="512233" y="84667"/>
                  <a:pt x="514350" y="95250"/>
                </a:cubicBezTo>
                <a:cubicBezTo>
                  <a:pt x="519515" y="79756"/>
                  <a:pt x="521090" y="69460"/>
                  <a:pt x="533400" y="57150"/>
                </a:cubicBezTo>
                <a:cubicBezTo>
                  <a:pt x="543714" y="46836"/>
                  <a:pt x="566229" y="38391"/>
                  <a:pt x="577850" y="31750"/>
                </a:cubicBezTo>
                <a:cubicBezTo>
                  <a:pt x="584476" y="27964"/>
                  <a:pt x="590074" y="22463"/>
                  <a:pt x="596900" y="19050"/>
                </a:cubicBezTo>
                <a:cubicBezTo>
                  <a:pt x="649480" y="-7240"/>
                  <a:pt x="580405" y="36396"/>
                  <a:pt x="635000" y="0"/>
                </a:cubicBezTo>
                <a:cubicBezTo>
                  <a:pt x="670983" y="2117"/>
                  <a:pt x="707303" y="1003"/>
                  <a:pt x="742950" y="6350"/>
                </a:cubicBezTo>
                <a:cubicBezTo>
                  <a:pt x="756053" y="8315"/>
                  <a:pt x="770063" y="27668"/>
                  <a:pt x="774700" y="38100"/>
                </a:cubicBezTo>
                <a:cubicBezTo>
                  <a:pt x="788117" y="68289"/>
                  <a:pt x="788425" y="82352"/>
                  <a:pt x="793750" y="114300"/>
                </a:cubicBezTo>
                <a:cubicBezTo>
                  <a:pt x="802217" y="112183"/>
                  <a:pt x="810759" y="110348"/>
                  <a:pt x="819150" y="107950"/>
                </a:cubicBezTo>
                <a:cubicBezTo>
                  <a:pt x="825586" y="106111"/>
                  <a:pt x="831598" y="102700"/>
                  <a:pt x="838200" y="101600"/>
                </a:cubicBezTo>
                <a:cubicBezTo>
                  <a:pt x="857106" y="98449"/>
                  <a:pt x="876300" y="97367"/>
                  <a:pt x="895350" y="95250"/>
                </a:cubicBezTo>
                <a:cubicBezTo>
                  <a:pt x="922867" y="97367"/>
                  <a:pt x="950775" y="96514"/>
                  <a:pt x="977900" y="101600"/>
                </a:cubicBezTo>
                <a:cubicBezTo>
                  <a:pt x="999813" y="105709"/>
                  <a:pt x="1000128" y="122256"/>
                  <a:pt x="1003300" y="139700"/>
                </a:cubicBezTo>
                <a:cubicBezTo>
                  <a:pt x="1005977" y="154426"/>
                  <a:pt x="1007533" y="169333"/>
                  <a:pt x="1009650" y="184150"/>
                </a:cubicBezTo>
                <a:cubicBezTo>
                  <a:pt x="1007533" y="218017"/>
                  <a:pt x="1006676" y="251986"/>
                  <a:pt x="1003300" y="285750"/>
                </a:cubicBezTo>
                <a:cubicBezTo>
                  <a:pt x="1002432" y="294434"/>
                  <a:pt x="1001791" y="303888"/>
                  <a:pt x="996950" y="311150"/>
                </a:cubicBezTo>
                <a:cubicBezTo>
                  <a:pt x="992717" y="317500"/>
                  <a:pt x="984250" y="319617"/>
                  <a:pt x="977900" y="323850"/>
                </a:cubicBezTo>
                <a:cubicBezTo>
                  <a:pt x="973667" y="330200"/>
                  <a:pt x="963349" y="335496"/>
                  <a:pt x="965200" y="342900"/>
                </a:cubicBezTo>
                <a:cubicBezTo>
                  <a:pt x="966823" y="349394"/>
                  <a:pt x="978399" y="345999"/>
                  <a:pt x="984250" y="349250"/>
                </a:cubicBezTo>
                <a:cubicBezTo>
                  <a:pt x="997593" y="356663"/>
                  <a:pt x="1022350" y="374650"/>
                  <a:pt x="1022350" y="374650"/>
                </a:cubicBezTo>
                <a:cubicBezTo>
                  <a:pt x="1040799" y="429996"/>
                  <a:pt x="1032881" y="398505"/>
                  <a:pt x="1022350" y="514350"/>
                </a:cubicBezTo>
                <a:cubicBezTo>
                  <a:pt x="1021317" y="525712"/>
                  <a:pt x="1010899" y="544851"/>
                  <a:pt x="1003300" y="552450"/>
                </a:cubicBezTo>
                <a:cubicBezTo>
                  <a:pt x="988206" y="567544"/>
                  <a:pt x="965013" y="571562"/>
                  <a:pt x="946150" y="577850"/>
                </a:cubicBezTo>
                <a:lnTo>
                  <a:pt x="927100" y="584200"/>
                </a:lnTo>
                <a:cubicBezTo>
                  <a:pt x="924983" y="620183"/>
                  <a:pt x="924337" y="656283"/>
                  <a:pt x="920750" y="692150"/>
                </a:cubicBezTo>
                <a:cubicBezTo>
                  <a:pt x="920084" y="698810"/>
                  <a:pt x="918581" y="705973"/>
                  <a:pt x="914400" y="711200"/>
                </a:cubicBezTo>
                <a:cubicBezTo>
                  <a:pt x="909632" y="717159"/>
                  <a:pt x="901700" y="719667"/>
                  <a:pt x="895350" y="723900"/>
                </a:cubicBezTo>
                <a:cubicBezTo>
                  <a:pt x="891117" y="730250"/>
                  <a:pt x="888393" y="737924"/>
                  <a:pt x="882650" y="742950"/>
                </a:cubicBezTo>
                <a:cubicBezTo>
                  <a:pt x="871163" y="753001"/>
                  <a:pt x="844550" y="768350"/>
                  <a:pt x="844550" y="768350"/>
                </a:cubicBezTo>
                <a:cubicBezTo>
                  <a:pt x="840317" y="774700"/>
                  <a:pt x="839415" y="786391"/>
                  <a:pt x="831850" y="787400"/>
                </a:cubicBezTo>
                <a:cubicBezTo>
                  <a:pt x="765386" y="796262"/>
                  <a:pt x="765710" y="791990"/>
                  <a:pt x="730250" y="768350"/>
                </a:cubicBezTo>
                <a:cubicBezTo>
                  <a:pt x="719686" y="752504"/>
                  <a:pt x="719660" y="739192"/>
                  <a:pt x="698500" y="755650"/>
                </a:cubicBezTo>
                <a:cubicBezTo>
                  <a:pt x="641832" y="799725"/>
                  <a:pt x="681300" y="783862"/>
                  <a:pt x="635000" y="812800"/>
                </a:cubicBezTo>
                <a:cubicBezTo>
                  <a:pt x="582146" y="845834"/>
                  <a:pt x="633760" y="810245"/>
                  <a:pt x="590550" y="831850"/>
                </a:cubicBezTo>
                <a:cubicBezTo>
                  <a:pt x="583724" y="835263"/>
                  <a:pt x="578474" y="841450"/>
                  <a:pt x="571500" y="844550"/>
                </a:cubicBezTo>
                <a:cubicBezTo>
                  <a:pt x="551623" y="853384"/>
                  <a:pt x="529110" y="858323"/>
                  <a:pt x="508000" y="863600"/>
                </a:cubicBezTo>
                <a:lnTo>
                  <a:pt x="438150" y="857250"/>
                </a:lnTo>
                <a:cubicBezTo>
                  <a:pt x="426363" y="850903"/>
                  <a:pt x="428697" y="832137"/>
                  <a:pt x="425450" y="819150"/>
                </a:cubicBezTo>
                <a:lnTo>
                  <a:pt x="412750" y="768350"/>
                </a:lnTo>
                <a:cubicBezTo>
                  <a:pt x="404283" y="770467"/>
                  <a:pt x="395741" y="772302"/>
                  <a:pt x="387350" y="774700"/>
                </a:cubicBezTo>
                <a:cubicBezTo>
                  <a:pt x="380914" y="776539"/>
                  <a:pt x="374993" y="781050"/>
                  <a:pt x="368300" y="781050"/>
                </a:cubicBezTo>
                <a:cubicBezTo>
                  <a:pt x="325914" y="781050"/>
                  <a:pt x="283633" y="776817"/>
                  <a:pt x="241300" y="774700"/>
                </a:cubicBezTo>
                <a:cubicBezTo>
                  <a:pt x="232833" y="772583"/>
                  <a:pt x="223477" y="772680"/>
                  <a:pt x="215900" y="768350"/>
                </a:cubicBezTo>
                <a:cubicBezTo>
                  <a:pt x="208103" y="763895"/>
                  <a:pt x="202599" y="756199"/>
                  <a:pt x="196850" y="749300"/>
                </a:cubicBezTo>
                <a:cubicBezTo>
                  <a:pt x="185631" y="735837"/>
                  <a:pt x="179214" y="720377"/>
                  <a:pt x="171450" y="704850"/>
                </a:cubicBezTo>
                <a:cubicBezTo>
                  <a:pt x="173567" y="664633"/>
                  <a:pt x="172359" y="624103"/>
                  <a:pt x="177800" y="584200"/>
                </a:cubicBezTo>
                <a:cubicBezTo>
                  <a:pt x="178831" y="576638"/>
                  <a:pt x="193913" y="571976"/>
                  <a:pt x="190500" y="565150"/>
                </a:cubicBezTo>
                <a:cubicBezTo>
                  <a:pt x="186597" y="557344"/>
                  <a:pt x="173686" y="560361"/>
                  <a:pt x="165100" y="558800"/>
                </a:cubicBezTo>
                <a:cubicBezTo>
                  <a:pt x="150374" y="556123"/>
                  <a:pt x="135467" y="554567"/>
                  <a:pt x="120650" y="552450"/>
                </a:cubicBezTo>
                <a:cubicBezTo>
                  <a:pt x="107950" y="548217"/>
                  <a:pt x="93689" y="547176"/>
                  <a:pt x="82550" y="539750"/>
                </a:cubicBezTo>
                <a:cubicBezTo>
                  <a:pt x="76200" y="535517"/>
                  <a:pt x="70326" y="530463"/>
                  <a:pt x="63500" y="527050"/>
                </a:cubicBezTo>
                <a:cubicBezTo>
                  <a:pt x="10920" y="500760"/>
                  <a:pt x="79995" y="544396"/>
                  <a:pt x="25400" y="508000"/>
                </a:cubicBezTo>
                <a:cubicBezTo>
                  <a:pt x="21167" y="499533"/>
                  <a:pt x="16429" y="491301"/>
                  <a:pt x="12700" y="482600"/>
                </a:cubicBezTo>
                <a:cubicBezTo>
                  <a:pt x="7234" y="469846"/>
                  <a:pt x="3222" y="451039"/>
                  <a:pt x="0" y="438150"/>
                </a:cubicBezTo>
                <a:cubicBezTo>
                  <a:pt x="2117" y="414867"/>
                  <a:pt x="-1043" y="390480"/>
                  <a:pt x="6350" y="368300"/>
                </a:cubicBezTo>
                <a:cubicBezTo>
                  <a:pt x="8467" y="361950"/>
                  <a:pt x="19248" y="364587"/>
                  <a:pt x="25400" y="361950"/>
                </a:cubicBezTo>
                <a:cubicBezTo>
                  <a:pt x="34101" y="358221"/>
                  <a:pt x="41820" y="352243"/>
                  <a:pt x="50800" y="349250"/>
                </a:cubicBezTo>
                <a:cubicBezTo>
                  <a:pt x="61039" y="345837"/>
                  <a:pt x="72079" y="345518"/>
                  <a:pt x="82550" y="342900"/>
                </a:cubicBezTo>
                <a:cubicBezTo>
                  <a:pt x="89044" y="341277"/>
                  <a:pt x="95014" y="337747"/>
                  <a:pt x="101600" y="336550"/>
                </a:cubicBezTo>
                <a:cubicBezTo>
                  <a:pt x="118390" y="333497"/>
                  <a:pt x="135506" y="332613"/>
                  <a:pt x="152400" y="330200"/>
                </a:cubicBezTo>
                <a:cubicBezTo>
                  <a:pt x="165146" y="328379"/>
                  <a:pt x="177800" y="325967"/>
                  <a:pt x="190500" y="323850"/>
                </a:cubicBezTo>
                <a:cubicBezTo>
                  <a:pt x="161984" y="295334"/>
                  <a:pt x="174290" y="313319"/>
                  <a:pt x="158750" y="266700"/>
                </a:cubicBezTo>
                <a:lnTo>
                  <a:pt x="152400" y="247650"/>
                </a:lnTo>
                <a:cubicBezTo>
                  <a:pt x="154517" y="241300"/>
                  <a:pt x="154569" y="233827"/>
                  <a:pt x="158750" y="228600"/>
                </a:cubicBezTo>
                <a:cubicBezTo>
                  <a:pt x="167702" y="217409"/>
                  <a:pt x="184301" y="213733"/>
                  <a:pt x="196850" y="209550"/>
                </a:cubicBezTo>
                <a:cubicBezTo>
                  <a:pt x="218017" y="211667"/>
                  <a:pt x="239325" y="212665"/>
                  <a:pt x="260350" y="215900"/>
                </a:cubicBezTo>
                <a:cubicBezTo>
                  <a:pt x="266966" y="216918"/>
                  <a:pt x="275384" y="216895"/>
                  <a:pt x="279400" y="222250"/>
                </a:cubicBezTo>
                <a:cubicBezTo>
                  <a:pt x="283210" y="227330"/>
                  <a:pt x="295275" y="262467"/>
                  <a:pt x="298450" y="2476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66" name="TextBox 64"/>
          <p:cNvSpPr txBox="1">
            <a:spLocks noChangeArrowheads="1"/>
          </p:cNvSpPr>
          <p:nvPr/>
        </p:nvSpPr>
        <p:spPr bwMode="auto">
          <a:xfrm>
            <a:off x="5518150" y="1843088"/>
            <a:ext cx="1196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</a:p>
        </p:txBody>
      </p:sp>
      <p:cxnSp>
        <p:nvCxnSpPr>
          <p:cNvPr id="66" name="Straight Connector 6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85013" y="966788"/>
            <a:ext cx="641350" cy="10302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726363" y="982663"/>
            <a:ext cx="569912" cy="1008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7085013" y="1990725"/>
            <a:ext cx="1211262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0" name="TextBox 68"/>
          <p:cNvSpPr txBox="1">
            <a:spLocks noChangeArrowheads="1"/>
          </p:cNvSpPr>
          <p:nvPr/>
        </p:nvSpPr>
        <p:spPr bwMode="auto">
          <a:xfrm>
            <a:off x="7296150" y="1336675"/>
            <a:ext cx="862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Solas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Workboat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200"/>
              <a:t>Leisure</a:t>
            </a:r>
          </a:p>
        </p:txBody>
      </p:sp>
      <p:pic>
        <p:nvPicPr>
          <p:cNvPr id="2257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092200"/>
            <a:ext cx="11160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Arrow Connector 7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715125" y="2185988"/>
            <a:ext cx="1247775" cy="19208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>
            <a:extLst>
              <a:ext uri="{FF2B5EF4-FFF2-40B4-BE49-F238E27FC236}"/>
            </a:extLst>
          </p:cNvPr>
          <p:cNvSpPr/>
          <p:nvPr/>
        </p:nvSpPr>
        <p:spPr>
          <a:xfrm>
            <a:off x="1428750" y="4421188"/>
            <a:ext cx="596900" cy="7445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3" name="Arrow: Left 72">
            <a:extLst>
              <a:ext uri="{FF2B5EF4-FFF2-40B4-BE49-F238E27FC236}"/>
            </a:extLst>
          </p:cNvPr>
          <p:cNvSpPr/>
          <p:nvPr/>
        </p:nvSpPr>
        <p:spPr>
          <a:xfrm>
            <a:off x="6929438" y="4314825"/>
            <a:ext cx="500062" cy="735013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75" name="TextBox 73"/>
          <p:cNvSpPr txBox="1">
            <a:spLocks noChangeArrowheads="1"/>
          </p:cNvSpPr>
          <p:nvPr/>
        </p:nvSpPr>
        <p:spPr bwMode="auto">
          <a:xfrm>
            <a:off x="4368800" y="3089275"/>
            <a:ext cx="58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</a:p>
        </p:txBody>
      </p:sp>
      <p:sp>
        <p:nvSpPr>
          <p:cNvPr id="22576" name="TextBox 74"/>
          <p:cNvSpPr txBox="1">
            <a:spLocks noChangeArrowheads="1"/>
          </p:cNvSpPr>
          <p:nvPr/>
        </p:nvSpPr>
        <p:spPr bwMode="auto">
          <a:xfrm>
            <a:off x="2570163" y="3089275"/>
            <a:ext cx="1190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Oceanography</a:t>
            </a:r>
          </a:p>
        </p:txBody>
      </p:sp>
      <p:sp>
        <p:nvSpPr>
          <p:cNvPr id="22577" name="TextBox 75"/>
          <p:cNvSpPr txBox="1">
            <a:spLocks noChangeArrowheads="1"/>
          </p:cNvSpPr>
          <p:nvPr/>
        </p:nvSpPr>
        <p:spPr bwMode="auto">
          <a:xfrm>
            <a:off x="5849938" y="3078163"/>
            <a:ext cx="963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  <a:cs typeface="Arial" panose="020B0604020202020204" pitchFamily="34" charset="0"/>
              </a:rPr>
              <a:t>Bathymetry</a:t>
            </a:r>
          </a:p>
        </p:txBody>
      </p:sp>
      <p:cxnSp>
        <p:nvCxnSpPr>
          <p:cNvPr id="77" name="Straight Arrow Connector 7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55638" y="2185988"/>
            <a:ext cx="1025525" cy="1668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79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i="1" smtClean="0">
                <a:latin typeface="Arial" panose="020B0604020202020204" pitchFamily="34" charset="0"/>
                <a:cs typeface="Arial" panose="020B0604020202020204" pitchFamily="34" charset="0"/>
              </a:rPr>
              <a:t>“The Brisbane Papers”</a:t>
            </a:r>
          </a:p>
        </p:txBody>
      </p:sp>
      <p:pic>
        <p:nvPicPr>
          <p:cNvPr id="22580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090613"/>
            <a:ext cx="18097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CA" sz="3800" b="1" dirty="0">
                <a:latin typeface="Arial" panose="020B0604020202020204" pitchFamily="34" charset="0"/>
                <a:cs typeface="Arial" panose="020B0604020202020204" pitchFamily="34" charset="0"/>
              </a:rPr>
              <a:t>Nautilus Cloud </a:t>
            </a:r>
            <a:r>
              <a:rPr lang="en-CA" sz="3800" dirty="0">
                <a:latin typeface="Arial" panose="020B0604020202020204" pitchFamily="34" charset="0"/>
                <a:cs typeface="Arial" panose="020B0604020202020204" pitchFamily="34" charset="0"/>
              </a:rPr>
              <a:t>is a cloud based infrastructure for Marine Data Solutions and Services for Government Organizations, Commercial Industry and Consumers. </a:t>
            </a:r>
          </a:p>
          <a:p>
            <a:pPr marL="0" indent="0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Government: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HOs, National Institutes, R&amp;D Organizations, Natural Resources, Environmental and Scientific Organizations, Inland Waterways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Commercial: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Ports, Oil and Gas, Shipping, Dredging, Hydro Survey and Service Companies, Fishing Industry 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CA" sz="3200" b="1" dirty="0">
                <a:latin typeface="Arial" panose="020B0604020202020204" pitchFamily="34" charset="0"/>
                <a:cs typeface="Arial" panose="020B0604020202020204" pitchFamily="34" charset="0"/>
              </a:rPr>
              <a:t>Consumer: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Leisure, Sports, Tourism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So, what is Nautilus Cloud?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6667500" cy="4343400"/>
          </a:xfrm>
        </p:spPr>
        <p:txBody>
          <a:bodyPr/>
          <a:lstStyle/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Enterprise-grade and fully scalable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Native cloud solution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Platform independent 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OGC compliant </a:t>
            </a:r>
          </a:p>
          <a:p>
            <a:pPr>
              <a:lnSpc>
                <a:spcPct val="170000"/>
              </a:lnSpc>
              <a:spcAft>
                <a:spcPts val="0"/>
              </a:spcAft>
              <a:defRPr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Cloud or self-hosted</a:t>
            </a:r>
          </a:p>
          <a:p>
            <a:pPr marL="0" indent="0">
              <a:buFont typeface="Arial" pitchFamily="34" charset="0"/>
              <a:buNone/>
              <a:defRPr/>
            </a:pP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019800" cy="533400"/>
          </a:xfrm>
        </p:spPr>
        <p:txBody>
          <a:bodyPr/>
          <a:lstStyle/>
          <a:p>
            <a:pPr eaLnBrk="1" hangingPunct="1"/>
            <a:r>
              <a:rPr lang="en-CA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Basic Design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On-screen Show (4:3)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Georgia</vt:lpstr>
      <vt:lpstr>Arial</vt:lpstr>
      <vt:lpstr>Calibri</vt:lpstr>
      <vt:lpstr>Courier New</vt:lpstr>
      <vt:lpstr>Times New Roman</vt:lpstr>
      <vt:lpstr>IIC Corp template 2011</vt:lpstr>
      <vt:lpstr>Streaming ENC  (and other data)  Data from a Cloud Based Open Sourced Database</vt:lpstr>
      <vt:lpstr>Overview</vt:lpstr>
      <vt:lpstr>Incremento de los usos</vt:lpstr>
      <vt:lpstr>PowerPoint Presentation</vt:lpstr>
      <vt:lpstr>“The Brisbane Papers”</vt:lpstr>
      <vt:lpstr>“The Brisbane Papers”</vt:lpstr>
      <vt:lpstr>“The Brisbane Papers”</vt:lpstr>
      <vt:lpstr>So, what is Nautilus Cloud?</vt:lpstr>
      <vt:lpstr>Basic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2018-12-06T00:50:43Z</dcterms:modified>
</cp:coreProperties>
</file>