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0" r:id="rId2"/>
  </p:sldMasterIdLst>
  <p:notesMasterIdLst>
    <p:notesMasterId r:id="rId24"/>
  </p:notesMasterIdLst>
  <p:sldIdLst>
    <p:sldId id="771" r:id="rId3"/>
    <p:sldId id="920" r:id="rId4"/>
    <p:sldId id="593" r:id="rId5"/>
    <p:sldId id="567" r:id="rId6"/>
    <p:sldId id="868" r:id="rId7"/>
    <p:sldId id="596" r:id="rId8"/>
    <p:sldId id="597" r:id="rId9"/>
    <p:sldId id="601" r:id="rId10"/>
    <p:sldId id="600" r:id="rId11"/>
    <p:sldId id="958" r:id="rId12"/>
    <p:sldId id="923" r:id="rId13"/>
    <p:sldId id="989" r:id="rId14"/>
    <p:sldId id="613" r:id="rId15"/>
    <p:sldId id="385" r:id="rId16"/>
    <p:sldId id="921" r:id="rId17"/>
    <p:sldId id="870" r:id="rId18"/>
    <p:sldId id="991" r:id="rId19"/>
    <p:sldId id="992" r:id="rId20"/>
    <p:sldId id="993" r:id="rId21"/>
    <p:sldId id="720" r:id="rId22"/>
    <p:sldId id="9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BA"/>
    <a:srgbClr val="7023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78907" autoAdjust="0"/>
  </p:normalViewPr>
  <p:slideViewPr>
    <p:cSldViewPr>
      <p:cViewPr varScale="1">
        <p:scale>
          <a:sx n="65" d="100"/>
          <a:sy n="65" d="100"/>
        </p:scale>
        <p:origin x="1388" y="43"/>
      </p:cViewPr>
      <p:guideLst>
        <p:guide orient="horz" pos="2160"/>
        <p:guide pos="2880"/>
      </p:guideLst>
    </p:cSldViewPr>
  </p:slideViewPr>
  <p:outlineViewPr>
    <p:cViewPr>
      <p:scale>
        <a:sx n="33" d="100"/>
        <a:sy n="33" d="100"/>
      </p:scale>
      <p:origin x="0" y="-9546"/>
    </p:cViewPr>
  </p:outlineViewPr>
  <p:notesTextViewPr>
    <p:cViewPr>
      <p:scale>
        <a:sx n="125" d="100"/>
        <a:sy n="125" d="100"/>
      </p:scale>
      <p:origin x="0" y="0"/>
    </p:cViewPr>
  </p:notesTextViewPr>
  <p:sorterViewPr>
    <p:cViewPr>
      <p:scale>
        <a:sx n="70" d="100"/>
        <a:sy n="70" d="100"/>
      </p:scale>
      <p:origin x="0" y="0"/>
    </p:cViewPr>
  </p:sorterViewPr>
  <p:notesViewPr>
    <p:cSldViewPr>
      <p:cViewPr>
        <p:scale>
          <a:sx n="90" d="100"/>
          <a:sy n="90" d="100"/>
        </p:scale>
        <p:origin x="-989"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81057-7652-AD49-B622-52D43B85E434}"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3804A1A8-8A2A-2F49-8EAA-ABF90373411D}">
      <dgm:prSet phldrT="[Text]"/>
      <dgm:spPr/>
      <dgm:t>
        <a:bodyPr/>
        <a:lstStyle/>
        <a:p>
          <a:r>
            <a:rPr lang="en-US" dirty="0" smtClean="0"/>
            <a:t>Create</a:t>
          </a:r>
          <a:endParaRPr lang="en-US" dirty="0"/>
        </a:p>
      </dgm:t>
    </dgm:pt>
    <dgm:pt modelId="{5B26D5C5-F658-ED43-9D77-CCA037DD265E}" type="parTrans" cxnId="{107E1CB3-05EF-D64B-BDA7-F8EFC4320CB2}">
      <dgm:prSet/>
      <dgm:spPr/>
      <dgm:t>
        <a:bodyPr/>
        <a:lstStyle/>
        <a:p>
          <a:endParaRPr lang="en-US"/>
        </a:p>
      </dgm:t>
    </dgm:pt>
    <dgm:pt modelId="{0D0CD3DB-A435-064C-B5E3-921C296C3B57}" type="sibTrans" cxnId="{107E1CB3-05EF-D64B-BDA7-F8EFC4320CB2}">
      <dgm:prSet/>
      <dgm:spPr/>
      <dgm:t>
        <a:bodyPr/>
        <a:lstStyle/>
        <a:p>
          <a:endParaRPr lang="en-US"/>
        </a:p>
      </dgm:t>
    </dgm:pt>
    <dgm:pt modelId="{C141DA95-ADDD-FD4F-8683-1387D75DD745}">
      <dgm:prSet phldrT="[Text]"/>
      <dgm:spPr/>
      <dgm:t>
        <a:bodyPr/>
        <a:lstStyle/>
        <a:p>
          <a:r>
            <a:rPr lang="en-US" dirty="0" smtClean="0"/>
            <a:t>Ingest</a:t>
          </a:r>
          <a:endParaRPr lang="en-US" dirty="0"/>
        </a:p>
      </dgm:t>
    </dgm:pt>
    <dgm:pt modelId="{02A66558-0BE7-8148-8057-412469340757}" type="parTrans" cxnId="{4429E171-069A-094A-95F3-0FA3853CB48A}">
      <dgm:prSet/>
      <dgm:spPr/>
      <dgm:t>
        <a:bodyPr/>
        <a:lstStyle/>
        <a:p>
          <a:endParaRPr lang="en-US"/>
        </a:p>
      </dgm:t>
    </dgm:pt>
    <dgm:pt modelId="{7CD23FC3-4E6A-F744-8339-C445A2DDEE07}" type="sibTrans" cxnId="{4429E171-069A-094A-95F3-0FA3853CB48A}">
      <dgm:prSet/>
      <dgm:spPr/>
      <dgm:t>
        <a:bodyPr/>
        <a:lstStyle/>
        <a:p>
          <a:endParaRPr lang="en-US"/>
        </a:p>
      </dgm:t>
    </dgm:pt>
    <dgm:pt modelId="{423A8D2D-0B3E-224F-AC1F-854D2A00F806}">
      <dgm:prSet phldrT="[Text]"/>
      <dgm:spPr/>
      <dgm:t>
        <a:bodyPr/>
        <a:lstStyle/>
        <a:p>
          <a:r>
            <a:rPr lang="en-US" dirty="0" smtClean="0"/>
            <a:t>Store</a:t>
          </a:r>
          <a:endParaRPr lang="en-US" dirty="0"/>
        </a:p>
      </dgm:t>
    </dgm:pt>
    <dgm:pt modelId="{AB82BA36-AC4E-6740-B91B-2806C4200A4D}" type="parTrans" cxnId="{8442AB40-1AB2-0F4E-94F9-38AD96D7F82A}">
      <dgm:prSet/>
      <dgm:spPr/>
      <dgm:t>
        <a:bodyPr/>
        <a:lstStyle/>
        <a:p>
          <a:endParaRPr lang="en-US"/>
        </a:p>
      </dgm:t>
    </dgm:pt>
    <dgm:pt modelId="{CB722DAB-61F6-4C4F-AD54-38F12DFB27C8}" type="sibTrans" cxnId="{8442AB40-1AB2-0F4E-94F9-38AD96D7F82A}">
      <dgm:prSet/>
      <dgm:spPr/>
      <dgm:t>
        <a:bodyPr/>
        <a:lstStyle/>
        <a:p>
          <a:endParaRPr lang="en-US"/>
        </a:p>
      </dgm:t>
    </dgm:pt>
    <dgm:pt modelId="{D8B4166E-ED33-364B-B61B-476D7BC4B852}">
      <dgm:prSet phldrT="[Text]"/>
      <dgm:spPr/>
      <dgm:t>
        <a:bodyPr/>
        <a:lstStyle/>
        <a:p>
          <a:r>
            <a:rPr lang="en-US" dirty="0" smtClean="0"/>
            <a:t>Use</a:t>
          </a:r>
          <a:endParaRPr lang="en-US" dirty="0"/>
        </a:p>
      </dgm:t>
    </dgm:pt>
    <dgm:pt modelId="{CEEFE665-A913-1D46-9486-ADA1E23A0939}" type="parTrans" cxnId="{A5784EAD-6AC0-0749-BE87-C9CE0E81354C}">
      <dgm:prSet/>
      <dgm:spPr/>
      <dgm:t>
        <a:bodyPr/>
        <a:lstStyle/>
        <a:p>
          <a:endParaRPr lang="en-US"/>
        </a:p>
      </dgm:t>
    </dgm:pt>
    <dgm:pt modelId="{BB8CA3FA-A35C-2948-BCAA-59717C1022FD}" type="sibTrans" cxnId="{A5784EAD-6AC0-0749-BE87-C9CE0E81354C}">
      <dgm:prSet/>
      <dgm:spPr/>
      <dgm:t>
        <a:bodyPr/>
        <a:lstStyle/>
        <a:p>
          <a:endParaRPr lang="en-US"/>
        </a:p>
      </dgm:t>
    </dgm:pt>
    <dgm:pt modelId="{4B09C3B9-0AE5-7949-AE06-7242554B9A66}">
      <dgm:prSet phldrT="[Text]"/>
      <dgm:spPr/>
      <dgm:t>
        <a:bodyPr/>
        <a:lstStyle/>
        <a:p>
          <a:r>
            <a:rPr lang="en-US" dirty="0" smtClean="0"/>
            <a:t>Archive</a:t>
          </a:r>
          <a:endParaRPr lang="en-US" dirty="0"/>
        </a:p>
      </dgm:t>
    </dgm:pt>
    <dgm:pt modelId="{35557E87-4623-0741-9C85-0B71BD05A6C1}" type="parTrans" cxnId="{B7261E62-26EA-414D-80AB-B1DF1C5B42FF}">
      <dgm:prSet/>
      <dgm:spPr/>
      <dgm:t>
        <a:bodyPr/>
        <a:lstStyle/>
        <a:p>
          <a:endParaRPr lang="en-US"/>
        </a:p>
      </dgm:t>
    </dgm:pt>
    <dgm:pt modelId="{A1FE39AE-2668-CF4D-A9C9-6096E12F0FE8}" type="sibTrans" cxnId="{B7261E62-26EA-414D-80AB-B1DF1C5B42FF}">
      <dgm:prSet/>
      <dgm:spPr/>
      <dgm:t>
        <a:bodyPr/>
        <a:lstStyle/>
        <a:p>
          <a:endParaRPr lang="en-US"/>
        </a:p>
      </dgm:t>
    </dgm:pt>
    <dgm:pt modelId="{1524DB23-FE35-8942-B766-61566F6BBF6C}" type="pres">
      <dgm:prSet presAssocID="{A7E81057-7652-AD49-B622-52D43B85E434}" presName="cycle" presStyleCnt="0">
        <dgm:presLayoutVars>
          <dgm:dir/>
          <dgm:resizeHandles val="exact"/>
        </dgm:presLayoutVars>
      </dgm:prSet>
      <dgm:spPr/>
      <dgm:t>
        <a:bodyPr/>
        <a:lstStyle/>
        <a:p>
          <a:endParaRPr lang="en-US"/>
        </a:p>
      </dgm:t>
    </dgm:pt>
    <dgm:pt modelId="{31517C3B-5A37-1F4D-8818-A12B0C861E2D}" type="pres">
      <dgm:prSet presAssocID="{3804A1A8-8A2A-2F49-8EAA-ABF90373411D}" presName="node" presStyleLbl="node1" presStyleIdx="0" presStyleCnt="5">
        <dgm:presLayoutVars>
          <dgm:bulletEnabled val="1"/>
        </dgm:presLayoutVars>
      </dgm:prSet>
      <dgm:spPr/>
      <dgm:t>
        <a:bodyPr/>
        <a:lstStyle/>
        <a:p>
          <a:endParaRPr lang="en-US"/>
        </a:p>
      </dgm:t>
    </dgm:pt>
    <dgm:pt modelId="{15FB6367-5E84-C943-884B-05D3BB2C9EA6}" type="pres">
      <dgm:prSet presAssocID="{3804A1A8-8A2A-2F49-8EAA-ABF90373411D}" presName="spNode" presStyleCnt="0"/>
      <dgm:spPr/>
    </dgm:pt>
    <dgm:pt modelId="{D709EB18-1F5E-CE4A-A688-1DFEFFB68B09}" type="pres">
      <dgm:prSet presAssocID="{0D0CD3DB-A435-064C-B5E3-921C296C3B57}" presName="sibTrans" presStyleLbl="sibTrans1D1" presStyleIdx="0" presStyleCnt="5"/>
      <dgm:spPr/>
      <dgm:t>
        <a:bodyPr/>
        <a:lstStyle/>
        <a:p>
          <a:endParaRPr lang="en-US"/>
        </a:p>
      </dgm:t>
    </dgm:pt>
    <dgm:pt modelId="{A79687DB-C439-754F-B863-E73ECAA7E2FF}" type="pres">
      <dgm:prSet presAssocID="{C141DA95-ADDD-FD4F-8683-1387D75DD745}" presName="node" presStyleLbl="node1" presStyleIdx="1" presStyleCnt="5">
        <dgm:presLayoutVars>
          <dgm:bulletEnabled val="1"/>
        </dgm:presLayoutVars>
      </dgm:prSet>
      <dgm:spPr/>
      <dgm:t>
        <a:bodyPr/>
        <a:lstStyle/>
        <a:p>
          <a:endParaRPr lang="en-US"/>
        </a:p>
      </dgm:t>
    </dgm:pt>
    <dgm:pt modelId="{449DE1A2-1E5A-D24D-BF02-2AC6B208FBD3}" type="pres">
      <dgm:prSet presAssocID="{C141DA95-ADDD-FD4F-8683-1387D75DD745}" presName="spNode" presStyleCnt="0"/>
      <dgm:spPr/>
    </dgm:pt>
    <dgm:pt modelId="{F560B2D3-A038-A645-B27A-39E4E9361BBB}" type="pres">
      <dgm:prSet presAssocID="{7CD23FC3-4E6A-F744-8339-C445A2DDEE07}" presName="sibTrans" presStyleLbl="sibTrans1D1" presStyleIdx="1" presStyleCnt="5"/>
      <dgm:spPr/>
      <dgm:t>
        <a:bodyPr/>
        <a:lstStyle/>
        <a:p>
          <a:endParaRPr lang="en-US"/>
        </a:p>
      </dgm:t>
    </dgm:pt>
    <dgm:pt modelId="{15B4B950-3738-1B4C-BCF0-D2DEA604CFAD}" type="pres">
      <dgm:prSet presAssocID="{423A8D2D-0B3E-224F-AC1F-854D2A00F806}" presName="node" presStyleLbl="node1" presStyleIdx="2" presStyleCnt="5">
        <dgm:presLayoutVars>
          <dgm:bulletEnabled val="1"/>
        </dgm:presLayoutVars>
      </dgm:prSet>
      <dgm:spPr/>
      <dgm:t>
        <a:bodyPr/>
        <a:lstStyle/>
        <a:p>
          <a:endParaRPr lang="en-US"/>
        </a:p>
      </dgm:t>
    </dgm:pt>
    <dgm:pt modelId="{1E42D7F2-AF8F-5447-8B8F-5524B4C69A5E}" type="pres">
      <dgm:prSet presAssocID="{423A8D2D-0B3E-224F-AC1F-854D2A00F806}" presName="spNode" presStyleCnt="0"/>
      <dgm:spPr/>
    </dgm:pt>
    <dgm:pt modelId="{5D136557-AF88-DA4D-9320-6017B0D13F68}" type="pres">
      <dgm:prSet presAssocID="{CB722DAB-61F6-4C4F-AD54-38F12DFB27C8}" presName="sibTrans" presStyleLbl="sibTrans1D1" presStyleIdx="2" presStyleCnt="5"/>
      <dgm:spPr/>
      <dgm:t>
        <a:bodyPr/>
        <a:lstStyle/>
        <a:p>
          <a:endParaRPr lang="en-US"/>
        </a:p>
      </dgm:t>
    </dgm:pt>
    <dgm:pt modelId="{92DDEDA2-CDE4-5E49-98E5-9C239666E542}" type="pres">
      <dgm:prSet presAssocID="{D8B4166E-ED33-364B-B61B-476D7BC4B852}" presName="node" presStyleLbl="node1" presStyleIdx="3" presStyleCnt="5">
        <dgm:presLayoutVars>
          <dgm:bulletEnabled val="1"/>
        </dgm:presLayoutVars>
      </dgm:prSet>
      <dgm:spPr/>
      <dgm:t>
        <a:bodyPr/>
        <a:lstStyle/>
        <a:p>
          <a:endParaRPr lang="en-US"/>
        </a:p>
      </dgm:t>
    </dgm:pt>
    <dgm:pt modelId="{1EE4DE20-7AE1-3C46-9D7D-71615BCD00C6}" type="pres">
      <dgm:prSet presAssocID="{D8B4166E-ED33-364B-B61B-476D7BC4B852}" presName="spNode" presStyleCnt="0"/>
      <dgm:spPr/>
    </dgm:pt>
    <dgm:pt modelId="{9A17165D-314C-C343-BA88-945653E4D1A7}" type="pres">
      <dgm:prSet presAssocID="{BB8CA3FA-A35C-2948-BCAA-59717C1022FD}" presName="sibTrans" presStyleLbl="sibTrans1D1" presStyleIdx="3" presStyleCnt="5"/>
      <dgm:spPr/>
      <dgm:t>
        <a:bodyPr/>
        <a:lstStyle/>
        <a:p>
          <a:endParaRPr lang="en-US"/>
        </a:p>
      </dgm:t>
    </dgm:pt>
    <dgm:pt modelId="{F7DDE309-94FE-6F43-8DD6-FFC42E6799C2}" type="pres">
      <dgm:prSet presAssocID="{4B09C3B9-0AE5-7949-AE06-7242554B9A66}" presName="node" presStyleLbl="node1" presStyleIdx="4" presStyleCnt="5">
        <dgm:presLayoutVars>
          <dgm:bulletEnabled val="1"/>
        </dgm:presLayoutVars>
      </dgm:prSet>
      <dgm:spPr/>
      <dgm:t>
        <a:bodyPr/>
        <a:lstStyle/>
        <a:p>
          <a:endParaRPr lang="en-US"/>
        </a:p>
      </dgm:t>
    </dgm:pt>
    <dgm:pt modelId="{7FA28705-EC87-D144-BDE7-C3A19E85B7DD}" type="pres">
      <dgm:prSet presAssocID="{4B09C3B9-0AE5-7949-AE06-7242554B9A66}" presName="spNode" presStyleCnt="0"/>
      <dgm:spPr/>
    </dgm:pt>
    <dgm:pt modelId="{9469AFED-BA76-544C-B4BF-DDE006D5ECC9}" type="pres">
      <dgm:prSet presAssocID="{A1FE39AE-2668-CF4D-A9C9-6096E12F0FE8}" presName="sibTrans" presStyleLbl="sibTrans1D1" presStyleIdx="4" presStyleCnt="5"/>
      <dgm:spPr/>
      <dgm:t>
        <a:bodyPr/>
        <a:lstStyle/>
        <a:p>
          <a:endParaRPr lang="en-US"/>
        </a:p>
      </dgm:t>
    </dgm:pt>
  </dgm:ptLst>
  <dgm:cxnLst>
    <dgm:cxn modelId="{09BE9C63-2C80-48C7-9AC2-A8D61B5764F6}" type="presOf" srcId="{A7E81057-7652-AD49-B622-52D43B85E434}" destId="{1524DB23-FE35-8942-B766-61566F6BBF6C}" srcOrd="0" destOrd="0" presId="urn:microsoft.com/office/officeart/2005/8/layout/cycle5"/>
    <dgm:cxn modelId="{699626BD-9AA1-49AB-8F8D-D6C3CEDDE298}" type="presOf" srcId="{3804A1A8-8A2A-2F49-8EAA-ABF90373411D}" destId="{31517C3B-5A37-1F4D-8818-A12B0C861E2D}" srcOrd="0" destOrd="0" presId="urn:microsoft.com/office/officeart/2005/8/layout/cycle5"/>
    <dgm:cxn modelId="{751774DD-389E-4CBE-82A4-FBDA055F4191}" type="presOf" srcId="{0D0CD3DB-A435-064C-B5E3-921C296C3B57}" destId="{D709EB18-1F5E-CE4A-A688-1DFEFFB68B09}" srcOrd="0" destOrd="0" presId="urn:microsoft.com/office/officeart/2005/8/layout/cycle5"/>
    <dgm:cxn modelId="{8442AB40-1AB2-0F4E-94F9-38AD96D7F82A}" srcId="{A7E81057-7652-AD49-B622-52D43B85E434}" destId="{423A8D2D-0B3E-224F-AC1F-854D2A00F806}" srcOrd="2" destOrd="0" parTransId="{AB82BA36-AC4E-6740-B91B-2806C4200A4D}" sibTransId="{CB722DAB-61F6-4C4F-AD54-38F12DFB27C8}"/>
    <dgm:cxn modelId="{AAFD1E47-B903-4FE8-9B10-BFD37D82A6A5}" type="presOf" srcId="{CB722DAB-61F6-4C4F-AD54-38F12DFB27C8}" destId="{5D136557-AF88-DA4D-9320-6017B0D13F68}" srcOrd="0" destOrd="0" presId="urn:microsoft.com/office/officeart/2005/8/layout/cycle5"/>
    <dgm:cxn modelId="{2357A942-6784-4804-A621-CC084B80DD7E}" type="presOf" srcId="{C141DA95-ADDD-FD4F-8683-1387D75DD745}" destId="{A79687DB-C439-754F-B863-E73ECAA7E2FF}" srcOrd="0" destOrd="0" presId="urn:microsoft.com/office/officeart/2005/8/layout/cycle5"/>
    <dgm:cxn modelId="{3D7CA87D-332E-4D79-A9F8-CD6E5F20DC44}" type="presOf" srcId="{D8B4166E-ED33-364B-B61B-476D7BC4B852}" destId="{92DDEDA2-CDE4-5E49-98E5-9C239666E542}" srcOrd="0" destOrd="0" presId="urn:microsoft.com/office/officeart/2005/8/layout/cycle5"/>
    <dgm:cxn modelId="{4429E171-069A-094A-95F3-0FA3853CB48A}" srcId="{A7E81057-7652-AD49-B622-52D43B85E434}" destId="{C141DA95-ADDD-FD4F-8683-1387D75DD745}" srcOrd="1" destOrd="0" parTransId="{02A66558-0BE7-8148-8057-412469340757}" sibTransId="{7CD23FC3-4E6A-F744-8339-C445A2DDEE07}"/>
    <dgm:cxn modelId="{B7261E62-26EA-414D-80AB-B1DF1C5B42FF}" srcId="{A7E81057-7652-AD49-B622-52D43B85E434}" destId="{4B09C3B9-0AE5-7949-AE06-7242554B9A66}" srcOrd="4" destOrd="0" parTransId="{35557E87-4623-0741-9C85-0B71BD05A6C1}" sibTransId="{A1FE39AE-2668-CF4D-A9C9-6096E12F0FE8}"/>
    <dgm:cxn modelId="{48C929B2-9AE2-4302-82CD-898F40E27739}" type="presOf" srcId="{A1FE39AE-2668-CF4D-A9C9-6096E12F0FE8}" destId="{9469AFED-BA76-544C-B4BF-DDE006D5ECC9}" srcOrd="0" destOrd="0" presId="urn:microsoft.com/office/officeart/2005/8/layout/cycle5"/>
    <dgm:cxn modelId="{107E1CB3-05EF-D64B-BDA7-F8EFC4320CB2}" srcId="{A7E81057-7652-AD49-B622-52D43B85E434}" destId="{3804A1A8-8A2A-2F49-8EAA-ABF90373411D}" srcOrd="0" destOrd="0" parTransId="{5B26D5C5-F658-ED43-9D77-CCA037DD265E}" sibTransId="{0D0CD3DB-A435-064C-B5E3-921C296C3B57}"/>
    <dgm:cxn modelId="{404A42A1-D147-41DB-80D6-A91B1E4AE848}" type="presOf" srcId="{BB8CA3FA-A35C-2948-BCAA-59717C1022FD}" destId="{9A17165D-314C-C343-BA88-945653E4D1A7}" srcOrd="0" destOrd="0" presId="urn:microsoft.com/office/officeart/2005/8/layout/cycle5"/>
    <dgm:cxn modelId="{BC4D9F81-4A96-4E37-9680-02A30FF490EF}" type="presOf" srcId="{4B09C3B9-0AE5-7949-AE06-7242554B9A66}" destId="{F7DDE309-94FE-6F43-8DD6-FFC42E6799C2}" srcOrd="0" destOrd="0" presId="urn:microsoft.com/office/officeart/2005/8/layout/cycle5"/>
    <dgm:cxn modelId="{6E7A353D-80D5-4167-9BDE-B74DCE03D2AB}" type="presOf" srcId="{423A8D2D-0B3E-224F-AC1F-854D2A00F806}" destId="{15B4B950-3738-1B4C-BCF0-D2DEA604CFAD}" srcOrd="0" destOrd="0" presId="urn:microsoft.com/office/officeart/2005/8/layout/cycle5"/>
    <dgm:cxn modelId="{A5784EAD-6AC0-0749-BE87-C9CE0E81354C}" srcId="{A7E81057-7652-AD49-B622-52D43B85E434}" destId="{D8B4166E-ED33-364B-B61B-476D7BC4B852}" srcOrd="3" destOrd="0" parTransId="{CEEFE665-A913-1D46-9486-ADA1E23A0939}" sibTransId="{BB8CA3FA-A35C-2948-BCAA-59717C1022FD}"/>
    <dgm:cxn modelId="{2F160273-B883-4FDB-8CAB-D690DBC7436E}" type="presOf" srcId="{7CD23FC3-4E6A-F744-8339-C445A2DDEE07}" destId="{F560B2D3-A038-A645-B27A-39E4E9361BBB}" srcOrd="0" destOrd="0" presId="urn:microsoft.com/office/officeart/2005/8/layout/cycle5"/>
    <dgm:cxn modelId="{76C03BAC-16C0-4FEC-BE3E-4342D2399FFF}" type="presParOf" srcId="{1524DB23-FE35-8942-B766-61566F6BBF6C}" destId="{31517C3B-5A37-1F4D-8818-A12B0C861E2D}" srcOrd="0" destOrd="0" presId="urn:microsoft.com/office/officeart/2005/8/layout/cycle5"/>
    <dgm:cxn modelId="{DCEF23AB-76B6-4EFC-B3D4-64CFD5DBDF4B}" type="presParOf" srcId="{1524DB23-FE35-8942-B766-61566F6BBF6C}" destId="{15FB6367-5E84-C943-884B-05D3BB2C9EA6}" srcOrd="1" destOrd="0" presId="urn:microsoft.com/office/officeart/2005/8/layout/cycle5"/>
    <dgm:cxn modelId="{616C606D-7899-469D-ADEC-520627C88D34}" type="presParOf" srcId="{1524DB23-FE35-8942-B766-61566F6BBF6C}" destId="{D709EB18-1F5E-CE4A-A688-1DFEFFB68B09}" srcOrd="2" destOrd="0" presId="urn:microsoft.com/office/officeart/2005/8/layout/cycle5"/>
    <dgm:cxn modelId="{D30C05E0-AB92-4C24-86B6-7DB0B3373A11}" type="presParOf" srcId="{1524DB23-FE35-8942-B766-61566F6BBF6C}" destId="{A79687DB-C439-754F-B863-E73ECAA7E2FF}" srcOrd="3" destOrd="0" presId="urn:microsoft.com/office/officeart/2005/8/layout/cycle5"/>
    <dgm:cxn modelId="{5B170D13-B803-474B-90C6-79D2E626CB66}" type="presParOf" srcId="{1524DB23-FE35-8942-B766-61566F6BBF6C}" destId="{449DE1A2-1E5A-D24D-BF02-2AC6B208FBD3}" srcOrd="4" destOrd="0" presId="urn:microsoft.com/office/officeart/2005/8/layout/cycle5"/>
    <dgm:cxn modelId="{16A13FBE-7390-4190-A4AB-0DE9F021FCD3}" type="presParOf" srcId="{1524DB23-FE35-8942-B766-61566F6BBF6C}" destId="{F560B2D3-A038-A645-B27A-39E4E9361BBB}" srcOrd="5" destOrd="0" presId="urn:microsoft.com/office/officeart/2005/8/layout/cycle5"/>
    <dgm:cxn modelId="{3C2CA0D5-6963-4F0A-8AE5-042F7DC64FC8}" type="presParOf" srcId="{1524DB23-FE35-8942-B766-61566F6BBF6C}" destId="{15B4B950-3738-1B4C-BCF0-D2DEA604CFAD}" srcOrd="6" destOrd="0" presId="urn:microsoft.com/office/officeart/2005/8/layout/cycle5"/>
    <dgm:cxn modelId="{9B4230F9-248B-49F1-998A-6B4D23BD0C22}" type="presParOf" srcId="{1524DB23-FE35-8942-B766-61566F6BBF6C}" destId="{1E42D7F2-AF8F-5447-8B8F-5524B4C69A5E}" srcOrd="7" destOrd="0" presId="urn:microsoft.com/office/officeart/2005/8/layout/cycle5"/>
    <dgm:cxn modelId="{97420F78-8713-4B77-B823-CC7C6F4A87EF}" type="presParOf" srcId="{1524DB23-FE35-8942-B766-61566F6BBF6C}" destId="{5D136557-AF88-DA4D-9320-6017B0D13F68}" srcOrd="8" destOrd="0" presId="urn:microsoft.com/office/officeart/2005/8/layout/cycle5"/>
    <dgm:cxn modelId="{2070F606-13EE-4922-80AF-571FDD78876C}" type="presParOf" srcId="{1524DB23-FE35-8942-B766-61566F6BBF6C}" destId="{92DDEDA2-CDE4-5E49-98E5-9C239666E542}" srcOrd="9" destOrd="0" presId="urn:microsoft.com/office/officeart/2005/8/layout/cycle5"/>
    <dgm:cxn modelId="{7141F927-11F7-4000-9791-FDC17EF1B3EA}" type="presParOf" srcId="{1524DB23-FE35-8942-B766-61566F6BBF6C}" destId="{1EE4DE20-7AE1-3C46-9D7D-71615BCD00C6}" srcOrd="10" destOrd="0" presId="urn:microsoft.com/office/officeart/2005/8/layout/cycle5"/>
    <dgm:cxn modelId="{B65CFAF6-3DB3-467E-9296-9524871125B8}" type="presParOf" srcId="{1524DB23-FE35-8942-B766-61566F6BBF6C}" destId="{9A17165D-314C-C343-BA88-945653E4D1A7}" srcOrd="11" destOrd="0" presId="urn:microsoft.com/office/officeart/2005/8/layout/cycle5"/>
    <dgm:cxn modelId="{D2A86475-079B-4758-893D-9D27FC783664}" type="presParOf" srcId="{1524DB23-FE35-8942-B766-61566F6BBF6C}" destId="{F7DDE309-94FE-6F43-8DD6-FFC42E6799C2}" srcOrd="12" destOrd="0" presId="urn:microsoft.com/office/officeart/2005/8/layout/cycle5"/>
    <dgm:cxn modelId="{98445CD6-C432-4B48-93F9-73F3B52F325E}" type="presParOf" srcId="{1524DB23-FE35-8942-B766-61566F6BBF6C}" destId="{7FA28705-EC87-D144-BDE7-C3A19E85B7DD}" srcOrd="13" destOrd="0" presId="urn:microsoft.com/office/officeart/2005/8/layout/cycle5"/>
    <dgm:cxn modelId="{C75D5BA8-A61C-4BB6-9191-B9A16056C1EA}" type="presParOf" srcId="{1524DB23-FE35-8942-B766-61566F6BBF6C}" destId="{9469AFED-BA76-544C-B4BF-DDE006D5ECC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F239D-4E3E-4ED1-8D16-40264BECCEA1}" type="datetimeFigureOut">
              <a:rPr lang="en-GB" smtClean="0"/>
              <a:t>05/12/2018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75517-3AE2-48D4-ABFD-4043AD475065}" type="slidenum">
              <a:rPr lang="en-GB" smtClean="0"/>
              <a:t>‹#›</a:t>
            </a:fld>
            <a:endParaRPr lang="en-GB"/>
          </a:p>
        </p:txBody>
      </p:sp>
    </p:spTree>
    <p:extLst>
      <p:ext uri="{BB962C8B-B14F-4D97-AF65-F5344CB8AC3E}">
        <p14:creationId xmlns:p14="http://schemas.microsoft.com/office/powerpoint/2010/main" val="15097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475517-3AE2-48D4-ABFD-4043AD475065}" type="slidenum">
              <a:rPr lang="en-GB" smtClean="0"/>
              <a:t>1</a:t>
            </a:fld>
            <a:endParaRPr lang="en-GB"/>
          </a:p>
        </p:txBody>
      </p:sp>
    </p:spTree>
    <p:extLst>
      <p:ext uri="{BB962C8B-B14F-4D97-AF65-F5344CB8AC3E}">
        <p14:creationId xmlns:p14="http://schemas.microsoft.com/office/powerpoint/2010/main" val="231436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a:t>
            </a:r>
            <a:r>
              <a:rPr lang="en-GB" baseline="0" dirty="0" smtClean="0"/>
              <a:t> you heard the term ‘Data Centricity?  This is what it means in practice! </a:t>
            </a:r>
          </a:p>
        </p:txBody>
      </p:sp>
      <p:sp>
        <p:nvSpPr>
          <p:cNvPr id="4" name="Slide Number Placeholder 3"/>
          <p:cNvSpPr>
            <a:spLocks noGrp="1"/>
          </p:cNvSpPr>
          <p:nvPr>
            <p:ph type="sldNum" sz="quarter" idx="10"/>
          </p:nvPr>
        </p:nvSpPr>
        <p:spPr/>
        <p:txBody>
          <a:bodyPr/>
          <a:lstStyle/>
          <a:p>
            <a:fld id="{70E2E94D-EE4B-475D-865E-B21D1EABDFBA}" type="slidenum">
              <a:rPr lang="en-GB" smtClean="0"/>
              <a:t>11</a:t>
            </a:fld>
            <a:endParaRPr lang="en-GB" dirty="0"/>
          </a:p>
        </p:txBody>
      </p:sp>
    </p:spTree>
    <p:extLst>
      <p:ext uri="{BB962C8B-B14F-4D97-AF65-F5344CB8AC3E}">
        <p14:creationId xmlns:p14="http://schemas.microsoft.com/office/powerpoint/2010/main" val="424358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 – Plan/Specify/Enable (System Architecture /</a:t>
            </a:r>
            <a:r>
              <a:rPr lang="en-GB" baseline="0" dirty="0" smtClean="0"/>
              <a:t> </a:t>
            </a:r>
            <a:r>
              <a:rPr lang="en-GB" dirty="0" smtClean="0"/>
              <a:t>Development Lifecycle / Toolsets / Infrastructure</a:t>
            </a:r>
            <a:r>
              <a:rPr lang="en-GB" baseline="0" dirty="0" smtClean="0"/>
              <a:t> / Standards</a:t>
            </a:r>
            <a:r>
              <a:rPr lang="en-GB" dirty="0" smtClean="0"/>
              <a:t>)</a:t>
            </a:r>
            <a:r>
              <a:rPr lang="en-GB" baseline="0" dirty="0" smtClean="0"/>
              <a:t> = </a:t>
            </a:r>
            <a:r>
              <a:rPr lang="en-GB" dirty="0" smtClean="0"/>
              <a:t>DM Plan =</a:t>
            </a:r>
            <a:r>
              <a:rPr lang="en-GB" baseline="0" dirty="0" smtClean="0"/>
              <a:t> Evidence Plan</a:t>
            </a:r>
          </a:p>
          <a:p>
            <a:r>
              <a:rPr lang="en-GB" baseline="0" dirty="0" smtClean="0"/>
              <a:t>Create – capture, acquire, exchange, reuse, process stages, quality control, metadata, MEDIN Data Guidelines</a:t>
            </a:r>
          </a:p>
          <a:p>
            <a:r>
              <a:rPr lang="en-GB" baseline="0" dirty="0" smtClean="0"/>
              <a:t>Ingest – Receipt and Assessment, Extract, Transform and Load</a:t>
            </a:r>
          </a:p>
          <a:p>
            <a:r>
              <a:rPr lang="en-GB" baseline="0" dirty="0" smtClean="0"/>
              <a:t>Store – Folders v Database, data modelling</a:t>
            </a:r>
          </a:p>
          <a:p>
            <a:r>
              <a:rPr lang="en-GB" baseline="0" dirty="0" smtClean="0"/>
              <a:t>Use – Purpose, control, versioning, access</a:t>
            </a:r>
          </a:p>
          <a:p>
            <a:r>
              <a:rPr lang="en-GB" baseline="0" dirty="0" smtClean="0"/>
              <a:t>Archive – how, where, metadata, retrieval and accessibility, cost implications</a:t>
            </a:r>
          </a:p>
        </p:txBody>
      </p:sp>
      <p:sp>
        <p:nvSpPr>
          <p:cNvPr id="4" name="Slide Number Placeholder 3"/>
          <p:cNvSpPr>
            <a:spLocks noGrp="1"/>
          </p:cNvSpPr>
          <p:nvPr>
            <p:ph type="sldNum" sz="quarter" idx="10"/>
          </p:nvPr>
        </p:nvSpPr>
        <p:spPr/>
        <p:txBody>
          <a:bodyPr/>
          <a:lstStyle/>
          <a:p>
            <a:fld id="{53475517-3AE2-48D4-ABFD-4043AD475065}" type="slidenum">
              <a:rPr lang="en-GB" smtClean="0"/>
              <a:t>13</a:t>
            </a:fld>
            <a:endParaRPr lang="en-GB"/>
          </a:p>
        </p:txBody>
      </p:sp>
    </p:spTree>
    <p:extLst>
      <p:ext uri="{BB962C8B-B14F-4D97-AF65-F5344CB8AC3E}">
        <p14:creationId xmlns:p14="http://schemas.microsoft.com/office/powerpoint/2010/main" val="415556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r>
              <a:rPr lang="en-US" sz="1200" u="sng" kern="1200" dirty="0" smtClean="0">
                <a:solidFill>
                  <a:schemeClr val="tx1"/>
                </a:solidFill>
                <a:latin typeface="+mn-lt"/>
                <a:ea typeface="+mn-ea"/>
                <a:cs typeface="+mn-cs"/>
              </a:rPr>
              <a:t>Markets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Marine environmental data and information supports a wide range of activities offshore from site selection and planning, through engineering design and maritime operations, to asset and compliance management.  Data is acquired from existing sources or captured to meet particular requirements.  The knowledge, expertise and systems needed to specify, process and exchange this data and information are many and varied.  OceanWise has the skills and resources to ensure its customers needs are met efficiently and with reduced risk in the following areas: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Oil and Gas</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Ports and </a:t>
            </a:r>
            <a:r>
              <a:rPr lang="en-US" sz="1200" kern="1200" dirty="0" err="1" smtClean="0">
                <a:solidFill>
                  <a:schemeClr val="tx1"/>
                </a:solidFill>
                <a:latin typeface="+mn-lt"/>
                <a:ea typeface="+mn-ea"/>
                <a:cs typeface="+mn-cs"/>
              </a:rPr>
              <a:t>Harbours</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Renewable Energy</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Offshore Minerals</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Fisheries and Aquaculture </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Planning and Licensing</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Disaster Mitigation and Response</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Defense and Civil Security</a:t>
            </a:r>
            <a:endParaRPr lang="en-GB" sz="1200" kern="1200" dirty="0" smtClean="0">
              <a:solidFill>
                <a:schemeClr val="tx1"/>
              </a:solidFill>
              <a:latin typeface="+mn-lt"/>
              <a:ea typeface="+mn-ea"/>
              <a:cs typeface="+mn-cs"/>
            </a:endParaRPr>
          </a:p>
          <a:p>
            <a:endParaRPr lang="en-GB" b="0" dirty="0"/>
          </a:p>
        </p:txBody>
      </p:sp>
      <p:sp>
        <p:nvSpPr>
          <p:cNvPr id="12292" name="Slide Number Placeholder 3"/>
          <p:cNvSpPr>
            <a:spLocks noGrp="1"/>
          </p:cNvSpPr>
          <p:nvPr>
            <p:ph type="sldNum" sz="quarter" idx="5"/>
          </p:nvPr>
        </p:nvSpPr>
        <p:spPr bwMode="auto">
          <a:noFill/>
          <a:ln>
            <a:miter lim="800000"/>
            <a:headEnd/>
            <a:tailEnd/>
          </a:ln>
        </p:spPr>
        <p:txBody>
          <a:bodyPr/>
          <a:lstStyle/>
          <a:p>
            <a:fld id="{85BB2F95-4DE4-874F-A4B4-58E970BB0A85}" type="slidenum">
              <a:rPr lang="en-GB"/>
              <a:pPr/>
              <a:t>18</a:t>
            </a:fld>
            <a:endParaRPr lang="en-GB"/>
          </a:p>
        </p:txBody>
      </p:sp>
    </p:spTree>
    <p:extLst>
      <p:ext uri="{BB962C8B-B14F-4D97-AF65-F5344CB8AC3E}">
        <p14:creationId xmlns:p14="http://schemas.microsoft.com/office/powerpoint/2010/main" val="329136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derived from the Latin ‘datum’ meaning a fact.</a:t>
            </a:r>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2</a:t>
            </a:fld>
            <a:endParaRPr lang="en-GB"/>
          </a:p>
        </p:txBody>
      </p:sp>
    </p:spTree>
    <p:extLst>
      <p:ext uri="{BB962C8B-B14F-4D97-AF65-F5344CB8AC3E}">
        <p14:creationId xmlns:p14="http://schemas.microsoft.com/office/powerpoint/2010/main" val="161587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ltLang="en-US" sz="1000" dirty="0" smtClean="0"/>
              <a:t>A quintillion is 1 followed by 18 zeros.</a:t>
            </a:r>
          </a:p>
          <a:p>
            <a:endParaRPr lang="en-GB" altLang="en-US" sz="1000" dirty="0"/>
          </a:p>
          <a:p>
            <a:endParaRPr lang="en-GB" altLang="en-US" sz="1000" dirty="0" smtClean="0"/>
          </a:p>
          <a:p>
            <a:endParaRPr lang="en-GB" altLang="en-US" sz="1000" dirty="0"/>
          </a:p>
          <a:p>
            <a:pPr>
              <a:defRPr/>
            </a:pPr>
            <a:endParaRPr lang="en-GB" sz="1050" dirty="0"/>
          </a:p>
          <a:p>
            <a:pPr>
              <a:defRPr/>
            </a:pPr>
            <a:endParaRPr lang="en-GB" sz="1000" dirty="0"/>
          </a:p>
          <a:p>
            <a:pPr>
              <a:buFont typeface="Arial" charset="0"/>
              <a:buChar char="•"/>
            </a:pPr>
            <a:endParaRPr lang="en-GB" altLang="en-US" sz="1000" dirty="0"/>
          </a:p>
        </p:txBody>
      </p:sp>
      <p:sp>
        <p:nvSpPr>
          <p:cNvPr id="4" name="Slide Number Placeholder 3"/>
          <p:cNvSpPr>
            <a:spLocks noGrp="1"/>
          </p:cNvSpPr>
          <p:nvPr>
            <p:ph type="sldNum" sz="quarter" idx="10"/>
          </p:nvPr>
        </p:nvSpPr>
        <p:spPr/>
        <p:txBody>
          <a:bodyPr/>
          <a:lstStyle/>
          <a:p>
            <a:fld id="{70E2E94D-EE4B-475D-865E-B21D1EABDFBA}" type="slidenum">
              <a:rPr lang="en-GB" smtClean="0"/>
              <a:t>3</a:t>
            </a:fld>
            <a:endParaRPr lang="en-GB" dirty="0"/>
          </a:p>
        </p:txBody>
      </p:sp>
    </p:spTree>
    <p:extLst>
      <p:ext uri="{BB962C8B-B14F-4D97-AF65-F5344CB8AC3E}">
        <p14:creationId xmlns:p14="http://schemas.microsoft.com/office/powerpoint/2010/main" val="93888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1C1A212-28E4-4ED0-BDE8-91FEDD845AD5}" type="slidenum">
              <a:rPr lang="en-GB">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132315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the new oil, the new electricity</a:t>
            </a:r>
          </a:p>
          <a:p>
            <a:r>
              <a:rPr lang="en-US" dirty="0" smtClean="0"/>
              <a:t>Data costs money and is a valuable asset</a:t>
            </a:r>
          </a:p>
          <a:p>
            <a:r>
              <a:rPr lang="en-US" dirty="0" smtClean="0"/>
              <a:t>You collect it for a reason (I hope!)</a:t>
            </a:r>
          </a:p>
          <a:p>
            <a:r>
              <a:rPr lang="en-US" dirty="0" smtClean="0"/>
              <a:t>It</a:t>
            </a:r>
            <a:r>
              <a:rPr lang="en-US" baseline="0" dirty="0" smtClean="0"/>
              <a:t> deserves respect and constant attention – this takes effort but its worth it</a:t>
            </a:r>
          </a:p>
          <a:p>
            <a:r>
              <a:rPr lang="en-US" baseline="0" dirty="0" smtClean="0"/>
              <a:t>Still don’t believe me – just look at most organisation’s file stores </a:t>
            </a:r>
            <a:endParaRPr lang="en-US" dirty="0" smtClean="0"/>
          </a:p>
        </p:txBody>
      </p:sp>
      <p:sp>
        <p:nvSpPr>
          <p:cNvPr id="4" name="Slide Number Placeholder 3"/>
          <p:cNvSpPr>
            <a:spLocks noGrp="1"/>
          </p:cNvSpPr>
          <p:nvPr>
            <p:ph type="sldNum" sz="quarter" idx="10"/>
          </p:nvPr>
        </p:nvSpPr>
        <p:spPr/>
        <p:txBody>
          <a:bodyPr/>
          <a:lstStyle/>
          <a:p>
            <a:fld id="{53475517-3AE2-48D4-ABFD-4043AD475065}" type="slidenum">
              <a:rPr lang="en-GB" smtClean="0"/>
              <a:t>5</a:t>
            </a:fld>
            <a:endParaRPr lang="en-GB"/>
          </a:p>
        </p:txBody>
      </p:sp>
    </p:spTree>
    <p:extLst>
      <p:ext uri="{BB962C8B-B14F-4D97-AF65-F5344CB8AC3E}">
        <p14:creationId xmlns:p14="http://schemas.microsoft.com/office/powerpoint/2010/main" val="187353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71CDD576-8C0C-43AF-9739-ED0D7C8935FA}" type="slidenum">
              <a:rPr lang="en-GB" smtClean="0"/>
              <a:t>6</a:t>
            </a:fld>
            <a:endParaRPr lang="en-GB" dirty="0"/>
          </a:p>
        </p:txBody>
      </p:sp>
      <p:sp>
        <p:nvSpPr>
          <p:cNvPr id="5" name="Notes Placeholder 4"/>
          <p:cNvSpPr>
            <a:spLocks noGrp="1"/>
          </p:cNvSpPr>
          <p:nvPr>
            <p:ph type="body" sz="quarter" idx="11"/>
          </p:nvPr>
        </p:nvSpPr>
        <p:spPr/>
        <p:txBody>
          <a:bodyPr/>
          <a:lstStyle/>
          <a:p>
            <a:r>
              <a:rPr lang="en-GB" b="1" dirty="0" smtClean="0"/>
              <a:t>Law &amp; Regulation </a:t>
            </a:r>
            <a:r>
              <a:rPr lang="en-GB" dirty="0" smtClean="0"/>
              <a:t>- New General Data Protection Regulation (GDPR) became EU law on 12 April. </a:t>
            </a:r>
          </a:p>
          <a:p>
            <a:endParaRPr lang="en-GB" dirty="0"/>
          </a:p>
          <a:p>
            <a:r>
              <a:rPr lang="en-GB" dirty="0" smtClean="0"/>
              <a:t>Each EU state has 2 years to pass the new regulations.  So must become national law in 2018 at the latest</a:t>
            </a:r>
          </a:p>
          <a:p>
            <a:endParaRPr lang="en-GB" dirty="0"/>
          </a:p>
          <a:p>
            <a:r>
              <a:rPr lang="en-GB" dirty="0" smtClean="0"/>
              <a:t>Purpose – to harmonize Data Protection laws across all 28 member states.  Focus on how personal data (which can ID an individual) is processed.  </a:t>
            </a:r>
          </a:p>
          <a:p>
            <a:endParaRPr lang="en-GB" dirty="0"/>
          </a:p>
          <a:p>
            <a:r>
              <a:rPr lang="en-GB" dirty="0" smtClean="0"/>
              <a:t>Main stipulations:</a:t>
            </a:r>
          </a:p>
          <a:p>
            <a:endParaRPr lang="en-GB" dirty="0"/>
          </a:p>
          <a:p>
            <a:pPr marL="171450" indent="-171450">
              <a:buFont typeface="Arial" charset="0"/>
              <a:buChar char="•"/>
            </a:pPr>
            <a:r>
              <a:rPr lang="en-GB" dirty="0" smtClean="0"/>
              <a:t>Explicit, not implicit, marketing consent</a:t>
            </a:r>
          </a:p>
          <a:p>
            <a:pPr marL="171450" indent="-171450">
              <a:buFont typeface="Arial" charset="0"/>
              <a:buChar char="•"/>
            </a:pPr>
            <a:r>
              <a:rPr lang="en-GB" dirty="0" smtClean="0"/>
              <a:t>The right to be forgotten</a:t>
            </a:r>
          </a:p>
          <a:p>
            <a:pPr marL="171450" indent="-171450">
              <a:buFont typeface="Arial" charset="0"/>
              <a:buChar char="•"/>
            </a:pPr>
            <a:r>
              <a:rPr lang="en-GB" dirty="0" smtClean="0"/>
              <a:t>Notified if personal data has been compromised (e.g. Talk Talk)</a:t>
            </a:r>
          </a:p>
          <a:p>
            <a:pPr marL="171450" indent="-171450">
              <a:buFont typeface="Arial" charset="0"/>
              <a:buChar char="•"/>
            </a:pPr>
            <a:r>
              <a:rPr lang="en-GB" dirty="0" smtClean="0"/>
              <a:t>And others (e.g. marketing to children banned)</a:t>
            </a:r>
          </a:p>
          <a:p>
            <a:pPr marL="171450" indent="-171450">
              <a:buFont typeface="Arial" charset="0"/>
              <a:buChar char="•"/>
            </a:pPr>
            <a:endParaRPr lang="en-GB" dirty="0"/>
          </a:p>
          <a:p>
            <a:r>
              <a:rPr lang="en-GB" dirty="0" smtClean="0"/>
              <a:t>Companies who breach the regulation liable to fines of up to 4% of their turnover</a:t>
            </a:r>
          </a:p>
          <a:p>
            <a:r>
              <a:rPr lang="en-GB" dirty="0" smtClean="0"/>
              <a:t>If UK leaves EU, still applies to any company trading in EU, so no escape.</a:t>
            </a:r>
            <a:endParaRPr lang="en-GB" dirty="0"/>
          </a:p>
        </p:txBody>
      </p:sp>
    </p:spTree>
    <p:extLst>
      <p:ext uri="{BB962C8B-B14F-4D97-AF65-F5344CB8AC3E}">
        <p14:creationId xmlns:p14="http://schemas.microsoft.com/office/powerpoint/2010/main" val="369132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E2E94D-EE4B-475D-865E-B21D1EABDFBA}" type="slidenum">
              <a:rPr lang="en-GB" smtClean="0"/>
              <a:t>7</a:t>
            </a:fld>
            <a:endParaRPr lang="en-GB" dirty="0"/>
          </a:p>
        </p:txBody>
      </p:sp>
    </p:spTree>
    <p:extLst>
      <p:ext uri="{BB962C8B-B14F-4D97-AF65-F5344CB8AC3E}">
        <p14:creationId xmlns:p14="http://schemas.microsoft.com/office/powerpoint/2010/main" val="286229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First, a simple definition of data governance.  This is my own and is deliberately a lot less complex than many you will see. </a:t>
            </a:r>
          </a:p>
          <a:p>
            <a:r>
              <a:rPr lang="en-GB" dirty="0" smtClean="0"/>
              <a:t>This definition contains three key words, which are critical to any successful DG initiative.  </a:t>
            </a:r>
            <a:r>
              <a:rPr lang="en-GB" b="1" dirty="0" smtClean="0"/>
              <a:t>First</a:t>
            </a:r>
            <a:r>
              <a:rPr lang="en-GB" dirty="0" smtClean="0"/>
              <a:t>, DG is a process.  It’s not a one off project but a continuous process of data improvement.</a:t>
            </a:r>
            <a:r>
              <a:rPr lang="en-GB" baseline="0" dirty="0"/>
              <a:t> </a:t>
            </a:r>
            <a:r>
              <a:rPr lang="en-GB" baseline="0" dirty="0" smtClean="0"/>
              <a:t> </a:t>
            </a:r>
            <a:r>
              <a:rPr lang="en-GB" b="1" dirty="0" smtClean="0"/>
              <a:t>Second</a:t>
            </a:r>
            <a:r>
              <a:rPr lang="en-GB" dirty="0" smtClean="0"/>
              <a:t>, and improvement is its ultimate aim.  Too many DG initiatives focus exclusively on control and measurement.  I do not see the point of control and measurement unless the end goal is to improve the data. Otherwise measurement and control becomes ends in themselves, and not means to an end.   </a:t>
            </a:r>
            <a:r>
              <a:rPr lang="en-GB" b="1" dirty="0" smtClean="0"/>
              <a:t>Finally</a:t>
            </a:r>
            <a:r>
              <a:rPr lang="en-GB" dirty="0" smtClean="0"/>
              <a:t>, improvement must be real and provable.   DG is not itself an end goal.  It must contribute directly to better business performance, and this direct link must be shown and measured, usually in terms of benefits to the bottom line – revenue, cost, profit, productivity, efficiency and so on.</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71CDD576-8C0C-43AF-9739-ED0D7C8935FA}" type="slidenum">
              <a:rPr lang="en-GB" smtClean="0"/>
              <a:t>8</a:t>
            </a:fld>
            <a:endParaRPr lang="en-GB" dirty="0"/>
          </a:p>
        </p:txBody>
      </p:sp>
    </p:spTree>
    <p:extLst>
      <p:ext uri="{BB962C8B-B14F-4D97-AF65-F5344CB8AC3E}">
        <p14:creationId xmlns:p14="http://schemas.microsoft.com/office/powerpoint/2010/main" val="365492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a:t>
            </a:r>
            <a:r>
              <a:rPr lang="en-GB" baseline="0" dirty="0" smtClean="0"/>
              <a:t> Silos / Stovepipes with Departments / </a:t>
            </a:r>
            <a:r>
              <a:rPr lang="en-GB" dirty="0" smtClean="0"/>
              <a:t>Applications</a:t>
            </a:r>
            <a:endParaRPr lang="en-GB" dirty="0"/>
          </a:p>
        </p:txBody>
      </p:sp>
      <p:sp>
        <p:nvSpPr>
          <p:cNvPr id="4" name="Slide Number Placeholder 3"/>
          <p:cNvSpPr>
            <a:spLocks noGrp="1"/>
          </p:cNvSpPr>
          <p:nvPr>
            <p:ph type="sldNum" sz="quarter" idx="10"/>
          </p:nvPr>
        </p:nvSpPr>
        <p:spPr/>
        <p:txBody>
          <a:bodyPr/>
          <a:lstStyle/>
          <a:p>
            <a:fld id="{70E2E94D-EE4B-475D-865E-B21D1EABDFBA}" type="slidenum">
              <a:rPr lang="en-GB" smtClean="0"/>
              <a:t>9</a:t>
            </a:fld>
            <a:endParaRPr lang="en-GB" dirty="0"/>
          </a:p>
        </p:txBody>
      </p:sp>
    </p:spTree>
    <p:extLst>
      <p:ext uri="{BB962C8B-B14F-4D97-AF65-F5344CB8AC3E}">
        <p14:creationId xmlns:p14="http://schemas.microsoft.com/office/powerpoint/2010/main" val="424358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702380"/>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55B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261391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2380"/>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55BA"/>
                </a:solidFill>
              </a:defRPr>
            </a:lvl1pPr>
            <a:lvl2pPr>
              <a:defRPr>
                <a:solidFill>
                  <a:srgbClr val="0055BA"/>
                </a:solidFill>
              </a:defRPr>
            </a:lvl2pPr>
            <a:lvl3pPr>
              <a:defRPr>
                <a:solidFill>
                  <a:srgbClr val="0055BA"/>
                </a:solidFill>
              </a:defRPr>
            </a:lvl3pPr>
            <a:lvl4pPr>
              <a:defRPr>
                <a:solidFill>
                  <a:srgbClr val="0055BA"/>
                </a:solidFill>
              </a:defRPr>
            </a:lvl4pPr>
            <a:lvl5pPr>
              <a:defRPr>
                <a:solidFill>
                  <a:srgbClr val="0055B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837510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4856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0706"/>
            <a:ext cx="7772400" cy="1470025"/>
          </a:xfrm>
        </p:spPr>
        <p:txBody>
          <a:bodyPr/>
          <a:lstStyle>
            <a:lvl1pPr>
              <a:defRPr>
                <a:solidFill>
                  <a:srgbClr val="70238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2396480"/>
            <a:ext cx="7776864" cy="1752600"/>
          </a:xfrm>
        </p:spPr>
        <p:txBody>
          <a:bodyPr/>
          <a:lstStyle>
            <a:lvl1pPr marL="0" indent="0" algn="ctr">
              <a:buNone/>
              <a:defRPr>
                <a:solidFill>
                  <a:srgbClr val="0055B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21978888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238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55BA"/>
                </a:solidFill>
              </a:defRPr>
            </a:lvl1pPr>
            <a:lvl2pPr>
              <a:defRPr>
                <a:solidFill>
                  <a:srgbClr val="0055BA"/>
                </a:solidFill>
              </a:defRPr>
            </a:lvl2pPr>
            <a:lvl3pPr>
              <a:defRPr>
                <a:solidFill>
                  <a:srgbClr val="0055BA"/>
                </a:solidFill>
              </a:defRPr>
            </a:lvl3pPr>
            <a:lvl4pPr>
              <a:defRPr>
                <a:solidFill>
                  <a:srgbClr val="0055BA"/>
                </a:solidFill>
              </a:defRPr>
            </a:lvl4pPr>
            <a:lvl5pPr>
              <a:defRPr>
                <a:solidFill>
                  <a:srgbClr val="0055B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77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19256" cy="1156990"/>
          </a:xfrm>
        </p:spPr>
        <p:txBody>
          <a:bodyPr/>
          <a:lstStyle>
            <a:lvl1pPr>
              <a:defRPr>
                <a:solidFill>
                  <a:srgbClr val="70238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525963"/>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7627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809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78398"/>
          </a:xfrm>
          <a:prstGeom prst="rect">
            <a:avLst/>
          </a:prstGeom>
        </p:spPr>
        <p:txBody>
          <a:bodyPr/>
          <a:lstStyle/>
          <a:p>
            <a:r>
              <a:rPr lang="en-GB" smtClean="0"/>
              <a:t>Click to edit Master title style</a:t>
            </a:r>
            <a:endParaRPr lang="en-GB"/>
          </a:p>
        </p:txBody>
      </p:sp>
    </p:spTree>
    <p:extLst>
      <p:ext uri="{BB962C8B-B14F-4D97-AF65-F5344CB8AC3E}">
        <p14:creationId xmlns:p14="http://schemas.microsoft.com/office/powerpoint/2010/main" val="319131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0"/>
            <a:ext cx="7380288"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rgbClr val="04617B">
                    <a:shade val="90000"/>
                  </a:srgbClr>
                </a:solidFill>
                <a:latin typeface="+mn-lt"/>
              </a:defRPr>
            </a:lvl1pPr>
          </a:lstStyle>
          <a:p>
            <a:pPr>
              <a:defRPr/>
            </a:pPr>
            <a:endParaRPr lang="en-US"/>
          </a:p>
        </p:txBody>
      </p:sp>
      <p:sp>
        <p:nvSpPr>
          <p:cNvPr id="3" name="Slide Number Placeholder 17"/>
          <p:cNvSpPr>
            <a:spLocks noGrp="1"/>
          </p:cNvSpPr>
          <p:nvPr>
            <p:ph type="sldNum" sz="quarter" idx="11"/>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4617B">
                    <a:shade val="90000"/>
                  </a:srgbClr>
                </a:solidFill>
                <a:latin typeface="+mn-lt"/>
              </a:defRPr>
            </a:lvl1pPr>
          </a:lstStyle>
          <a:p>
            <a:pPr>
              <a:defRPr/>
            </a:pPr>
            <a:fld id="{278F9B9A-8C92-494B-AA6B-D24D5EBD340E}" type="slidenum">
              <a:rPr lang="en-US"/>
              <a:pPr>
                <a:defRPr/>
              </a:pPr>
              <a:t>‹#›</a:t>
            </a:fld>
            <a:endParaRPr lang="en-US" dirty="0"/>
          </a:p>
        </p:txBody>
      </p:sp>
    </p:spTree>
    <p:extLst>
      <p:ext uri="{BB962C8B-B14F-4D97-AF65-F5344CB8AC3E}">
        <p14:creationId xmlns:p14="http://schemas.microsoft.com/office/powerpoint/2010/main" val="460005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2" name="Title Placeholder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68761"/>
            <a:ext cx="8229600" cy="48574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txBox="1">
            <a:spLocks/>
          </p:cNvSpPr>
          <p:nvPr userDrawn="1"/>
        </p:nvSpPr>
        <p:spPr>
          <a:xfrm>
            <a:off x="6659562" y="6347080"/>
            <a:ext cx="2027238" cy="288925"/>
          </a:xfrm>
          <a:prstGeom prst="rect">
            <a:avLst/>
          </a:prstGeom>
        </p:spPr>
        <p:txBody>
          <a:bodyPr/>
          <a:lstStyle>
            <a:lvl1pPr marL="0" indent="0" algn="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rgbClr val="0055B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55B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4F9AF24B-9CDD-445D-A24C-C3D74CF8080E}" type="slidenum">
              <a:rPr lang="en-GB" smtClean="0"/>
              <a:t>‹#›</a:t>
            </a:fld>
            <a:endParaRPr lang="en-GB" dirty="0"/>
          </a:p>
        </p:txBody>
      </p:sp>
    </p:spTree>
    <p:extLst>
      <p:ext uri="{BB962C8B-B14F-4D97-AF65-F5344CB8AC3E}">
        <p14:creationId xmlns:p14="http://schemas.microsoft.com/office/powerpoint/2010/main" val="9347607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70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70238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5B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55B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55B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txBox="1">
            <a:spLocks/>
          </p:cNvSpPr>
          <p:nvPr userDrawn="1"/>
        </p:nvSpPr>
        <p:spPr>
          <a:xfrm>
            <a:off x="6659562" y="6347080"/>
            <a:ext cx="2027238" cy="288925"/>
          </a:xfrm>
          <a:prstGeom prst="rect">
            <a:avLst/>
          </a:prstGeom>
        </p:spPr>
        <p:txBody>
          <a:bodyPr/>
          <a:lstStyle>
            <a:lvl1pPr marL="0" indent="0" algn="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rgbClr val="0055B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55B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4F9AF24B-9CDD-445D-A24C-C3D74CF8080E}" type="slidenum">
              <a:rPr lang="en-GB" smtClean="0"/>
              <a:t>‹#›</a:t>
            </a:fld>
            <a:endParaRPr lang="en-GB" dirty="0"/>
          </a:p>
        </p:txBody>
      </p:sp>
    </p:spTree>
    <p:extLst>
      <p:ext uri="{BB962C8B-B14F-4D97-AF65-F5344CB8AC3E}">
        <p14:creationId xmlns:p14="http://schemas.microsoft.com/office/powerpoint/2010/main" val="25194015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8" r:id="rId5"/>
    <p:sldLayoutId id="2147483702"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70238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5B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55B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55B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oceanwise.eu/trainin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www.oceanwise.e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850702"/>
            <a:ext cx="8229600" cy="5098578"/>
          </a:xfrm>
        </p:spPr>
        <p:txBody>
          <a:bodyPr>
            <a:normAutofit/>
          </a:bodyPr>
          <a:lstStyle/>
          <a:p>
            <a:r>
              <a:rPr lang="en-US" sz="4800" dirty="0" smtClean="0"/>
              <a:t>Why Data Management?</a:t>
            </a:r>
            <a:br>
              <a:rPr lang="en-US" sz="4800" dirty="0" smtClean="0"/>
            </a:br>
            <a:r>
              <a:rPr lang="en-US" sz="4800" dirty="0" smtClean="0"/>
              <a:t/>
            </a:r>
            <a:br>
              <a:rPr lang="en-US" sz="4800" dirty="0" smtClean="0"/>
            </a:br>
            <a:r>
              <a:rPr lang="en-US" sz="4000" i="1" dirty="0" smtClean="0">
                <a:solidFill>
                  <a:srgbClr val="0055BA"/>
                </a:solidFill>
              </a:rPr>
              <a:t>Because It Really Does Matter!</a:t>
            </a:r>
            <a:r>
              <a:rPr lang="en-US" sz="4000" i="1" dirty="0">
                <a:solidFill>
                  <a:srgbClr val="0055BA"/>
                </a:solidFill>
              </a:rPr>
              <a:t/>
            </a:r>
            <a:br>
              <a:rPr lang="en-US" sz="4000" i="1" dirty="0">
                <a:solidFill>
                  <a:srgbClr val="0055BA"/>
                </a:solidFill>
              </a:rPr>
            </a:br>
            <a:r>
              <a:rPr lang="en-US" sz="4800" dirty="0" smtClean="0">
                <a:solidFill>
                  <a:srgbClr val="0055BA"/>
                </a:solidFill>
              </a:rPr>
              <a:t/>
            </a:r>
            <a:br>
              <a:rPr lang="en-US" sz="4800" dirty="0" smtClean="0">
                <a:solidFill>
                  <a:srgbClr val="0055BA"/>
                </a:solidFill>
              </a:rPr>
            </a:br>
            <a:r>
              <a:rPr lang="en-US" sz="2400" dirty="0" smtClean="0"/>
              <a:t>John Pepper</a:t>
            </a:r>
            <a:br>
              <a:rPr lang="en-US" sz="2400" dirty="0" smtClean="0"/>
            </a:br>
            <a:r>
              <a:rPr lang="en-US" sz="2400" dirty="0" smtClean="0"/>
              <a:t>Director</a:t>
            </a:r>
            <a:r>
              <a:rPr lang="en-GB" sz="2400" dirty="0" smtClean="0"/>
              <a:t/>
            </a:r>
            <a:br>
              <a:rPr lang="en-GB" sz="2400" dirty="0" smtClean="0"/>
            </a:br>
            <a:r>
              <a:rPr lang="en-GB" sz="3100" b="1" dirty="0" smtClean="0"/>
              <a:t>OceanWise</a:t>
            </a:r>
            <a:endParaRPr lang="en-GB" sz="4800" b="1" dirty="0"/>
          </a:p>
        </p:txBody>
      </p:sp>
    </p:spTree>
    <p:extLst>
      <p:ext uri="{BB962C8B-B14F-4D97-AF65-F5344CB8AC3E}">
        <p14:creationId xmlns:p14="http://schemas.microsoft.com/office/powerpoint/2010/main" val="3196917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Data Management Plan</a:t>
            </a:r>
            <a:endParaRPr lang="en-GB" dirty="0">
              <a:solidFill>
                <a:srgbClr val="7030A0"/>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700808"/>
            <a:ext cx="3072698" cy="435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27984" y="3212976"/>
            <a:ext cx="3816424" cy="923330"/>
          </a:xfrm>
          <a:prstGeom prst="rect">
            <a:avLst/>
          </a:prstGeom>
          <a:noFill/>
        </p:spPr>
        <p:txBody>
          <a:bodyPr wrap="square" rtlCol="0">
            <a:spAutoFit/>
          </a:bodyPr>
          <a:lstStyle/>
          <a:p>
            <a:r>
              <a:rPr lang="en-GB" dirty="0"/>
              <a:t>http://</a:t>
            </a:r>
            <a:r>
              <a:rPr lang="en-GB" dirty="0" smtClean="0"/>
              <a:t>www.oceandatapractices.net/bitstream/handle/11329/275/IOC%20Manual_Guides_73.pdf</a:t>
            </a:r>
            <a:endParaRPr lang="en-GB" dirty="0"/>
          </a:p>
        </p:txBody>
      </p:sp>
    </p:spTree>
    <p:extLst>
      <p:ext uri="{BB962C8B-B14F-4D97-AF65-F5344CB8AC3E}">
        <p14:creationId xmlns:p14="http://schemas.microsoft.com/office/powerpoint/2010/main" val="3399338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619672" y="1772816"/>
            <a:ext cx="6110129" cy="4032448"/>
            <a:chOff x="1619672" y="1772816"/>
            <a:chExt cx="6110129" cy="4032448"/>
          </a:xfrm>
        </p:grpSpPr>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1772816"/>
              <a:ext cx="1573625" cy="4032448"/>
            </a:xfrm>
            <a:prstGeom prst="rect">
              <a:avLst/>
            </a:prstGeom>
          </p:spPr>
        </p:pic>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840" y="1772816"/>
              <a:ext cx="1573625" cy="4032448"/>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1772816"/>
              <a:ext cx="1573625" cy="4032448"/>
            </a:xfrm>
            <a:prstGeom prst="rect">
              <a:avLst/>
            </a:prstGeom>
          </p:spPr>
        </p:pic>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772816"/>
              <a:ext cx="1573625" cy="4032448"/>
            </a:xfrm>
            <a:prstGeom prst="rect">
              <a:avLst/>
            </a:prstGeom>
          </p:spPr>
        </p:pic>
        <p:sp>
          <p:nvSpPr>
            <p:cNvPr id="24" name="TextBox 23"/>
            <p:cNvSpPr txBox="1"/>
            <p:nvPr/>
          </p:nvSpPr>
          <p:spPr>
            <a:xfrm>
              <a:off x="1907703" y="3404998"/>
              <a:ext cx="906017" cy="461665"/>
            </a:xfrm>
            <a:prstGeom prst="rect">
              <a:avLst/>
            </a:prstGeom>
            <a:noFill/>
          </p:spPr>
          <p:txBody>
            <a:bodyPr wrap="none" rtlCol="0">
              <a:spAutoFit/>
            </a:bodyPr>
            <a:lstStyle/>
            <a:p>
              <a:r>
                <a:rPr lang="en-GB" sz="2400" b="1" dirty="0" smtClean="0">
                  <a:solidFill>
                    <a:srgbClr val="FFFF00"/>
                  </a:solidFill>
                </a:rPr>
                <a:t>Sales </a:t>
              </a:r>
              <a:endParaRPr lang="en-GB" sz="2400" b="1" dirty="0">
                <a:solidFill>
                  <a:srgbClr val="FFFF00"/>
                </a:solidFill>
              </a:endParaRPr>
            </a:p>
          </p:txBody>
        </p:sp>
        <p:sp>
          <p:nvSpPr>
            <p:cNvPr id="25" name="TextBox 24"/>
            <p:cNvSpPr txBox="1"/>
            <p:nvPr/>
          </p:nvSpPr>
          <p:spPr>
            <a:xfrm>
              <a:off x="3059831" y="3741035"/>
              <a:ext cx="1763624" cy="584775"/>
            </a:xfrm>
            <a:prstGeom prst="rect">
              <a:avLst/>
            </a:prstGeom>
            <a:noFill/>
          </p:spPr>
          <p:txBody>
            <a:bodyPr wrap="none" rtlCol="0">
              <a:spAutoFit/>
            </a:bodyPr>
            <a:lstStyle/>
            <a:p>
              <a:r>
                <a:rPr lang="en-GB" sz="2400" b="1" dirty="0" smtClean="0">
                  <a:solidFill>
                    <a:srgbClr val="FFFF00"/>
                  </a:solidFill>
                </a:rPr>
                <a:t>Operations </a:t>
              </a:r>
              <a:r>
                <a:rPr lang="en-GB" sz="3200" b="1" dirty="0" smtClean="0">
                  <a:solidFill>
                    <a:srgbClr val="FFFF00"/>
                  </a:solidFill>
                </a:rPr>
                <a:t> </a:t>
              </a:r>
              <a:endParaRPr lang="en-GB" sz="3200" b="1" dirty="0">
                <a:solidFill>
                  <a:srgbClr val="FFFF00"/>
                </a:solidFill>
              </a:endParaRPr>
            </a:p>
          </p:txBody>
        </p:sp>
        <p:sp>
          <p:nvSpPr>
            <p:cNvPr id="26" name="TextBox 25"/>
            <p:cNvSpPr txBox="1"/>
            <p:nvPr/>
          </p:nvSpPr>
          <p:spPr>
            <a:xfrm>
              <a:off x="4716015" y="3404998"/>
              <a:ext cx="1368773" cy="461665"/>
            </a:xfrm>
            <a:prstGeom prst="rect">
              <a:avLst/>
            </a:prstGeom>
            <a:noFill/>
          </p:spPr>
          <p:txBody>
            <a:bodyPr wrap="none" rtlCol="0">
              <a:spAutoFit/>
            </a:bodyPr>
            <a:lstStyle/>
            <a:p>
              <a:r>
                <a:rPr lang="en-GB" sz="2400" b="1" dirty="0" smtClean="0">
                  <a:solidFill>
                    <a:srgbClr val="FFFF00"/>
                  </a:solidFill>
                </a:rPr>
                <a:t>Despatch</a:t>
              </a:r>
              <a:endParaRPr lang="en-GB" sz="2400" b="1" dirty="0">
                <a:solidFill>
                  <a:srgbClr val="FFFF00"/>
                </a:solidFill>
              </a:endParaRPr>
            </a:p>
          </p:txBody>
        </p:sp>
        <p:sp>
          <p:nvSpPr>
            <p:cNvPr id="27" name="TextBox 26"/>
            <p:cNvSpPr txBox="1"/>
            <p:nvPr/>
          </p:nvSpPr>
          <p:spPr>
            <a:xfrm>
              <a:off x="6300191" y="3837046"/>
              <a:ext cx="1236236" cy="461665"/>
            </a:xfrm>
            <a:prstGeom prst="rect">
              <a:avLst/>
            </a:prstGeom>
            <a:noFill/>
          </p:spPr>
          <p:txBody>
            <a:bodyPr wrap="none" rtlCol="0">
              <a:spAutoFit/>
            </a:bodyPr>
            <a:lstStyle/>
            <a:p>
              <a:r>
                <a:rPr lang="en-GB" sz="2400" b="1" dirty="0" smtClean="0">
                  <a:solidFill>
                    <a:srgbClr val="FFFF00"/>
                  </a:solidFill>
                </a:rPr>
                <a:t>Finance </a:t>
              </a:r>
              <a:endParaRPr lang="en-GB" sz="2400" b="1" dirty="0">
                <a:solidFill>
                  <a:srgbClr val="FFFF00"/>
                </a:solidFill>
              </a:endParaRPr>
            </a:p>
          </p:txBody>
        </p:sp>
      </p:grpSp>
      <p:sp>
        <p:nvSpPr>
          <p:cNvPr id="2" name="Title 1"/>
          <p:cNvSpPr>
            <a:spLocks noGrp="1"/>
          </p:cNvSpPr>
          <p:nvPr>
            <p:ph type="title"/>
          </p:nvPr>
        </p:nvSpPr>
        <p:spPr>
          <a:xfrm>
            <a:off x="467544" y="476672"/>
            <a:ext cx="8229600" cy="678398"/>
          </a:xfrm>
        </p:spPr>
        <p:txBody>
          <a:bodyPr>
            <a:noAutofit/>
          </a:bodyPr>
          <a:lstStyle/>
          <a:p>
            <a:r>
              <a:rPr lang="en-GB" sz="4000" dirty="0"/>
              <a:t>T</a:t>
            </a:r>
            <a:r>
              <a:rPr lang="en-GB" sz="4000" dirty="0" smtClean="0"/>
              <a:t>he Data ‘Centric’ Solution </a:t>
            </a:r>
            <a:endParaRPr lang="en-GB" sz="4000" dirty="0"/>
          </a:p>
        </p:txBody>
      </p:sp>
      <p:sp>
        <p:nvSpPr>
          <p:cNvPr id="12" name="Right Arrow 11"/>
          <p:cNvSpPr/>
          <p:nvPr/>
        </p:nvSpPr>
        <p:spPr>
          <a:xfrm>
            <a:off x="971600" y="1988840"/>
            <a:ext cx="7416824" cy="768085"/>
          </a:xfrm>
          <a:prstGeom prst="rightArrow">
            <a:avLst/>
          </a:prstGeom>
          <a:solidFill>
            <a:srgbClr val="00B0F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lstStyle/>
          <a:p>
            <a:pPr algn="ctr"/>
            <a:r>
              <a:rPr lang="en-GB" sz="1600" b="1" dirty="0" smtClean="0">
                <a:solidFill>
                  <a:srgbClr val="002060"/>
                </a:solidFill>
              </a:rPr>
              <a:t>CUSTOMER DATA </a:t>
            </a:r>
            <a:endParaRPr lang="en-GB" sz="1600" b="1" dirty="0">
              <a:solidFill>
                <a:srgbClr val="002060"/>
              </a:solidFill>
            </a:endParaRPr>
          </a:p>
        </p:txBody>
      </p:sp>
      <p:sp>
        <p:nvSpPr>
          <p:cNvPr id="17" name="Right Arrow 16"/>
          <p:cNvSpPr/>
          <p:nvPr/>
        </p:nvSpPr>
        <p:spPr>
          <a:xfrm>
            <a:off x="971600" y="2948947"/>
            <a:ext cx="7416824" cy="768085"/>
          </a:xfrm>
          <a:prstGeom prst="rightArrow">
            <a:avLst/>
          </a:prstGeom>
          <a:solidFill>
            <a:srgbClr val="00B0F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lstStyle/>
          <a:p>
            <a:pPr algn="ctr"/>
            <a:r>
              <a:rPr lang="en-GB" sz="1600" b="1" dirty="0" smtClean="0">
                <a:solidFill>
                  <a:srgbClr val="002060"/>
                </a:solidFill>
              </a:rPr>
              <a:t>PRODUCT DATA </a:t>
            </a:r>
            <a:endParaRPr lang="en-GB" sz="1600" b="1" dirty="0">
              <a:solidFill>
                <a:srgbClr val="002060"/>
              </a:solidFill>
            </a:endParaRPr>
          </a:p>
        </p:txBody>
      </p:sp>
      <p:sp>
        <p:nvSpPr>
          <p:cNvPr id="18" name="Right Arrow 17"/>
          <p:cNvSpPr/>
          <p:nvPr/>
        </p:nvSpPr>
        <p:spPr>
          <a:xfrm>
            <a:off x="971600" y="3813043"/>
            <a:ext cx="7416824" cy="768085"/>
          </a:xfrm>
          <a:prstGeom prst="rightArrow">
            <a:avLst/>
          </a:prstGeom>
          <a:solidFill>
            <a:srgbClr val="00B0F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lstStyle/>
          <a:p>
            <a:pPr algn="ctr"/>
            <a:r>
              <a:rPr lang="en-GB" sz="1600" b="1" dirty="0" smtClean="0">
                <a:solidFill>
                  <a:srgbClr val="002060"/>
                </a:solidFill>
              </a:rPr>
              <a:t>FINANCE DATA </a:t>
            </a:r>
            <a:endParaRPr lang="en-GB" sz="1600" b="1" dirty="0">
              <a:solidFill>
                <a:srgbClr val="002060"/>
              </a:solidFill>
            </a:endParaRPr>
          </a:p>
        </p:txBody>
      </p:sp>
      <p:sp>
        <p:nvSpPr>
          <p:cNvPr id="19" name="Right Arrow 18"/>
          <p:cNvSpPr/>
          <p:nvPr/>
        </p:nvSpPr>
        <p:spPr>
          <a:xfrm>
            <a:off x="971600" y="4869160"/>
            <a:ext cx="7416824" cy="768085"/>
          </a:xfrm>
          <a:prstGeom prst="rightArrow">
            <a:avLst/>
          </a:prstGeom>
          <a:solidFill>
            <a:srgbClr val="00B0F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lstStyle/>
          <a:p>
            <a:pPr algn="ctr"/>
            <a:r>
              <a:rPr lang="en-GB" sz="1600" b="1" dirty="0" smtClean="0">
                <a:solidFill>
                  <a:srgbClr val="002060"/>
                </a:solidFill>
              </a:rPr>
              <a:t>EMPLOYEE DATA </a:t>
            </a:r>
            <a:endParaRPr lang="en-GB" sz="1600" b="1" dirty="0">
              <a:solidFill>
                <a:srgbClr val="002060"/>
              </a:solidFill>
            </a:endParaRPr>
          </a:p>
        </p:txBody>
      </p:sp>
    </p:spTree>
    <p:extLst>
      <p:ext uri="{BB962C8B-B14F-4D97-AF65-F5344CB8AC3E}">
        <p14:creationId xmlns:p14="http://schemas.microsoft.com/office/powerpoint/2010/main" val="727990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3217" y="3244334"/>
            <a:ext cx="237566" cy="369332"/>
          </a:xfrm>
          <a:prstGeom prst="rect">
            <a:avLst/>
          </a:prstGeom>
        </p:spPr>
        <p:txBody>
          <a:bodyPr wrap="none">
            <a:spAutoFit/>
          </a:bodyPr>
          <a:lstStyle/>
          <a:p>
            <a:r>
              <a:rPr lang="en-GB" dirty="0"/>
              <a:t> </a:t>
            </a:r>
          </a:p>
        </p:txBody>
      </p:sp>
      <p:sp>
        <p:nvSpPr>
          <p:cNvPr id="3" name="Rectangle 2"/>
          <p:cNvSpPr/>
          <p:nvPr/>
        </p:nvSpPr>
        <p:spPr>
          <a:xfrm>
            <a:off x="4453217" y="3244334"/>
            <a:ext cx="237566" cy="369332"/>
          </a:xfrm>
          <a:prstGeom prst="rect">
            <a:avLst/>
          </a:prstGeom>
        </p:spPr>
        <p:txBody>
          <a:bodyPr wrap="none">
            <a:spAutoFit/>
          </a:bodyPr>
          <a:lstStyle/>
          <a:p>
            <a:r>
              <a:rPr lang="en-GB" dirty="0"/>
              <a:t> </a:t>
            </a:r>
          </a:p>
        </p:txBody>
      </p:sp>
      <p:sp>
        <p:nvSpPr>
          <p:cNvPr id="6" name="Title 5"/>
          <p:cNvSpPr>
            <a:spLocks noGrp="1"/>
          </p:cNvSpPr>
          <p:nvPr>
            <p:ph type="ctrTitle" idx="4294967295"/>
          </p:nvPr>
        </p:nvSpPr>
        <p:spPr>
          <a:xfrm>
            <a:off x="685800" y="6525344"/>
            <a:ext cx="7772400" cy="1470025"/>
          </a:xfrm>
        </p:spPr>
        <p:txBody>
          <a:bodyPr/>
          <a:lstStyle/>
          <a:p>
            <a:r>
              <a:rPr lang="en-GB" dirty="0" smtClean="0"/>
              <a:t>Treat Data as Infrastructure!</a:t>
            </a:r>
            <a:endParaRPr lang="en-GB" dirty="0"/>
          </a:p>
        </p:txBody>
      </p:sp>
      <p:pic>
        <p:nvPicPr>
          <p:cNvPr id="1029" name="Picture 5" descr="C:\OceanWise\Admin\Marketing\Images\Ports &amp; Harbours\Dover por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36711"/>
            <a:ext cx="9082641" cy="53875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504" y="3244334"/>
            <a:ext cx="4032448" cy="1569660"/>
          </a:xfrm>
          <a:prstGeom prst="rect">
            <a:avLst/>
          </a:prstGeom>
          <a:noFill/>
        </p:spPr>
        <p:txBody>
          <a:bodyPr wrap="square" rtlCol="0">
            <a:spAutoFit/>
          </a:bodyPr>
          <a:lstStyle/>
          <a:p>
            <a:r>
              <a:rPr lang="en-GB" sz="4800" b="1" dirty="0" smtClean="0">
                <a:solidFill>
                  <a:srgbClr val="FF0000"/>
                </a:solidFill>
              </a:rPr>
              <a:t>Treat Data as Infrastructure</a:t>
            </a:r>
            <a:endParaRPr lang="en-GB" sz="4800" b="1" dirty="0">
              <a:solidFill>
                <a:srgbClr val="FF0000"/>
              </a:solidFill>
            </a:endParaRPr>
          </a:p>
        </p:txBody>
      </p:sp>
    </p:spTree>
    <p:extLst>
      <p:ext uri="{BB962C8B-B14F-4D97-AF65-F5344CB8AC3E}">
        <p14:creationId xmlns:p14="http://schemas.microsoft.com/office/powerpoint/2010/main" val="640497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US" dirty="0" smtClean="0">
                <a:solidFill>
                  <a:srgbClr val="7030A0"/>
                </a:solidFill>
              </a:rPr>
              <a:t>Data Lifecycle</a:t>
            </a:r>
            <a:endParaRPr lang="en-US" dirty="0">
              <a:solidFill>
                <a:srgbClr val="7030A0"/>
              </a:solidFill>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525567457"/>
              </p:ext>
            </p:extLst>
          </p:nvPr>
        </p:nvGraphicFramePr>
        <p:xfrm>
          <a:off x="827584" y="1493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043608" y="1484784"/>
            <a:ext cx="1486792" cy="966415"/>
            <a:chOff x="3077219" y="736"/>
            <a:chExt cx="1486792" cy="966415"/>
          </a:xfrm>
        </p:grpSpPr>
        <p:sp>
          <p:nvSpPr>
            <p:cNvPr id="6" name="Rounded Rectangle 5"/>
            <p:cNvSpPr/>
            <p:nvPr/>
          </p:nvSpPr>
          <p:spPr>
            <a:xfrm>
              <a:off x="3077219" y="736"/>
              <a:ext cx="1486792" cy="96641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3077219" y="47912"/>
              <a:ext cx="1392440" cy="872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dirty="0" smtClean="0"/>
                <a:t>Plan</a:t>
              </a:r>
              <a:endParaRPr lang="en-US" sz="3000" kern="1200" dirty="0"/>
            </a:p>
          </p:txBody>
        </p:sp>
      </p:grpSp>
      <p:cxnSp>
        <p:nvCxnSpPr>
          <p:cNvPr id="8" name="Straight Arrow Connector 7"/>
          <p:cNvCxnSpPr/>
          <p:nvPr/>
        </p:nvCxnSpPr>
        <p:spPr>
          <a:xfrm>
            <a:off x="2915816" y="1967991"/>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Mike Osborne\AppData\Local\Microsoft\Windows\Temporary Internet Files\Content.Outlook\IONN3OPS\juggling.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83968" y="2852936"/>
            <a:ext cx="139446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557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Principle of Data Sharing</a:t>
            </a:r>
            <a:endParaRPr lang="en-GB" dirty="0"/>
          </a:p>
        </p:txBody>
      </p:sp>
      <p:sp>
        <p:nvSpPr>
          <p:cNvPr id="3" name="Content Placeholder 2"/>
          <p:cNvSpPr>
            <a:spLocks noGrp="1"/>
          </p:cNvSpPr>
          <p:nvPr>
            <p:ph idx="1"/>
          </p:nvPr>
        </p:nvSpPr>
        <p:spPr>
          <a:xfrm>
            <a:off x="467544" y="1268760"/>
            <a:ext cx="8229600" cy="4525963"/>
          </a:xfrm>
        </p:spPr>
        <p:txBody>
          <a:bodyPr>
            <a:normAutofit/>
          </a:bodyPr>
          <a:lstStyle/>
          <a:p>
            <a:pPr marL="0" indent="0">
              <a:buNone/>
            </a:pPr>
            <a:endParaRPr lang="en-GB" dirty="0" smtClean="0"/>
          </a:p>
          <a:p>
            <a:pPr marL="0" indent="0" algn="ctr">
              <a:buNone/>
            </a:pPr>
            <a:r>
              <a:rPr lang="en-GB" sz="3600" dirty="0" smtClean="0"/>
              <a:t>Agree what data to share and how to do it!</a:t>
            </a:r>
          </a:p>
        </p:txBody>
      </p:sp>
      <p:pic>
        <p:nvPicPr>
          <p:cNvPr id="8194" name="Picture 2" descr="C:\Users\John Pepper\Documents\handshak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9792" y="2996952"/>
            <a:ext cx="3840460" cy="304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935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Data in Context</a:t>
            </a:r>
            <a:endParaRPr lang="en-GB"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5490" y="1593778"/>
            <a:ext cx="8442974" cy="435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4" y="5970766"/>
            <a:ext cx="8856984" cy="338554"/>
          </a:xfrm>
          <a:prstGeom prst="rect">
            <a:avLst/>
          </a:prstGeom>
          <a:noFill/>
        </p:spPr>
        <p:txBody>
          <a:bodyPr wrap="square" rtlCol="0">
            <a:spAutoFit/>
          </a:bodyPr>
          <a:lstStyle/>
          <a:p>
            <a:pPr algn="ctr"/>
            <a:r>
              <a:rPr lang="en-GB" sz="1600" dirty="0" smtClean="0"/>
              <a:t>Adapted from the well known Data-Information-Knowledge Triangle by OceanWise (2011)</a:t>
            </a:r>
            <a:endParaRPr lang="en-GB" sz="1600" dirty="0"/>
          </a:p>
        </p:txBody>
      </p:sp>
      <p:sp>
        <p:nvSpPr>
          <p:cNvPr id="4" name="TextBox 3"/>
          <p:cNvSpPr txBox="1"/>
          <p:nvPr/>
        </p:nvSpPr>
        <p:spPr>
          <a:xfrm>
            <a:off x="7020272" y="1184392"/>
            <a:ext cx="1944216" cy="461665"/>
          </a:xfrm>
          <a:prstGeom prst="rect">
            <a:avLst/>
          </a:prstGeom>
          <a:noFill/>
        </p:spPr>
        <p:txBody>
          <a:bodyPr wrap="square" rtlCol="0">
            <a:spAutoFit/>
          </a:bodyPr>
          <a:lstStyle/>
          <a:p>
            <a:r>
              <a:rPr lang="en-GB" sz="2400" b="1" i="1" dirty="0" smtClean="0"/>
              <a:t>Wisdom???</a:t>
            </a:r>
            <a:endParaRPr lang="en-GB" sz="2400" b="1" i="1" dirty="0"/>
          </a:p>
        </p:txBody>
      </p:sp>
      <p:sp>
        <p:nvSpPr>
          <p:cNvPr id="5" name="Right Arrow 4"/>
          <p:cNvSpPr/>
          <p:nvPr/>
        </p:nvSpPr>
        <p:spPr>
          <a:xfrm rot="19002264">
            <a:off x="6804248" y="1710100"/>
            <a:ext cx="432048" cy="2787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196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6406"/>
            <a:ext cx="8229600" cy="823603"/>
          </a:xfrm>
        </p:spPr>
        <p:txBody>
          <a:bodyPr/>
          <a:lstStyle/>
          <a:p>
            <a:r>
              <a:rPr lang="en-GB" dirty="0" smtClean="0"/>
              <a:t>MSDI - Making the Case</a:t>
            </a:r>
            <a:endParaRPr lang="en-GB"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20" y="3783483"/>
            <a:ext cx="3071813" cy="230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80112" y="1556792"/>
            <a:ext cx="3071813" cy="1754326"/>
          </a:xfrm>
          <a:prstGeom prst="rect">
            <a:avLst/>
          </a:prstGeom>
          <a:noFill/>
        </p:spPr>
        <p:txBody>
          <a:bodyPr wrap="square" rtlCol="0">
            <a:spAutoFit/>
          </a:bodyPr>
          <a:lstStyle/>
          <a:p>
            <a:r>
              <a:rPr lang="en-GB" sz="3600" dirty="0" smtClean="0">
                <a:solidFill>
                  <a:srgbClr val="0055BA"/>
                </a:solidFill>
              </a:rPr>
              <a:t>The biggest </a:t>
            </a:r>
          </a:p>
          <a:p>
            <a:r>
              <a:rPr lang="en-GB" sz="3600" dirty="0" smtClean="0">
                <a:solidFill>
                  <a:srgbClr val="0055BA"/>
                </a:solidFill>
              </a:rPr>
              <a:t>Challenge is people?</a:t>
            </a:r>
            <a:endParaRPr lang="en-GB" sz="3600" dirty="0">
              <a:solidFill>
                <a:srgbClr val="0055BA"/>
              </a:solidFill>
            </a:endParaRPr>
          </a:p>
        </p:txBody>
      </p:sp>
      <p:sp>
        <p:nvSpPr>
          <p:cNvPr id="6" name="TextBox 5"/>
          <p:cNvSpPr txBox="1"/>
          <p:nvPr/>
        </p:nvSpPr>
        <p:spPr>
          <a:xfrm>
            <a:off x="107504" y="5877272"/>
            <a:ext cx="5256584"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Four Pillars of Spatial Data Infrastructure (OceanWise, 2011)</a:t>
            </a:r>
            <a:endParaRPr lang="en-GB" sz="1400" dirty="0">
              <a:latin typeface="Arial" panose="020B0604020202020204" pitchFamily="34" charset="0"/>
              <a:cs typeface="Arial" panose="020B0604020202020204" pitchFamily="34" charset="0"/>
            </a:endParaRPr>
          </a:p>
        </p:txBody>
      </p:sp>
      <p:pic>
        <p:nvPicPr>
          <p:cNvPr id="1027" name="Picture 3" descr="E:\OceanWise\Training\Data Management\MDM Awareness Course\MDM IMAGES\MDM - SDI Component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9167" y="1110009"/>
            <a:ext cx="4833258" cy="476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smtClean="0"/>
              <a:t>New Data </a:t>
            </a:r>
            <a:endParaRPr lang="en-GB" dirty="0"/>
          </a:p>
        </p:txBody>
      </p:sp>
      <p:sp>
        <p:nvSpPr>
          <p:cNvPr id="7" name="Content Placeholder 6"/>
          <p:cNvSpPr>
            <a:spLocks noGrp="1"/>
          </p:cNvSpPr>
          <p:nvPr>
            <p:ph idx="1"/>
          </p:nvPr>
        </p:nvSpPr>
        <p:spPr/>
        <p:txBody>
          <a:bodyPr/>
          <a:lstStyle/>
          <a:p>
            <a:endParaRPr lang="en-GB" dirty="0"/>
          </a:p>
        </p:txBody>
      </p:sp>
      <p:sp>
        <p:nvSpPr>
          <p:cNvPr id="4" name="Slide Number Placeholder 3"/>
          <p:cNvSpPr>
            <a:spLocks noGrp="1"/>
          </p:cNvSpPr>
          <p:nvPr>
            <p:ph type="sldNum" sz="quarter" idx="4294967295"/>
          </p:nvPr>
        </p:nvSpPr>
        <p:spPr>
          <a:xfrm>
            <a:off x="6573629" y="6448251"/>
            <a:ext cx="2534875" cy="365125"/>
          </a:xfrm>
          <a:prstGeom prst="rect">
            <a:avLst/>
          </a:prstGeom>
        </p:spPr>
        <p:txBody>
          <a:bodyPr/>
          <a:lstStyle/>
          <a:p>
            <a:fld id="{E9AD78BB-A6EF-431E-84F0-6BF9FAAB54FE}" type="slidenum">
              <a:rPr lang="en-GB" smtClean="0"/>
              <a:pPr/>
              <a:t>17</a:t>
            </a:fld>
            <a:endParaRPr lang="en-GB" dirty="0"/>
          </a:p>
        </p:txBody>
      </p:sp>
      <p:sp>
        <p:nvSpPr>
          <p:cNvPr id="5" name="Footer Placeholder 4"/>
          <p:cNvSpPr>
            <a:spLocks noGrp="1"/>
          </p:cNvSpPr>
          <p:nvPr>
            <p:ph type="ftr" sz="quarter" idx="4294967295"/>
          </p:nvPr>
        </p:nvSpPr>
        <p:spPr>
          <a:xfrm>
            <a:off x="0" y="6448251"/>
            <a:ext cx="7092280" cy="365125"/>
          </a:xfrm>
          <a:prstGeom prst="rect">
            <a:avLst/>
          </a:prstGeom>
        </p:spPr>
        <p:txBody>
          <a:bodyPr/>
          <a:lstStyle/>
          <a:p>
            <a:r>
              <a:rPr lang="fr-FR" smtClean="0"/>
              <a:t>IHMA Congress Global Port &amp; Marine Operations, London, 25-28 Jun 2018</a:t>
            </a:r>
            <a:endParaRPr lang="fr-FR" dirty="0"/>
          </a:p>
        </p:txBody>
      </p:sp>
      <p:pic>
        <p:nvPicPr>
          <p:cNvPr id="1026" name="Picture 2" descr="C:\Users\John Pepper\Documents\CF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4" y="1484784"/>
            <a:ext cx="9144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 Pepper\Documents\CFE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4" y="1484784"/>
            <a:ext cx="9144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n Pepper\Documents\CFE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4" y="1484784"/>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7584" y="5157192"/>
            <a:ext cx="6984776" cy="1077218"/>
          </a:xfrm>
          <a:prstGeom prst="rect">
            <a:avLst/>
          </a:prstGeom>
          <a:noFill/>
        </p:spPr>
        <p:txBody>
          <a:bodyPr wrap="square" rtlCol="0">
            <a:spAutoFit/>
          </a:bodyPr>
          <a:lstStyle/>
          <a:p>
            <a:pPr algn="ctr"/>
            <a:r>
              <a:rPr lang="en-GB" sz="3200" b="1" dirty="0" smtClean="0">
                <a:solidFill>
                  <a:srgbClr val="FF0000"/>
                </a:solidFill>
              </a:rPr>
              <a:t>Survey Data is now  being collected and delivered in the  MACHC  region </a:t>
            </a:r>
            <a:endParaRPr lang="en-GB" sz="3200" b="1" dirty="0">
              <a:solidFill>
                <a:srgbClr val="FF0000"/>
              </a:solidFill>
            </a:endParaRPr>
          </a:p>
        </p:txBody>
      </p:sp>
    </p:spTree>
    <p:extLst>
      <p:ext uri="{BB962C8B-B14F-4D97-AF65-F5344CB8AC3E}">
        <p14:creationId xmlns:p14="http://schemas.microsoft.com/office/powerpoint/2010/main" val="99561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p:cNvSpPr>
            <a:spLocks noGrp="1"/>
          </p:cNvSpPr>
          <p:nvPr>
            <p:ph type="title" idx="4294967295"/>
          </p:nvPr>
        </p:nvSpPr>
        <p:spPr bwMode="auto">
          <a:xfrm>
            <a:off x="723900" y="323460"/>
            <a:ext cx="7200900" cy="579438"/>
          </a:xfrm>
          <a:noFill/>
          <a:ln>
            <a:miter lim="800000"/>
            <a:headEnd/>
            <a:tailEnd/>
          </a:ln>
        </p:spPr>
        <p:txBody>
          <a:bodyPr vert="horz" wrap="square" numCol="1" anchor="t" anchorCtr="0" compatLnSpc="1">
            <a:prstTxWarp prst="textNoShape">
              <a:avLst/>
            </a:prstTxWarp>
            <a:noAutofit/>
          </a:bodyPr>
          <a:lstStyle/>
          <a:p>
            <a:pPr eaLnBrk="1" hangingPunct="1"/>
            <a:r>
              <a:rPr lang="en-GB" sz="4000" dirty="0" smtClean="0">
                <a:latin typeface="+mn-lt"/>
                <a:ea typeface="Arial" charset="0"/>
                <a:cs typeface="Arial" charset="0"/>
              </a:rPr>
              <a:t>Wider Use of Hydrographic Data</a:t>
            </a:r>
            <a:endParaRPr lang="en-GB" sz="4000" dirty="0">
              <a:latin typeface="+mn-lt"/>
              <a:ea typeface="Arial" charset="0"/>
              <a:cs typeface="Arial" charset="0"/>
            </a:endParaRPr>
          </a:p>
        </p:txBody>
      </p:sp>
      <p:sp>
        <p:nvSpPr>
          <p:cNvPr id="11" name="Content Placeholder 2"/>
          <p:cNvSpPr txBox="1">
            <a:spLocks/>
          </p:cNvSpPr>
          <p:nvPr/>
        </p:nvSpPr>
        <p:spPr bwMode="auto">
          <a:xfrm>
            <a:off x="333873" y="1201433"/>
            <a:ext cx="8352927" cy="4928276"/>
          </a:xfrm>
          <a:prstGeom prst="rect">
            <a:avLst/>
          </a:prstGeom>
          <a:noFill/>
          <a:ln>
            <a:miter lim="800000"/>
            <a:headEnd/>
            <a:tailEnd/>
          </a:ln>
        </p:spPr>
        <p:txBody>
          <a:bodyPr vert="horz" wrap="square" numCol="1" anchor="t" anchorCtr="0" compatLnSpc="1">
            <a:prstTxWarp prst="textNoShape">
              <a:avLst/>
            </a:prstTxWarp>
            <a:noAutofit/>
          </a:bodyPr>
          <a:lstStyle/>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Oil and Gas</a:t>
            </a:r>
          </a:p>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Ports and </a:t>
            </a:r>
            <a:r>
              <a:rPr lang="en-US" sz="2400" dirty="0" err="1" smtClean="0">
                <a:solidFill>
                  <a:srgbClr val="0055BA"/>
                </a:solidFill>
                <a:latin typeface="Calibri" pitchFamily="34" charset="0"/>
              </a:rPr>
              <a:t>Harbours</a:t>
            </a:r>
            <a:endParaRPr lang="en-US" sz="2400" dirty="0" smtClean="0">
              <a:solidFill>
                <a:srgbClr val="0055BA"/>
              </a:solidFill>
              <a:latin typeface="Calibri" pitchFamily="34" charset="0"/>
            </a:endParaRPr>
          </a:p>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Renewable Energy</a:t>
            </a:r>
          </a:p>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Maritime and Port Security </a:t>
            </a:r>
          </a:p>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Policy, Planning and Regulation</a:t>
            </a:r>
          </a:p>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Offshore Minerals</a:t>
            </a:r>
          </a:p>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Conservation</a:t>
            </a:r>
          </a:p>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Fisheries &amp; Aquaculture</a:t>
            </a:r>
          </a:p>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Architects, Engineers &amp; Construction (AEC)</a:t>
            </a:r>
          </a:p>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Surveying (hydrographic, seismic, habitat mapping)</a:t>
            </a:r>
          </a:p>
          <a:p>
            <a:pPr marL="730250" lvl="0" indent="-457200" defTabSz="914400" fontAlgn="auto">
              <a:spcBef>
                <a:spcPts val="600"/>
              </a:spcBef>
              <a:spcAft>
                <a:spcPts val="0"/>
              </a:spcAft>
              <a:buClr>
                <a:schemeClr val="tx2"/>
              </a:buClr>
              <a:buSzPct val="95000"/>
              <a:buFont typeface="Arial" panose="020B0604020202020204" pitchFamily="34" charset="0"/>
              <a:buChar char="•"/>
              <a:defRPr/>
            </a:pPr>
            <a:r>
              <a:rPr lang="en-US" sz="2400" dirty="0" smtClean="0">
                <a:solidFill>
                  <a:srgbClr val="0055BA"/>
                </a:solidFill>
                <a:latin typeface="Calibri" pitchFamily="34" charset="0"/>
              </a:rPr>
              <a:t>Disaster Mitigation &amp; Emergency Response</a:t>
            </a:r>
          </a:p>
          <a:p>
            <a:pPr marL="546100" lvl="0" indent="-273050" defTabSz="914400" fontAlgn="auto">
              <a:spcBef>
                <a:spcPts val="1200"/>
              </a:spcBef>
              <a:spcAft>
                <a:spcPts val="0"/>
              </a:spcAft>
              <a:buClr>
                <a:schemeClr val="accent3"/>
              </a:buClr>
              <a:buSzPct val="95000"/>
              <a:buFont typeface="Wingdings" charset="2"/>
              <a:buChar char="ü"/>
              <a:defRPr/>
            </a:pPr>
            <a:endParaRPr lang="en-US" sz="2400" dirty="0" smtClean="0">
              <a:solidFill>
                <a:schemeClr val="bg2">
                  <a:lumMod val="25000"/>
                </a:schemeClr>
              </a:solidFill>
              <a:latin typeface="Calibri"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3034" y="4173485"/>
            <a:ext cx="1350944" cy="156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3034" y="2885820"/>
            <a:ext cx="135413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4758" y="1460277"/>
            <a:ext cx="279241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pPr>
              <a:defRPr/>
            </a:pPr>
            <a:fld id="{278F9B9A-8C92-494B-AA6B-D24D5EBD340E}" type="slidenum">
              <a:rPr lang="en-US" smtClean="0"/>
              <a:pPr>
                <a:defRPr/>
              </a:pPr>
              <a:t>18</a:t>
            </a:fld>
            <a:endParaRPr lang="en-US" dirty="0"/>
          </a:p>
        </p:txBody>
      </p:sp>
    </p:spTree>
    <p:extLst>
      <p:ext uri="{BB962C8B-B14F-4D97-AF65-F5344CB8AC3E}">
        <p14:creationId xmlns:p14="http://schemas.microsoft.com/office/powerpoint/2010/main" val="177664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Capacity Building/Training Topics</a:t>
            </a:r>
            <a:endParaRPr lang="en-GB" dirty="0"/>
          </a:p>
        </p:txBody>
      </p:sp>
      <p:sp>
        <p:nvSpPr>
          <p:cNvPr id="5" name="Content Placeholder 4"/>
          <p:cNvSpPr>
            <a:spLocks noGrp="1"/>
          </p:cNvSpPr>
          <p:nvPr>
            <p:ph sz="half" idx="1"/>
          </p:nvPr>
        </p:nvSpPr>
        <p:spPr>
          <a:xfrm>
            <a:off x="251520" y="1600201"/>
            <a:ext cx="4244280" cy="4525963"/>
          </a:xfrm>
        </p:spPr>
        <p:txBody>
          <a:bodyPr/>
          <a:lstStyle/>
          <a:p>
            <a:r>
              <a:rPr lang="en-GB" sz="2400" dirty="0" smtClean="0"/>
              <a:t>What is Data Management?</a:t>
            </a:r>
          </a:p>
          <a:p>
            <a:r>
              <a:rPr lang="en-GB" sz="2400" dirty="0" smtClean="0"/>
              <a:t>Data Governance</a:t>
            </a:r>
          </a:p>
          <a:p>
            <a:r>
              <a:rPr lang="en-GB" sz="2400" dirty="0" smtClean="0"/>
              <a:t>Data Life Cycle</a:t>
            </a:r>
          </a:p>
          <a:p>
            <a:r>
              <a:rPr lang="en-GB" sz="2400" dirty="0" smtClean="0"/>
              <a:t>Database Design</a:t>
            </a:r>
          </a:p>
          <a:p>
            <a:r>
              <a:rPr lang="en-GB" sz="2400" dirty="0" smtClean="0"/>
              <a:t>Master Data Register (MDR)</a:t>
            </a:r>
          </a:p>
          <a:p>
            <a:r>
              <a:rPr lang="en-GB" sz="2400" dirty="0" smtClean="0"/>
              <a:t>Standards</a:t>
            </a:r>
          </a:p>
          <a:p>
            <a:r>
              <a:rPr lang="en-GB" sz="2400" dirty="0" smtClean="0"/>
              <a:t>Metadata</a:t>
            </a:r>
          </a:p>
          <a:p>
            <a:r>
              <a:rPr lang="en-GB" sz="2400" dirty="0" smtClean="0"/>
              <a:t>Controlled Vocabularies</a:t>
            </a:r>
          </a:p>
          <a:p>
            <a:r>
              <a:rPr lang="en-GB" sz="2400" dirty="0" smtClean="0"/>
              <a:t>Glossaries</a:t>
            </a:r>
          </a:p>
          <a:p>
            <a:endParaRPr lang="en-GB" dirty="0"/>
          </a:p>
        </p:txBody>
      </p:sp>
      <p:sp>
        <p:nvSpPr>
          <p:cNvPr id="6" name="Content Placeholder 5"/>
          <p:cNvSpPr>
            <a:spLocks noGrp="1"/>
          </p:cNvSpPr>
          <p:nvPr>
            <p:ph sz="half" idx="2"/>
          </p:nvPr>
        </p:nvSpPr>
        <p:spPr>
          <a:xfrm>
            <a:off x="4648200" y="1600201"/>
            <a:ext cx="4316288" cy="4525963"/>
          </a:xfrm>
        </p:spPr>
        <p:txBody>
          <a:bodyPr>
            <a:normAutofit/>
          </a:bodyPr>
          <a:lstStyle/>
          <a:p>
            <a:r>
              <a:rPr lang="en-GB" sz="2400" dirty="0" smtClean="0"/>
              <a:t>Coordinate Reference Systems</a:t>
            </a:r>
          </a:p>
          <a:p>
            <a:r>
              <a:rPr lang="en-GB" sz="2400" dirty="0" smtClean="0"/>
              <a:t>Data Quality</a:t>
            </a:r>
          </a:p>
          <a:p>
            <a:r>
              <a:rPr lang="en-GB" sz="2400" dirty="0" smtClean="0"/>
              <a:t>Data Publishing</a:t>
            </a:r>
          </a:p>
          <a:p>
            <a:r>
              <a:rPr lang="en-GB" sz="2400" dirty="0" smtClean="0"/>
              <a:t>Wider use of Marine Data</a:t>
            </a:r>
          </a:p>
          <a:p>
            <a:r>
              <a:rPr lang="en-GB" sz="2400" dirty="0" smtClean="0"/>
              <a:t>Spatial Data Infrastructures</a:t>
            </a:r>
          </a:p>
          <a:p>
            <a:r>
              <a:rPr lang="en-GB" sz="2400" dirty="0" smtClean="0"/>
              <a:t>‘Change’ Management</a:t>
            </a:r>
          </a:p>
          <a:p>
            <a:pPr lvl="1"/>
            <a:r>
              <a:rPr lang="en-GB" sz="2000" dirty="0" smtClean="0"/>
              <a:t>Organisations</a:t>
            </a:r>
          </a:p>
          <a:p>
            <a:pPr lvl="1"/>
            <a:r>
              <a:rPr lang="en-GB" sz="2000" dirty="0" smtClean="0"/>
              <a:t>Individuals</a:t>
            </a:r>
          </a:p>
          <a:p>
            <a:r>
              <a:rPr lang="en-GB" sz="2400" dirty="0"/>
              <a:t>Data Challenges</a:t>
            </a:r>
          </a:p>
          <a:p>
            <a:r>
              <a:rPr lang="en-GB" sz="2400" dirty="0" smtClean="0"/>
              <a:t>Key Success factors</a:t>
            </a:r>
            <a:endParaRPr lang="en-GB" sz="2400" dirty="0"/>
          </a:p>
        </p:txBody>
      </p:sp>
    </p:spTree>
    <p:extLst>
      <p:ext uri="{BB962C8B-B14F-4D97-AF65-F5344CB8AC3E}">
        <p14:creationId xmlns:p14="http://schemas.microsoft.com/office/powerpoint/2010/main" val="590024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Data and Why it is Important?</a:t>
            </a:r>
            <a:endParaRPr lang="en-GB" dirty="0"/>
          </a:p>
        </p:txBody>
      </p:sp>
      <p:sp>
        <p:nvSpPr>
          <p:cNvPr id="3" name="Content Placeholder 2"/>
          <p:cNvSpPr>
            <a:spLocks noGrp="1"/>
          </p:cNvSpPr>
          <p:nvPr>
            <p:ph idx="1"/>
          </p:nvPr>
        </p:nvSpPr>
        <p:spPr>
          <a:xfrm>
            <a:off x="457200" y="1600201"/>
            <a:ext cx="8363272" cy="4525963"/>
          </a:xfrm>
        </p:spPr>
        <p:txBody>
          <a:bodyPr>
            <a:normAutofit/>
          </a:bodyPr>
          <a:lstStyle/>
          <a:p>
            <a:r>
              <a:rPr lang="en-GB" sz="3600" b="1" dirty="0" smtClean="0"/>
              <a:t>Derived from term meaning ‘fact’</a:t>
            </a:r>
          </a:p>
          <a:p>
            <a:r>
              <a:rPr lang="en-US" sz="3600" b="1" dirty="0" smtClean="0"/>
              <a:t>It is </a:t>
            </a:r>
            <a:r>
              <a:rPr lang="en-US" sz="3600" b="1" dirty="0"/>
              <a:t>the new oil, the new </a:t>
            </a:r>
            <a:r>
              <a:rPr lang="en-US" sz="3600" b="1" dirty="0" smtClean="0"/>
              <a:t>electricity!</a:t>
            </a:r>
            <a:endParaRPr lang="en-US" sz="3600" b="1" dirty="0"/>
          </a:p>
          <a:p>
            <a:r>
              <a:rPr lang="en-US" sz="3600" b="1" dirty="0" smtClean="0"/>
              <a:t>It is expensive so is </a:t>
            </a:r>
            <a:r>
              <a:rPr lang="en-US" sz="3600" b="1" dirty="0"/>
              <a:t>a valuable asset</a:t>
            </a:r>
          </a:p>
          <a:p>
            <a:r>
              <a:rPr lang="en-US" sz="3600" b="1" dirty="0" smtClean="0"/>
              <a:t>We </a:t>
            </a:r>
            <a:r>
              <a:rPr lang="en-US" sz="3600" b="1" dirty="0"/>
              <a:t>collect it for a </a:t>
            </a:r>
            <a:r>
              <a:rPr lang="en-US" sz="3600" b="1" dirty="0" smtClean="0"/>
              <a:t>reason...we hope?</a:t>
            </a:r>
          </a:p>
          <a:p>
            <a:r>
              <a:rPr lang="en-GB" sz="3600" b="1" dirty="0" smtClean="0"/>
              <a:t>Used </a:t>
            </a:r>
            <a:r>
              <a:rPr lang="en-GB" sz="3600" b="1" dirty="0"/>
              <a:t>for reference or </a:t>
            </a:r>
            <a:r>
              <a:rPr lang="en-GB" sz="3600" b="1" dirty="0" smtClean="0"/>
              <a:t>analysis</a:t>
            </a:r>
          </a:p>
          <a:p>
            <a:endParaRPr lang="en-GB" sz="3600" b="1" dirty="0"/>
          </a:p>
        </p:txBody>
      </p:sp>
    </p:spTree>
    <p:extLst>
      <p:ext uri="{BB962C8B-B14F-4D97-AF65-F5344CB8AC3E}">
        <p14:creationId xmlns:p14="http://schemas.microsoft.com/office/powerpoint/2010/main" val="2536746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dirty="0" smtClean="0"/>
              <a:t>Courses, Workshops and Assistance</a:t>
            </a:r>
            <a:endParaRPr lang="en-GB" dirty="0"/>
          </a:p>
        </p:txBody>
      </p:sp>
      <p:sp>
        <p:nvSpPr>
          <p:cNvPr id="3" name="Content Placeholder 2"/>
          <p:cNvSpPr>
            <a:spLocks noGrp="1"/>
          </p:cNvSpPr>
          <p:nvPr>
            <p:ph idx="1"/>
          </p:nvPr>
        </p:nvSpPr>
        <p:spPr>
          <a:xfrm>
            <a:off x="251520" y="1340768"/>
            <a:ext cx="8712968" cy="4968552"/>
          </a:xfrm>
        </p:spPr>
        <p:txBody>
          <a:bodyPr>
            <a:normAutofit fontScale="85000" lnSpcReduction="20000"/>
          </a:bodyPr>
          <a:lstStyle/>
          <a:p>
            <a:pPr marL="0" indent="0">
              <a:buNone/>
            </a:pPr>
            <a:r>
              <a:rPr lang="en-US" sz="2400" b="1" dirty="0" smtClean="0"/>
              <a:t>Capacity Building workshops, coaching and mentoring sessions to meet a range of requirements...</a:t>
            </a:r>
          </a:p>
          <a:p>
            <a:pPr marL="0" indent="0">
              <a:buNone/>
            </a:pPr>
            <a:endParaRPr lang="en-US" sz="2400" b="1" dirty="0" smtClean="0"/>
          </a:p>
          <a:p>
            <a:r>
              <a:rPr lang="en-US" sz="2400" dirty="0" smtClean="0"/>
              <a:t>½-Day	Briefings for Directors, Hydrographers &amp; Senior Managers</a:t>
            </a:r>
          </a:p>
          <a:p>
            <a:r>
              <a:rPr lang="en-US" sz="2400" dirty="0" smtClean="0"/>
              <a:t>1-Day 	Data Management Awareness   </a:t>
            </a:r>
          </a:p>
          <a:p>
            <a:r>
              <a:rPr lang="en-US" sz="2400" dirty="0" smtClean="0"/>
              <a:t>1-Day 	Fundamentals of MSDI</a:t>
            </a:r>
          </a:p>
          <a:p>
            <a:r>
              <a:rPr lang="en-US" sz="2400" dirty="0" smtClean="0"/>
              <a:t>2-Day 	Data Management &amp; MSDI for Managers</a:t>
            </a:r>
          </a:p>
          <a:p>
            <a:r>
              <a:rPr lang="en-US" sz="2400" dirty="0" smtClean="0"/>
              <a:t>4-Day 	Data Management &amp; MSDI for Practitioners</a:t>
            </a:r>
          </a:p>
          <a:p>
            <a:r>
              <a:rPr lang="en-US" sz="2400" dirty="0" smtClean="0"/>
              <a:t>5-Day 	Data Management &amp; MSDI, Policy &amp; Strategy	</a:t>
            </a:r>
          </a:p>
          <a:p>
            <a:r>
              <a:rPr lang="en-US" sz="2400" dirty="0" smtClean="0"/>
              <a:t>2-Day 	Marine GIS</a:t>
            </a:r>
          </a:p>
          <a:p>
            <a:endParaRPr lang="en-US" sz="2400" dirty="0" smtClean="0"/>
          </a:p>
          <a:p>
            <a:r>
              <a:rPr lang="en-US" sz="2400" dirty="0" smtClean="0"/>
              <a:t>Data Audit </a:t>
            </a:r>
          </a:p>
          <a:p>
            <a:r>
              <a:rPr lang="en-US" sz="2400" dirty="0" smtClean="0"/>
              <a:t>Data Governance ‘Road Map’</a:t>
            </a:r>
          </a:p>
          <a:p>
            <a:endParaRPr lang="en-US" sz="2400" dirty="0" smtClean="0"/>
          </a:p>
          <a:p>
            <a:pPr marL="0" indent="0">
              <a:buNone/>
            </a:pPr>
            <a:r>
              <a:rPr lang="en-US" sz="2400" dirty="0" smtClean="0">
                <a:hlinkClick r:id="rId2"/>
              </a:rPr>
              <a:t>www.oceanwise.eu/services</a:t>
            </a:r>
            <a:endParaRPr lang="en-US" sz="2400" dirty="0" smtClean="0"/>
          </a:p>
          <a:p>
            <a:pPr marL="0" indent="0">
              <a:buNone/>
            </a:pPr>
            <a:endParaRPr lang="en-US" sz="24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1283" y="4509120"/>
            <a:ext cx="18002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958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268760"/>
            <a:ext cx="7772400" cy="1470025"/>
          </a:xfrm>
        </p:spPr>
        <p:txBody>
          <a:bodyPr/>
          <a:lstStyle/>
          <a:p>
            <a:r>
              <a:rPr lang="en-GB" dirty="0" smtClean="0"/>
              <a:t>Thank You</a:t>
            </a:r>
            <a:endParaRPr lang="en-GB" dirty="0"/>
          </a:p>
        </p:txBody>
      </p:sp>
      <p:sp>
        <p:nvSpPr>
          <p:cNvPr id="5" name="Subtitle 4"/>
          <p:cNvSpPr>
            <a:spLocks noGrp="1"/>
          </p:cNvSpPr>
          <p:nvPr>
            <p:ph type="subTitle" idx="1"/>
          </p:nvPr>
        </p:nvSpPr>
        <p:spPr>
          <a:xfrm>
            <a:off x="755576" y="3573016"/>
            <a:ext cx="7776864" cy="1752600"/>
          </a:xfrm>
        </p:spPr>
        <p:txBody>
          <a:bodyPr/>
          <a:lstStyle/>
          <a:p>
            <a:r>
              <a:rPr lang="en-GB" dirty="0" smtClean="0">
                <a:hlinkClick r:id="rId2"/>
              </a:rPr>
              <a:t>www.oceanwise.eu</a:t>
            </a:r>
            <a:endParaRPr lang="en-GB" dirty="0" smtClean="0"/>
          </a:p>
          <a:p>
            <a:endParaRPr lang="en-GB" dirty="0"/>
          </a:p>
        </p:txBody>
      </p:sp>
    </p:spTree>
    <p:extLst>
      <p:ext uri="{BB962C8B-B14F-4D97-AF65-F5344CB8AC3E}">
        <p14:creationId xmlns:p14="http://schemas.microsoft.com/office/powerpoint/2010/main" val="1324977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78398"/>
          </a:xfrm>
        </p:spPr>
        <p:txBody>
          <a:bodyPr>
            <a:noAutofit/>
          </a:bodyPr>
          <a:lstStyle/>
          <a:p>
            <a:r>
              <a:rPr lang="en-GB" dirty="0" smtClean="0"/>
              <a:t>‘Big’ Data Volumes</a:t>
            </a:r>
            <a:endParaRPr lang="en-GB" dirty="0"/>
          </a:p>
        </p:txBody>
      </p:sp>
      <p:grpSp>
        <p:nvGrpSpPr>
          <p:cNvPr id="6" name="Group 5"/>
          <p:cNvGrpSpPr/>
          <p:nvPr/>
        </p:nvGrpSpPr>
        <p:grpSpPr>
          <a:xfrm>
            <a:off x="1104301" y="3212977"/>
            <a:ext cx="5628892" cy="1245201"/>
            <a:chOff x="1104301" y="3212976"/>
            <a:chExt cx="5628892" cy="1245201"/>
          </a:xfrm>
        </p:grpSpPr>
        <p:pic>
          <p:nvPicPr>
            <p:cNvPr id="1126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301" y="3212976"/>
              <a:ext cx="2204467" cy="124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611120" y="3512411"/>
              <a:ext cx="3122073" cy="646331"/>
            </a:xfrm>
            <a:prstGeom prst="rect">
              <a:avLst/>
            </a:prstGeom>
            <a:noFill/>
          </p:spPr>
          <p:txBody>
            <a:bodyPr wrap="none" rtlCol="0">
              <a:spAutoFit/>
            </a:bodyPr>
            <a:lstStyle/>
            <a:p>
              <a:r>
                <a:rPr lang="en-GB" b="1" dirty="0" smtClean="0"/>
                <a:t>90% OF ALL DATA HAS BEEN</a:t>
              </a:r>
            </a:p>
            <a:p>
              <a:r>
                <a:rPr lang="en-GB" b="1" dirty="0" smtClean="0"/>
                <a:t>CREATED IN THE LAST 2 YEARS </a:t>
              </a:r>
              <a:endParaRPr lang="en-GB" b="1" dirty="0"/>
            </a:p>
          </p:txBody>
        </p:sp>
      </p:grpSp>
      <p:grpSp>
        <p:nvGrpSpPr>
          <p:cNvPr id="7" name="Group 6"/>
          <p:cNvGrpSpPr/>
          <p:nvPr/>
        </p:nvGrpSpPr>
        <p:grpSpPr>
          <a:xfrm>
            <a:off x="1513052" y="4725147"/>
            <a:ext cx="5070988" cy="1348905"/>
            <a:chOff x="1513052" y="4725144"/>
            <a:chExt cx="5070988" cy="1348904"/>
          </a:xfrm>
        </p:grpSpPr>
        <p:pic>
          <p:nvPicPr>
            <p:cNvPr id="1126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1548" y="4725144"/>
              <a:ext cx="2192492" cy="134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13052" y="4937931"/>
              <a:ext cx="2644506" cy="923329"/>
            </a:xfrm>
            <a:prstGeom prst="rect">
              <a:avLst/>
            </a:prstGeom>
            <a:noFill/>
          </p:spPr>
          <p:txBody>
            <a:bodyPr wrap="none" rtlCol="0">
              <a:spAutoFit/>
            </a:bodyPr>
            <a:lstStyle/>
            <a:p>
              <a:r>
                <a:rPr lang="en-GB" dirty="0" smtClean="0"/>
                <a:t>AVERAGE BUSINESS DATA </a:t>
              </a:r>
            </a:p>
            <a:p>
              <a:r>
                <a:rPr lang="en-GB" dirty="0" smtClean="0"/>
                <a:t>VOLUMES DOUBLE EVERY </a:t>
              </a:r>
            </a:p>
            <a:p>
              <a:r>
                <a:rPr lang="en-GB" b="1" dirty="0" smtClean="0"/>
                <a:t>1.2 YEARS </a:t>
              </a:r>
              <a:endParaRPr lang="en-GB" dirty="0"/>
            </a:p>
          </p:txBody>
        </p:sp>
      </p:grpSp>
      <p:grpSp>
        <p:nvGrpSpPr>
          <p:cNvPr id="20" name="Group 19"/>
          <p:cNvGrpSpPr/>
          <p:nvPr/>
        </p:nvGrpSpPr>
        <p:grpSpPr>
          <a:xfrm>
            <a:off x="395536" y="1511790"/>
            <a:ext cx="8474504" cy="1497767"/>
            <a:chOff x="395536" y="1511789"/>
            <a:chExt cx="8474504" cy="1497766"/>
          </a:xfrm>
        </p:grpSpPr>
        <p:pic>
          <p:nvPicPr>
            <p:cNvPr id="1126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1511789"/>
              <a:ext cx="1872208" cy="149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11760" y="1799008"/>
              <a:ext cx="1794081" cy="923329"/>
            </a:xfrm>
            <a:prstGeom prst="rect">
              <a:avLst/>
            </a:prstGeom>
            <a:noFill/>
          </p:spPr>
          <p:txBody>
            <a:bodyPr wrap="none" rtlCol="0">
              <a:spAutoFit/>
            </a:bodyPr>
            <a:lstStyle/>
            <a:p>
              <a:r>
                <a:rPr lang="en-GB" b="1" dirty="0" smtClean="0"/>
                <a:t>2.5 QUINTILLION</a:t>
              </a:r>
            </a:p>
            <a:p>
              <a:r>
                <a:rPr lang="en-GB" dirty="0" smtClean="0"/>
                <a:t>GRAINS OF SAND</a:t>
              </a:r>
            </a:p>
            <a:p>
              <a:r>
                <a:rPr lang="en-GB" dirty="0" smtClean="0"/>
                <a:t>ON EARTH</a:t>
              </a:r>
              <a:endParaRPr lang="en-GB" dirty="0"/>
            </a:p>
          </p:txBody>
        </p:sp>
        <p:sp>
          <p:nvSpPr>
            <p:cNvPr id="4" name="Rectangle 3"/>
            <p:cNvSpPr/>
            <p:nvPr/>
          </p:nvSpPr>
          <p:spPr>
            <a:xfrm>
              <a:off x="6584040" y="1830481"/>
              <a:ext cx="2286000" cy="923329"/>
            </a:xfrm>
            <a:prstGeom prst="rect">
              <a:avLst/>
            </a:prstGeom>
          </p:spPr>
          <p:txBody>
            <a:bodyPr wrap="square">
              <a:spAutoFit/>
            </a:bodyPr>
            <a:lstStyle/>
            <a:p>
              <a:r>
                <a:rPr lang="en-GB" b="1" dirty="0" smtClean="0"/>
                <a:t>7.5 </a:t>
              </a:r>
              <a:r>
                <a:rPr lang="en-GB" b="1" dirty="0"/>
                <a:t>QUINTILLION</a:t>
              </a:r>
            </a:p>
            <a:p>
              <a:r>
                <a:rPr lang="en-GB" dirty="0" smtClean="0"/>
                <a:t>BYTES OF NEW DATA CREATED EVERY DAY </a:t>
              </a:r>
              <a:endParaRPr lang="en-GB" dirty="0"/>
            </a:p>
          </p:txBody>
        </p:sp>
        <p:pic>
          <p:nvPicPr>
            <p:cNvPr id="1127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91548" y="1543263"/>
              <a:ext cx="1955056" cy="146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90561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home\der\Desktop\data-hea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7762596" y="6581001"/>
            <a:ext cx="1381404" cy="276999"/>
          </a:xfrm>
          <a:prstGeom prst="rect">
            <a:avLst/>
          </a:prstGeom>
          <a:solidFill>
            <a:srgbClr val="000000">
              <a:alpha val="69804"/>
            </a:srgbClr>
          </a:solidFill>
        </p:spPr>
        <p:txBody>
          <a:bodyPr wrap="none" rtlCol="0">
            <a:spAutoFit/>
          </a:bodyPr>
          <a:lstStyle/>
          <a:p>
            <a:r>
              <a:rPr lang="en-GB" sz="1200" b="1" dirty="0" err="1" smtClean="0">
                <a:solidFill>
                  <a:prstClr val="white"/>
                </a:solidFill>
              </a:rPr>
              <a:t>flickr</a:t>
            </a:r>
            <a:r>
              <a:rPr lang="en-GB" sz="1200" dirty="0" smtClean="0">
                <a:solidFill>
                  <a:prstClr val="white"/>
                </a:solidFill>
                <a:latin typeface="Calibri" pitchFamily="34" charset="0"/>
              </a:rPr>
              <a:t> © </a:t>
            </a:r>
            <a:r>
              <a:rPr lang="en-GB" sz="1200" dirty="0" err="1" smtClean="0">
                <a:solidFill>
                  <a:prstClr val="white"/>
                </a:solidFill>
                <a:latin typeface="Calibri" pitchFamily="34" charset="0"/>
              </a:rPr>
              <a:t>fdecomite</a:t>
            </a:r>
            <a:endParaRPr lang="en-GB" sz="1200" dirty="0" smtClean="0">
              <a:solidFill>
                <a:prstClr val="white"/>
              </a:solidFill>
              <a:latin typeface="Calibri" pitchFamily="34" charset="0"/>
            </a:endParaRPr>
          </a:p>
        </p:txBody>
      </p:sp>
      <p:sp>
        <p:nvSpPr>
          <p:cNvPr id="4" name="TextBox 3"/>
          <p:cNvSpPr txBox="1"/>
          <p:nvPr/>
        </p:nvSpPr>
        <p:spPr>
          <a:xfrm>
            <a:off x="142844" y="214290"/>
            <a:ext cx="5398722" cy="707886"/>
          </a:xfrm>
          <a:prstGeom prst="rect">
            <a:avLst/>
          </a:prstGeom>
          <a:noFill/>
        </p:spPr>
        <p:txBody>
          <a:bodyPr wrap="none" rtlCol="0">
            <a:spAutoFit/>
          </a:bodyPr>
          <a:lstStyle/>
          <a:p>
            <a:r>
              <a:rPr lang="en-GB" sz="4000" dirty="0" smtClean="0">
                <a:solidFill>
                  <a:schemeClr val="bg1"/>
                </a:solidFill>
                <a:latin typeface="Calibri" pitchFamily="34" charset="0"/>
              </a:rPr>
              <a:t>Beyond the data deluge! </a:t>
            </a:r>
          </a:p>
        </p:txBody>
      </p:sp>
    </p:spTree>
    <p:extLst>
      <p:ext uri="{BB962C8B-B14F-4D97-AF65-F5344CB8AC3E}">
        <p14:creationId xmlns:p14="http://schemas.microsoft.com/office/powerpoint/2010/main" val="1623317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80" y="476672"/>
            <a:ext cx="8229600" cy="720080"/>
          </a:xfrm>
        </p:spPr>
        <p:txBody>
          <a:bodyPr>
            <a:noAutofit/>
          </a:bodyPr>
          <a:lstStyle/>
          <a:p>
            <a:r>
              <a:rPr lang="en-US" dirty="0" smtClean="0">
                <a:latin typeface="Calibri"/>
                <a:cs typeface="Calibri"/>
              </a:rPr>
              <a:t>Why Data Matters!</a:t>
            </a:r>
            <a:endParaRPr lang="en-US" dirty="0">
              <a:latin typeface="Calibri"/>
              <a:cs typeface="Calibri"/>
            </a:endParaRPr>
          </a:p>
        </p:txBody>
      </p:sp>
      <p:sp>
        <p:nvSpPr>
          <p:cNvPr id="3" name="Content Placeholder 2"/>
          <p:cNvSpPr>
            <a:spLocks noGrp="1"/>
          </p:cNvSpPr>
          <p:nvPr>
            <p:ph idx="1"/>
          </p:nvPr>
        </p:nvSpPr>
        <p:spPr>
          <a:xfrm>
            <a:off x="35496" y="1556792"/>
            <a:ext cx="4768496" cy="4641318"/>
          </a:xfrm>
        </p:spPr>
        <p:txBody>
          <a:bodyPr>
            <a:noAutofit/>
          </a:bodyPr>
          <a:lstStyle/>
          <a:p>
            <a:pPr>
              <a:spcBef>
                <a:spcPts val="1200"/>
              </a:spcBef>
            </a:pPr>
            <a:r>
              <a:rPr lang="en-GB" sz="2800" b="1" dirty="0" smtClean="0">
                <a:ea typeface="Arial" charset="0"/>
              </a:rPr>
              <a:t>FACT - </a:t>
            </a:r>
            <a:r>
              <a:rPr lang="en-GB" sz="2800" b="1" i="1" dirty="0" smtClean="0">
                <a:solidFill>
                  <a:srgbClr val="FF0000"/>
                </a:solidFill>
                <a:ea typeface="Arial" charset="0"/>
              </a:rPr>
              <a:t>Data is </a:t>
            </a:r>
            <a:r>
              <a:rPr lang="en-GB" sz="2800" b="1" i="1" dirty="0">
                <a:solidFill>
                  <a:srgbClr val="FF0000"/>
                </a:solidFill>
                <a:ea typeface="Arial" charset="0"/>
              </a:rPr>
              <a:t>the </a:t>
            </a:r>
            <a:r>
              <a:rPr lang="en-GB" sz="2800" b="1" i="1" dirty="0" smtClean="0">
                <a:solidFill>
                  <a:srgbClr val="FF0000"/>
                </a:solidFill>
                <a:ea typeface="Arial" charset="0"/>
              </a:rPr>
              <a:t>most </a:t>
            </a:r>
            <a:r>
              <a:rPr lang="en-GB" sz="2800" b="1" i="1" dirty="0">
                <a:solidFill>
                  <a:srgbClr val="FF0000"/>
                </a:solidFill>
                <a:ea typeface="Arial" charset="0"/>
              </a:rPr>
              <a:t>valuable asset </a:t>
            </a:r>
            <a:r>
              <a:rPr lang="en-GB" sz="2800" b="1" i="1" dirty="0" smtClean="0">
                <a:solidFill>
                  <a:srgbClr val="FF0000"/>
                </a:solidFill>
                <a:ea typeface="Arial" charset="0"/>
              </a:rPr>
              <a:t>in an </a:t>
            </a:r>
            <a:r>
              <a:rPr lang="en-GB" sz="2800" b="1" i="1" dirty="0">
                <a:solidFill>
                  <a:srgbClr val="FF0000"/>
                </a:solidFill>
                <a:ea typeface="Arial" charset="0"/>
              </a:rPr>
              <a:t>organisation after its </a:t>
            </a:r>
            <a:r>
              <a:rPr lang="en-GB" sz="2800" b="1" i="1" dirty="0" smtClean="0">
                <a:solidFill>
                  <a:srgbClr val="FF0000"/>
                </a:solidFill>
                <a:ea typeface="Arial" charset="0"/>
              </a:rPr>
              <a:t>people </a:t>
            </a:r>
          </a:p>
          <a:p>
            <a:pPr>
              <a:spcBef>
                <a:spcPts val="1200"/>
              </a:spcBef>
            </a:pPr>
            <a:r>
              <a:rPr lang="en-GB" sz="2800" b="1" dirty="0" smtClean="0">
                <a:ea typeface="Arial" charset="0"/>
              </a:rPr>
              <a:t>FACT - </a:t>
            </a:r>
            <a:r>
              <a:rPr lang="en-GB" sz="2800" b="1" i="1" dirty="0" smtClean="0">
                <a:solidFill>
                  <a:srgbClr val="FF0000"/>
                </a:solidFill>
                <a:ea typeface="Arial" charset="0"/>
              </a:rPr>
              <a:t>Data is critical to the running of  business functions and processes</a:t>
            </a:r>
          </a:p>
          <a:p>
            <a:pPr>
              <a:spcBef>
                <a:spcPts val="1200"/>
              </a:spcBef>
            </a:pPr>
            <a:r>
              <a:rPr lang="en-GB" sz="2800" b="1" dirty="0" smtClean="0">
                <a:ea typeface="Arial" charset="0"/>
              </a:rPr>
              <a:t>FACT- </a:t>
            </a:r>
            <a:r>
              <a:rPr lang="en-GB" sz="2800" b="1" i="1" dirty="0" smtClean="0">
                <a:solidFill>
                  <a:srgbClr val="FF0000"/>
                </a:solidFill>
                <a:ea typeface="Arial" charset="0"/>
              </a:rPr>
              <a:t>Without constant </a:t>
            </a:r>
            <a:r>
              <a:rPr lang="en-GB" sz="2800" b="1" i="1" dirty="0">
                <a:solidFill>
                  <a:srgbClr val="FF0000"/>
                </a:solidFill>
                <a:ea typeface="Arial" charset="0"/>
              </a:rPr>
              <a:t>vigilance </a:t>
            </a:r>
            <a:r>
              <a:rPr lang="en-GB" sz="2800" b="1" i="1" dirty="0" smtClean="0">
                <a:solidFill>
                  <a:srgbClr val="FF0000"/>
                </a:solidFill>
                <a:ea typeface="Arial" charset="0"/>
              </a:rPr>
              <a:t>and effort to maintain order data entropy or anarchy reins</a:t>
            </a:r>
            <a:r>
              <a:rPr lang="en-GB" sz="2800" b="1" dirty="0" smtClean="0">
                <a:solidFill>
                  <a:srgbClr val="FF0000"/>
                </a:solidFill>
                <a:ea typeface="Arial" charset="0"/>
              </a:rPr>
              <a:t>!</a:t>
            </a:r>
            <a:endParaRPr lang="en-GB" sz="2800" b="1" dirty="0">
              <a:solidFill>
                <a:srgbClr val="FF0000"/>
              </a:solidFill>
              <a:ea typeface="Arial" charset="0"/>
            </a:endParaRPr>
          </a:p>
        </p:txBody>
      </p:sp>
      <p:sp>
        <p:nvSpPr>
          <p:cNvPr id="4" name="Content Placeholder 2"/>
          <p:cNvSpPr txBox="1">
            <a:spLocks/>
          </p:cNvSpPr>
          <p:nvPr/>
        </p:nvSpPr>
        <p:spPr>
          <a:xfrm>
            <a:off x="4788024" y="1241046"/>
            <a:ext cx="47525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5B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55B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55B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2000" b="1" dirty="0" smtClean="0">
              <a:ea typeface="Arial" charset="0"/>
            </a:endParaRPr>
          </a:p>
        </p:txBody>
      </p:sp>
      <p:pic>
        <p:nvPicPr>
          <p:cNvPr id="1026" name="Picture 2" descr="http://sciphilos.info/docs_pages/images/Entropy%20cartoon%20l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1650893"/>
            <a:ext cx="4176464" cy="422637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6296" y="5899337"/>
            <a:ext cx="1728192" cy="246221"/>
          </a:xfrm>
          <a:prstGeom prst="rect">
            <a:avLst/>
          </a:prstGeom>
          <a:noFill/>
        </p:spPr>
        <p:txBody>
          <a:bodyPr wrap="square" rtlCol="0">
            <a:spAutoFit/>
          </a:bodyPr>
          <a:lstStyle/>
          <a:p>
            <a:pPr algn="r"/>
            <a:r>
              <a:rPr lang="en-GB" sz="1000" dirty="0" smtClean="0">
                <a:solidFill>
                  <a:schemeClr val="tx1">
                    <a:lumMod val="85000"/>
                    <a:lumOff val="15000"/>
                  </a:schemeClr>
                </a:solidFill>
              </a:rPr>
              <a:t>Source: sciphilos.info</a:t>
            </a:r>
            <a:endParaRPr lang="en-GB" sz="1000" dirty="0">
              <a:solidFill>
                <a:schemeClr val="tx1">
                  <a:lumMod val="85000"/>
                  <a:lumOff val="15000"/>
                </a:schemeClr>
              </a:solidFill>
            </a:endParaRPr>
          </a:p>
        </p:txBody>
      </p:sp>
    </p:spTree>
    <p:extLst>
      <p:ext uri="{BB962C8B-B14F-4D97-AF65-F5344CB8AC3E}">
        <p14:creationId xmlns:p14="http://schemas.microsoft.com/office/powerpoint/2010/main" val="2046085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5128" y="1438859"/>
            <a:ext cx="5934963" cy="1439125"/>
            <a:chOff x="305126" y="1619536"/>
            <a:chExt cx="5934963" cy="1439125"/>
          </a:xfrm>
          <a:effectLst/>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126" y="1619536"/>
              <a:ext cx="2027766" cy="143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06888" y="1836195"/>
              <a:ext cx="3733201" cy="954107"/>
            </a:xfrm>
            <a:prstGeom prst="rect">
              <a:avLst/>
            </a:prstGeom>
            <a:noFill/>
          </p:spPr>
          <p:txBody>
            <a:bodyPr wrap="none" rtlCol="0">
              <a:spAutoFit/>
            </a:bodyPr>
            <a:lstStyle/>
            <a:p>
              <a:r>
                <a:rPr lang="en-GB" sz="2800" dirty="0" smtClean="0">
                  <a:solidFill>
                    <a:srgbClr val="0055BA"/>
                  </a:solidFill>
                </a:rPr>
                <a:t>Economic: </a:t>
              </a:r>
            </a:p>
            <a:p>
              <a:r>
                <a:rPr lang="en-GB" sz="2800" dirty="0" smtClean="0">
                  <a:solidFill>
                    <a:srgbClr val="0055BA"/>
                  </a:solidFill>
                </a:rPr>
                <a:t>Revenues, Costs, Profits </a:t>
              </a:r>
              <a:endParaRPr lang="en-GB" sz="2800" dirty="0">
                <a:solidFill>
                  <a:srgbClr val="0055BA"/>
                </a:solidFill>
              </a:endParaRPr>
            </a:p>
          </p:txBody>
        </p:sp>
      </p:grpSp>
      <p:grpSp>
        <p:nvGrpSpPr>
          <p:cNvPr id="6" name="Group 5"/>
          <p:cNvGrpSpPr/>
          <p:nvPr/>
        </p:nvGrpSpPr>
        <p:grpSpPr>
          <a:xfrm>
            <a:off x="305127" y="4852084"/>
            <a:ext cx="5008109" cy="1313220"/>
            <a:chOff x="305125" y="3146893"/>
            <a:chExt cx="5008109" cy="1313220"/>
          </a:xfrm>
          <a:effectLst/>
        </p:grpSpPr>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125" y="3146893"/>
              <a:ext cx="2027767" cy="131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506888" y="3572670"/>
              <a:ext cx="2806346" cy="523220"/>
            </a:xfrm>
            <a:prstGeom prst="rect">
              <a:avLst/>
            </a:prstGeom>
            <a:noFill/>
          </p:spPr>
          <p:txBody>
            <a:bodyPr wrap="none" rtlCol="0">
              <a:spAutoFit/>
            </a:bodyPr>
            <a:lstStyle/>
            <a:p>
              <a:r>
                <a:rPr lang="en-GB" sz="2800" dirty="0" smtClean="0">
                  <a:solidFill>
                    <a:srgbClr val="0055BA"/>
                  </a:solidFill>
                </a:rPr>
                <a:t>Law &amp; Regulation </a:t>
              </a:r>
              <a:endParaRPr lang="en-GB" sz="2800" dirty="0">
                <a:solidFill>
                  <a:srgbClr val="0055BA"/>
                </a:solidFill>
              </a:endParaRPr>
            </a:p>
          </p:txBody>
        </p:sp>
      </p:grpSp>
      <p:grpSp>
        <p:nvGrpSpPr>
          <p:cNvPr id="7" name="Group 6"/>
          <p:cNvGrpSpPr/>
          <p:nvPr/>
        </p:nvGrpSpPr>
        <p:grpSpPr>
          <a:xfrm>
            <a:off x="305126" y="3152313"/>
            <a:ext cx="5268115" cy="1284119"/>
            <a:chOff x="305125" y="4577419"/>
            <a:chExt cx="5268115" cy="1284119"/>
          </a:xfrm>
          <a:effectLst/>
        </p:grpSpPr>
        <p:pic>
          <p:nvPicPr>
            <p:cNvPr id="7175"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5125" y="4577419"/>
              <a:ext cx="2027767" cy="128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506888" y="4709492"/>
              <a:ext cx="3066352" cy="1107996"/>
            </a:xfrm>
            <a:prstGeom prst="rect">
              <a:avLst/>
            </a:prstGeom>
            <a:noFill/>
          </p:spPr>
          <p:txBody>
            <a:bodyPr wrap="none" rtlCol="0">
              <a:spAutoFit/>
            </a:bodyPr>
            <a:lstStyle/>
            <a:p>
              <a:r>
                <a:rPr lang="en-GB" sz="2800" dirty="0" smtClean="0">
                  <a:solidFill>
                    <a:srgbClr val="0055BA"/>
                  </a:solidFill>
                </a:rPr>
                <a:t>Brand &amp; Reputation</a:t>
              </a:r>
            </a:p>
            <a:p>
              <a:pPr>
                <a:spcBef>
                  <a:spcPts val="1200"/>
                </a:spcBef>
              </a:pPr>
              <a:r>
                <a:rPr lang="en-GB" sz="2800" dirty="0" smtClean="0">
                  <a:solidFill>
                    <a:srgbClr val="0055BA"/>
                  </a:solidFill>
                </a:rPr>
                <a:t>Customer Loyalty</a:t>
              </a:r>
              <a:endParaRPr lang="en-GB" sz="2800" dirty="0">
                <a:solidFill>
                  <a:srgbClr val="0055BA"/>
                </a:solidFill>
              </a:endParaRPr>
            </a:p>
          </p:txBody>
        </p:sp>
      </p:gr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6136" y="1438859"/>
            <a:ext cx="1956421" cy="1796819"/>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26138" y="3811859"/>
            <a:ext cx="1956421" cy="1752627"/>
          </a:xfrm>
          <a:prstGeom prst="rect">
            <a:avLst/>
          </a:prstGeom>
          <a:effectLst>
            <a:outerShdw blurRad="50800" dist="38100" dir="2700000" algn="tl" rotWithShape="0">
              <a:srgbClr val="000000">
                <a:alpha val="43000"/>
              </a:srgbClr>
            </a:outerShdw>
          </a:effectLst>
        </p:spPr>
      </p:pic>
      <p:sp>
        <p:nvSpPr>
          <p:cNvPr id="15" name="Title 1"/>
          <p:cNvSpPr>
            <a:spLocks noGrp="1"/>
          </p:cNvSpPr>
          <p:nvPr>
            <p:ph type="title"/>
          </p:nvPr>
        </p:nvSpPr>
        <p:spPr>
          <a:xfrm>
            <a:off x="107504" y="332656"/>
            <a:ext cx="8839684" cy="1094752"/>
          </a:xfrm>
        </p:spPr>
        <p:txBody>
          <a:bodyPr>
            <a:normAutofit fontScale="90000"/>
          </a:bodyPr>
          <a:lstStyle/>
          <a:p>
            <a:pPr>
              <a:lnSpc>
                <a:spcPts val="4000"/>
              </a:lnSpc>
            </a:pPr>
            <a:r>
              <a:rPr lang="en-US" sz="3600" dirty="0"/>
              <a:t>T</a:t>
            </a:r>
            <a:r>
              <a:rPr lang="en-US" sz="3600" dirty="0" smtClean="0"/>
              <a:t>he Negative Impact of Poor Data Management</a:t>
            </a:r>
            <a:endParaRPr lang="en-US" sz="3600" dirty="0"/>
          </a:p>
        </p:txBody>
      </p:sp>
    </p:spTree>
    <p:extLst>
      <p:ext uri="{BB962C8B-B14F-4D97-AF65-F5344CB8AC3E}">
        <p14:creationId xmlns:p14="http://schemas.microsoft.com/office/powerpoint/2010/main" val="3424458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4000" dirty="0" smtClean="0"/>
              <a:t>So How </a:t>
            </a:r>
            <a:r>
              <a:rPr lang="en-GB" sz="4000" dirty="0"/>
              <a:t>D</a:t>
            </a:r>
            <a:r>
              <a:rPr lang="en-GB" sz="4000" dirty="0" smtClean="0"/>
              <a:t>o </a:t>
            </a:r>
            <a:r>
              <a:rPr lang="en-GB" sz="4000" dirty="0"/>
              <a:t>Y</a:t>
            </a:r>
            <a:r>
              <a:rPr lang="en-GB" sz="4000" dirty="0" smtClean="0"/>
              <a:t>ou Get Started? </a:t>
            </a:r>
            <a:endParaRPr lang="en-GB" sz="4000" dirty="0"/>
          </a:p>
        </p:txBody>
      </p:sp>
      <p:sp>
        <p:nvSpPr>
          <p:cNvPr id="3" name="Content Placeholder 2"/>
          <p:cNvSpPr>
            <a:spLocks noGrp="1"/>
          </p:cNvSpPr>
          <p:nvPr>
            <p:ph idx="1"/>
          </p:nvPr>
        </p:nvSpPr>
        <p:spPr>
          <a:xfrm>
            <a:off x="395536" y="1484784"/>
            <a:ext cx="8496944" cy="4464495"/>
          </a:xfrm>
        </p:spPr>
        <p:txBody>
          <a:bodyPr>
            <a:noAutofit/>
          </a:bodyPr>
          <a:lstStyle/>
          <a:p>
            <a:pPr>
              <a:spcBef>
                <a:spcPts val="600"/>
              </a:spcBef>
            </a:pPr>
            <a:r>
              <a:rPr lang="en-GB" sz="2600" dirty="0" smtClean="0"/>
              <a:t>Make </a:t>
            </a:r>
            <a:r>
              <a:rPr lang="en-GB" sz="2600" b="1" dirty="0" smtClean="0">
                <a:solidFill>
                  <a:srgbClr val="FF0000"/>
                </a:solidFill>
              </a:rPr>
              <a:t>data a business priority</a:t>
            </a:r>
            <a:r>
              <a:rPr lang="en-GB" sz="2600" dirty="0" smtClean="0"/>
              <a:t>, not an IT function</a:t>
            </a:r>
          </a:p>
          <a:p>
            <a:pPr>
              <a:spcBef>
                <a:spcPts val="600"/>
              </a:spcBef>
            </a:pPr>
            <a:r>
              <a:rPr lang="en-GB" sz="2600" dirty="0" smtClean="0"/>
              <a:t>Undertake a </a:t>
            </a:r>
            <a:r>
              <a:rPr lang="en-GB" sz="2600" b="1" dirty="0" smtClean="0">
                <a:solidFill>
                  <a:srgbClr val="FF0000"/>
                </a:solidFill>
              </a:rPr>
              <a:t>data audit</a:t>
            </a:r>
            <a:r>
              <a:rPr lang="en-GB" sz="2600" dirty="0" smtClean="0"/>
              <a:t> </a:t>
            </a:r>
          </a:p>
          <a:p>
            <a:pPr>
              <a:spcBef>
                <a:spcPts val="600"/>
              </a:spcBef>
            </a:pPr>
            <a:r>
              <a:rPr lang="en-GB" sz="2600" dirty="0" smtClean="0"/>
              <a:t>Implement a </a:t>
            </a:r>
            <a:r>
              <a:rPr lang="en-GB" sz="2600" b="1" dirty="0" smtClean="0">
                <a:solidFill>
                  <a:srgbClr val="FF0000"/>
                </a:solidFill>
              </a:rPr>
              <a:t>data strategy </a:t>
            </a:r>
            <a:r>
              <a:rPr lang="en-GB" sz="2600" dirty="0" smtClean="0"/>
              <a:t>– embrace both improvement and exploitation </a:t>
            </a:r>
          </a:p>
          <a:p>
            <a:pPr>
              <a:spcBef>
                <a:spcPts val="600"/>
              </a:spcBef>
            </a:pPr>
            <a:r>
              <a:rPr lang="en-GB" sz="2600" dirty="0" smtClean="0"/>
              <a:t>Prepare and enforce a </a:t>
            </a:r>
            <a:r>
              <a:rPr lang="en-GB" sz="2600" b="1" dirty="0" smtClean="0">
                <a:solidFill>
                  <a:srgbClr val="FF0000"/>
                </a:solidFill>
              </a:rPr>
              <a:t>data policy </a:t>
            </a:r>
            <a:r>
              <a:rPr lang="en-GB" sz="2600" dirty="0" smtClean="0"/>
              <a:t>to control access and usage rules </a:t>
            </a:r>
          </a:p>
          <a:p>
            <a:pPr>
              <a:spcBef>
                <a:spcPts val="600"/>
              </a:spcBef>
            </a:pPr>
            <a:r>
              <a:rPr lang="en-GB" sz="2600" dirty="0" smtClean="0"/>
              <a:t>Monitor, measure and control key datasets - reference </a:t>
            </a:r>
            <a:br>
              <a:rPr lang="en-GB" sz="2600" dirty="0" smtClean="0"/>
            </a:br>
            <a:r>
              <a:rPr lang="en-GB" sz="2600" dirty="0" smtClean="0"/>
              <a:t>(or core) data and </a:t>
            </a:r>
            <a:r>
              <a:rPr lang="en-GB" sz="2600" b="1" dirty="0" smtClean="0">
                <a:solidFill>
                  <a:srgbClr val="FF0000"/>
                </a:solidFill>
              </a:rPr>
              <a:t>master data</a:t>
            </a:r>
            <a:r>
              <a:rPr lang="en-GB" sz="2600" dirty="0" smtClean="0"/>
              <a:t> </a:t>
            </a:r>
          </a:p>
          <a:p>
            <a:pPr>
              <a:spcBef>
                <a:spcPts val="600"/>
              </a:spcBef>
            </a:pPr>
            <a:r>
              <a:rPr lang="en-GB" sz="2600" dirty="0" smtClean="0"/>
              <a:t>Create and run</a:t>
            </a:r>
            <a:r>
              <a:rPr lang="en-GB" sz="2600" b="1" dirty="0" smtClean="0">
                <a:solidFill>
                  <a:srgbClr val="FF0000"/>
                </a:solidFill>
              </a:rPr>
              <a:t> data and process enhancement projects </a:t>
            </a:r>
          </a:p>
          <a:p>
            <a:pPr>
              <a:spcBef>
                <a:spcPts val="600"/>
              </a:spcBef>
            </a:pPr>
            <a:r>
              <a:rPr lang="en-GB" sz="2600" dirty="0" smtClean="0"/>
              <a:t>Implement a system of </a:t>
            </a:r>
            <a:r>
              <a:rPr lang="en-GB" sz="2600" b="1" dirty="0" smtClean="0">
                <a:solidFill>
                  <a:srgbClr val="FF0000"/>
                </a:solidFill>
              </a:rPr>
              <a:t>Data Governance</a:t>
            </a:r>
            <a:r>
              <a:rPr lang="en-GB" sz="2600" dirty="0" smtClean="0"/>
              <a:t> </a:t>
            </a:r>
          </a:p>
        </p:txBody>
      </p:sp>
    </p:spTree>
    <p:extLst>
      <p:ext uri="{BB962C8B-B14F-4D97-AF65-F5344CB8AC3E}">
        <p14:creationId xmlns:p14="http://schemas.microsoft.com/office/powerpoint/2010/main" val="3748262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6062"/>
            <a:ext cx="8229600" cy="553999"/>
          </a:xfrm>
        </p:spPr>
        <p:txBody>
          <a:bodyPr>
            <a:noAutofit/>
          </a:bodyPr>
          <a:lstStyle/>
          <a:p>
            <a:pPr>
              <a:lnSpc>
                <a:spcPts val="4000"/>
              </a:lnSpc>
            </a:pPr>
            <a:r>
              <a:rPr lang="en-GB" sz="4000" dirty="0" smtClean="0"/>
              <a:t>Data Governance</a:t>
            </a:r>
            <a:endParaRPr lang="en-GB" sz="4000" dirty="0"/>
          </a:p>
        </p:txBody>
      </p:sp>
      <p:sp>
        <p:nvSpPr>
          <p:cNvPr id="3" name="Content Placeholder 2"/>
          <p:cNvSpPr>
            <a:spLocks noGrp="1"/>
          </p:cNvSpPr>
          <p:nvPr>
            <p:ph idx="1"/>
          </p:nvPr>
        </p:nvSpPr>
        <p:spPr>
          <a:xfrm>
            <a:off x="323528" y="2204864"/>
            <a:ext cx="4392488" cy="3456384"/>
          </a:xfrm>
        </p:spPr>
        <p:txBody>
          <a:bodyPr>
            <a:normAutofit/>
          </a:bodyPr>
          <a:lstStyle/>
          <a:p>
            <a:pPr marL="0" indent="0">
              <a:buNone/>
            </a:pPr>
            <a:r>
              <a:rPr lang="en-GB" dirty="0" smtClean="0">
                <a:solidFill>
                  <a:schemeClr val="tx2"/>
                </a:solidFill>
              </a:rPr>
              <a:t>Definition:</a:t>
            </a:r>
            <a:br>
              <a:rPr lang="en-GB" dirty="0" smtClean="0">
                <a:solidFill>
                  <a:schemeClr val="tx2"/>
                </a:solidFill>
              </a:rPr>
            </a:br>
            <a:endParaRPr lang="en-GB" dirty="0" smtClean="0">
              <a:solidFill>
                <a:schemeClr val="tx2"/>
              </a:solidFill>
            </a:endParaRPr>
          </a:p>
          <a:p>
            <a:pPr marL="0" indent="0">
              <a:buNone/>
            </a:pPr>
            <a:r>
              <a:rPr lang="en-GB" dirty="0" smtClean="0">
                <a:solidFill>
                  <a:schemeClr val="tx2"/>
                </a:solidFill>
              </a:rPr>
              <a:t>A </a:t>
            </a:r>
            <a:r>
              <a:rPr lang="en-GB" dirty="0" smtClean="0">
                <a:solidFill>
                  <a:srgbClr val="FF0000"/>
                </a:solidFill>
              </a:rPr>
              <a:t>process</a:t>
            </a:r>
            <a:r>
              <a:rPr lang="en-GB" dirty="0" smtClean="0">
                <a:solidFill>
                  <a:schemeClr val="tx2"/>
                </a:solidFill>
              </a:rPr>
              <a:t> for </a:t>
            </a:r>
            <a:r>
              <a:rPr lang="en-GB" dirty="0" smtClean="0">
                <a:solidFill>
                  <a:srgbClr val="FF0000"/>
                </a:solidFill>
              </a:rPr>
              <a:t>managing</a:t>
            </a:r>
            <a:r>
              <a:rPr lang="en-GB" dirty="0" smtClean="0">
                <a:solidFill>
                  <a:schemeClr val="tx2"/>
                </a:solidFill>
              </a:rPr>
              <a:t> and </a:t>
            </a:r>
            <a:r>
              <a:rPr lang="en-GB" dirty="0" smtClean="0">
                <a:solidFill>
                  <a:srgbClr val="FF0000"/>
                </a:solidFill>
              </a:rPr>
              <a:t>improving</a:t>
            </a:r>
            <a:r>
              <a:rPr lang="en-GB" dirty="0" smtClean="0">
                <a:solidFill>
                  <a:schemeClr val="tx2"/>
                </a:solidFill>
              </a:rPr>
              <a:t> data for the </a:t>
            </a:r>
            <a:r>
              <a:rPr lang="en-GB" dirty="0" smtClean="0">
                <a:solidFill>
                  <a:srgbClr val="FF0000"/>
                </a:solidFill>
              </a:rPr>
              <a:t>benefit</a:t>
            </a:r>
            <a:r>
              <a:rPr lang="en-GB" dirty="0" smtClean="0">
                <a:solidFill>
                  <a:schemeClr val="tx2"/>
                </a:solidFill>
              </a:rPr>
              <a:t> of all stakeholders</a:t>
            </a:r>
            <a:endParaRPr lang="en-GB"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7975" y="2780928"/>
            <a:ext cx="4032449" cy="3024336"/>
          </a:xfrm>
          <a:prstGeom prst="rect">
            <a:avLst/>
          </a:prstGeom>
        </p:spPr>
      </p:pic>
    </p:spTree>
    <p:extLst>
      <p:ext uri="{BB962C8B-B14F-4D97-AF65-F5344CB8AC3E}">
        <p14:creationId xmlns:p14="http://schemas.microsoft.com/office/powerpoint/2010/main" val="4017780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518354"/>
            <a:ext cx="8229600" cy="678398"/>
          </a:xfrm>
        </p:spPr>
        <p:txBody>
          <a:bodyPr>
            <a:noAutofit/>
          </a:bodyPr>
          <a:lstStyle/>
          <a:p>
            <a:r>
              <a:rPr lang="en-GB" sz="4000" dirty="0" smtClean="0"/>
              <a:t>The Data Silo Problem</a:t>
            </a:r>
            <a:endParaRPr lang="en-GB" sz="4000" dirty="0"/>
          </a:p>
        </p:txBody>
      </p:sp>
      <p:grpSp>
        <p:nvGrpSpPr>
          <p:cNvPr id="13" name="Group 12"/>
          <p:cNvGrpSpPr/>
          <p:nvPr/>
        </p:nvGrpSpPr>
        <p:grpSpPr>
          <a:xfrm>
            <a:off x="1619672" y="1772816"/>
            <a:ext cx="6110129" cy="4032448"/>
            <a:chOff x="1619672" y="1772816"/>
            <a:chExt cx="6110129" cy="4032448"/>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1772816"/>
              <a:ext cx="1573625" cy="403244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840" y="1772816"/>
              <a:ext cx="1573625" cy="403244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1772816"/>
              <a:ext cx="1573625" cy="4032448"/>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772816"/>
              <a:ext cx="1573625" cy="4032448"/>
            </a:xfrm>
            <a:prstGeom prst="rect">
              <a:avLst/>
            </a:prstGeom>
          </p:spPr>
        </p:pic>
        <p:sp>
          <p:nvSpPr>
            <p:cNvPr id="8" name="TextBox 7"/>
            <p:cNvSpPr txBox="1"/>
            <p:nvPr/>
          </p:nvSpPr>
          <p:spPr>
            <a:xfrm>
              <a:off x="1907703" y="3404998"/>
              <a:ext cx="906017" cy="461665"/>
            </a:xfrm>
            <a:prstGeom prst="rect">
              <a:avLst/>
            </a:prstGeom>
            <a:noFill/>
          </p:spPr>
          <p:txBody>
            <a:bodyPr wrap="none" rtlCol="0">
              <a:spAutoFit/>
            </a:bodyPr>
            <a:lstStyle/>
            <a:p>
              <a:r>
                <a:rPr lang="en-GB" sz="2400" b="1" dirty="0" smtClean="0">
                  <a:solidFill>
                    <a:srgbClr val="FFFF00"/>
                  </a:solidFill>
                </a:rPr>
                <a:t>Sales </a:t>
              </a:r>
              <a:endParaRPr lang="en-GB" sz="2400" b="1" dirty="0">
                <a:solidFill>
                  <a:srgbClr val="FFFF00"/>
                </a:solidFill>
              </a:endParaRPr>
            </a:p>
          </p:txBody>
        </p:sp>
        <p:sp>
          <p:nvSpPr>
            <p:cNvPr id="9" name="TextBox 8"/>
            <p:cNvSpPr txBox="1"/>
            <p:nvPr/>
          </p:nvSpPr>
          <p:spPr>
            <a:xfrm>
              <a:off x="3059831" y="3741035"/>
              <a:ext cx="1763624" cy="584775"/>
            </a:xfrm>
            <a:prstGeom prst="rect">
              <a:avLst/>
            </a:prstGeom>
            <a:noFill/>
          </p:spPr>
          <p:txBody>
            <a:bodyPr wrap="none" rtlCol="0">
              <a:spAutoFit/>
            </a:bodyPr>
            <a:lstStyle/>
            <a:p>
              <a:r>
                <a:rPr lang="en-GB" sz="2400" b="1" dirty="0" smtClean="0">
                  <a:solidFill>
                    <a:srgbClr val="FFFF00"/>
                  </a:solidFill>
                </a:rPr>
                <a:t>Operations </a:t>
              </a:r>
              <a:r>
                <a:rPr lang="en-GB" sz="3200" b="1" dirty="0" smtClean="0">
                  <a:solidFill>
                    <a:srgbClr val="FFFF00"/>
                  </a:solidFill>
                </a:rPr>
                <a:t> </a:t>
              </a:r>
              <a:endParaRPr lang="en-GB" sz="3200" b="1" dirty="0">
                <a:solidFill>
                  <a:srgbClr val="FFFF00"/>
                </a:solidFill>
              </a:endParaRPr>
            </a:p>
          </p:txBody>
        </p:sp>
        <p:sp>
          <p:nvSpPr>
            <p:cNvPr id="10" name="TextBox 9"/>
            <p:cNvSpPr txBox="1"/>
            <p:nvPr/>
          </p:nvSpPr>
          <p:spPr>
            <a:xfrm>
              <a:off x="4716015" y="3404998"/>
              <a:ext cx="1368773" cy="461665"/>
            </a:xfrm>
            <a:prstGeom prst="rect">
              <a:avLst/>
            </a:prstGeom>
            <a:noFill/>
          </p:spPr>
          <p:txBody>
            <a:bodyPr wrap="none" rtlCol="0">
              <a:spAutoFit/>
            </a:bodyPr>
            <a:lstStyle/>
            <a:p>
              <a:r>
                <a:rPr lang="en-GB" sz="2400" b="1" dirty="0" smtClean="0">
                  <a:solidFill>
                    <a:srgbClr val="FFFF00"/>
                  </a:solidFill>
                </a:rPr>
                <a:t>Despatch</a:t>
              </a:r>
              <a:endParaRPr lang="en-GB" sz="2400" b="1" dirty="0">
                <a:solidFill>
                  <a:srgbClr val="FFFF00"/>
                </a:solidFill>
              </a:endParaRPr>
            </a:p>
          </p:txBody>
        </p:sp>
        <p:sp>
          <p:nvSpPr>
            <p:cNvPr id="11" name="TextBox 10"/>
            <p:cNvSpPr txBox="1"/>
            <p:nvPr/>
          </p:nvSpPr>
          <p:spPr>
            <a:xfrm>
              <a:off x="6300191" y="3837046"/>
              <a:ext cx="1236236" cy="461665"/>
            </a:xfrm>
            <a:prstGeom prst="rect">
              <a:avLst/>
            </a:prstGeom>
            <a:noFill/>
          </p:spPr>
          <p:txBody>
            <a:bodyPr wrap="none" rtlCol="0">
              <a:spAutoFit/>
            </a:bodyPr>
            <a:lstStyle/>
            <a:p>
              <a:r>
                <a:rPr lang="en-GB" sz="2400" b="1" dirty="0" smtClean="0">
                  <a:solidFill>
                    <a:srgbClr val="FFFF00"/>
                  </a:solidFill>
                </a:rPr>
                <a:t>Finance </a:t>
              </a:r>
              <a:endParaRPr lang="en-GB" sz="2400" b="1" dirty="0">
                <a:solidFill>
                  <a:srgbClr val="FFFF00"/>
                </a:solidFill>
              </a:endParaRPr>
            </a:p>
          </p:txBody>
        </p:sp>
      </p:grpSp>
    </p:spTree>
    <p:extLst>
      <p:ext uri="{BB962C8B-B14F-4D97-AF65-F5344CB8AC3E}">
        <p14:creationId xmlns:p14="http://schemas.microsoft.com/office/powerpoint/2010/main" val="4137267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WL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OWL Master Template</Template>
  <TotalTime>9574</TotalTime>
  <Words>1004</Words>
  <Application>Microsoft Office PowerPoint</Application>
  <PresentationFormat>On-screen Show (4:3)</PresentationFormat>
  <Paragraphs>193</Paragraphs>
  <Slides>21</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Wingdings</vt:lpstr>
      <vt:lpstr>OWL Master Template</vt:lpstr>
      <vt:lpstr>Custom Design</vt:lpstr>
      <vt:lpstr>Why Data Management?  Because It Really Does Matter!  John Pepper Director OceanWise</vt:lpstr>
      <vt:lpstr>What is Data and Why it is Important?</vt:lpstr>
      <vt:lpstr>‘Big’ Data Volumes</vt:lpstr>
      <vt:lpstr>PowerPoint Presentation</vt:lpstr>
      <vt:lpstr>Why Data Matters!</vt:lpstr>
      <vt:lpstr>The Negative Impact of Poor Data Management</vt:lpstr>
      <vt:lpstr>So How Do You Get Started? </vt:lpstr>
      <vt:lpstr>Data Governance</vt:lpstr>
      <vt:lpstr>The Data Silo Problem</vt:lpstr>
      <vt:lpstr>Data Management Plan</vt:lpstr>
      <vt:lpstr>The Data ‘Centric’ Solution </vt:lpstr>
      <vt:lpstr>Treat Data as Infrastructure!</vt:lpstr>
      <vt:lpstr>Data Lifecycle</vt:lpstr>
      <vt:lpstr>Principle of Data Sharing</vt:lpstr>
      <vt:lpstr>Data in Context</vt:lpstr>
      <vt:lpstr>MSDI - Making the Case</vt:lpstr>
      <vt:lpstr>New Data </vt:lpstr>
      <vt:lpstr>Wider Use of Hydrographic Data</vt:lpstr>
      <vt:lpstr>Capacity Building/Training Topics</vt:lpstr>
      <vt:lpstr>Courses, Workshops and Assistance</vt:lpstr>
      <vt:lpstr>Thank You</vt:lpstr>
    </vt:vector>
  </TitlesOfParts>
  <Company>OceanWise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Jonas</dc:creator>
  <cp:lastModifiedBy>Alberto Costa Neves</cp:lastModifiedBy>
  <cp:revision>533</cp:revision>
  <dcterms:created xsi:type="dcterms:W3CDTF">2013-11-26T08:34:45Z</dcterms:created>
  <dcterms:modified xsi:type="dcterms:W3CDTF">2018-12-05T05:17:52Z</dcterms:modified>
</cp:coreProperties>
</file>