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3"/>
  </p:notesMasterIdLst>
  <p:handoutMasterIdLst>
    <p:handoutMasterId r:id="rId24"/>
  </p:handoutMasterIdLst>
  <p:sldIdLst>
    <p:sldId id="446" r:id="rId6"/>
    <p:sldId id="280" r:id="rId7"/>
    <p:sldId id="293" r:id="rId8"/>
    <p:sldId id="292" r:id="rId9"/>
    <p:sldId id="457" r:id="rId10"/>
    <p:sldId id="458" r:id="rId11"/>
    <p:sldId id="452" r:id="rId12"/>
    <p:sldId id="456" r:id="rId13"/>
    <p:sldId id="454" r:id="rId14"/>
    <p:sldId id="285" r:id="rId15"/>
    <p:sldId id="451" r:id="rId16"/>
    <p:sldId id="460" r:id="rId17"/>
    <p:sldId id="455" r:id="rId18"/>
    <p:sldId id="447" r:id="rId19"/>
    <p:sldId id="459" r:id="rId20"/>
    <p:sldId id="295" r:id="rId21"/>
    <p:sldId id="462" r:id="rId2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D45"/>
    <a:srgbClr val="262F3D"/>
    <a:srgbClr val="28466A"/>
    <a:srgbClr val="193157"/>
    <a:srgbClr val="323E1A"/>
    <a:srgbClr val="FFF2CC"/>
    <a:srgbClr val="223D5C"/>
    <a:srgbClr val="0098BC"/>
    <a:srgbClr val="F3B329"/>
    <a:srgbClr val="79C4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83455" autoAdjust="0"/>
  </p:normalViewPr>
  <p:slideViewPr>
    <p:cSldViewPr snapToGrid="0" snapToObjects="1">
      <p:cViewPr>
        <p:scale>
          <a:sx n="70" d="100"/>
          <a:sy n="70" d="100"/>
        </p:scale>
        <p:origin x="1494" y="-126"/>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GEZ\Eventos\2018\7-71_GCFI_2018\InsumosCMA2\Totales%20productos%20cargados%20CMA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38430809356378E-2"/>
          <c:y val="8.8899090801547703E-2"/>
          <c:w val="0.65105425972696807"/>
          <c:h val="0.86916540656002961"/>
        </c:manualLayout>
      </c:layout>
      <c:doughnutChart>
        <c:varyColors val="1"/>
        <c:ser>
          <c:idx val="0"/>
          <c:order val="0"/>
          <c:tx>
            <c:strRef>
              <c:f>tema!$E$3</c:f>
              <c:strCache>
                <c:ptCount val="1"/>
                <c:pt idx="0">
                  <c:v>Oct 2018</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4A0-408F-BC59-FF085A61E01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4A0-408F-BC59-FF085A61E01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4A0-408F-BC59-FF085A61E01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4A0-408F-BC59-FF085A61E011}"/>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4A0-408F-BC59-FF085A61E011}"/>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4A0-408F-BC59-FF085A61E011}"/>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24A0-408F-BC59-FF085A61E011}"/>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24A0-408F-BC59-FF085A61E011}"/>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24A0-408F-BC59-FF085A61E011}"/>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24A0-408F-BC59-FF085A61E011}"/>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24A0-408F-BC59-FF085A61E011}"/>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24A0-408F-BC59-FF085A61E011}"/>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24A0-408F-BC59-FF085A61E011}"/>
              </c:ext>
            </c:extLst>
          </c:dPt>
          <c:dLbls>
            <c:dLbl>
              <c:idx val="0"/>
              <c:layout>
                <c:manualLayout>
                  <c:x val="-0.25828092243186584"/>
                  <c:y val="-9.1799583895951775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24A0-408F-BC59-FF085A61E011}"/>
                </c:ext>
              </c:extLst>
            </c:dLbl>
            <c:dLbl>
              <c:idx val="1"/>
              <c:layout>
                <c:manualLayout>
                  <c:x val="-0.1316561844863732"/>
                  <c:y val="-0.15943350471488796"/>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1797150827844633"/>
                      <c:h val="8.1316237137348008E-2"/>
                    </c:manualLayout>
                  </c15:layout>
                </c:ext>
                <c:ext xmlns:c16="http://schemas.microsoft.com/office/drawing/2014/chart" uri="{C3380CC4-5D6E-409C-BE32-E72D297353CC}">
                  <c16:uniqueId val="{00000003-24A0-408F-BC59-FF085A61E011}"/>
                </c:ext>
              </c:extLst>
            </c:dLbl>
            <c:dLbl>
              <c:idx val="2"/>
              <c:layout>
                <c:manualLayout>
                  <c:x val="1.6771554499083796E-2"/>
                  <c:y val="-0.1612090253782567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2573664141038973"/>
                      <c:h val="8.6175250641777293E-2"/>
                    </c:manualLayout>
                  </c15:layout>
                </c:ext>
                <c:ext xmlns:c16="http://schemas.microsoft.com/office/drawing/2014/chart" uri="{C3380CC4-5D6E-409C-BE32-E72D297353CC}">
                  <c16:uniqueId val="{00000005-24A0-408F-BC59-FF085A61E011}"/>
                </c:ext>
              </c:extLst>
            </c:dLbl>
            <c:dLbl>
              <c:idx val="3"/>
              <c:layout>
                <c:manualLayout>
                  <c:x val="0.19622648112382179"/>
                  <c:y val="-0.1746431989766118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9274276564486035"/>
                      <c:h val="8.5358803795182014E-2"/>
                    </c:manualLayout>
                  </c15:layout>
                </c:ext>
                <c:ext xmlns:c16="http://schemas.microsoft.com/office/drawing/2014/chart" uri="{C3380CC4-5D6E-409C-BE32-E72D297353CC}">
                  <c16:uniqueId val="{00000007-24A0-408F-BC59-FF085A61E011}"/>
                </c:ext>
              </c:extLst>
            </c:dLbl>
            <c:dLbl>
              <c:idx val="4"/>
              <c:layout>
                <c:manualLayout>
                  <c:x val="0.19454933227686161"/>
                  <c:y val="-0.10075572901157746"/>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8547575892636059"/>
                      <c:h val="8.6175250641777293E-2"/>
                    </c:manualLayout>
                  </c15:layout>
                </c:ext>
                <c:ext xmlns:c16="http://schemas.microsoft.com/office/drawing/2014/chart" uri="{C3380CC4-5D6E-409C-BE32-E72D297353CC}">
                  <c16:uniqueId val="{00000009-24A0-408F-BC59-FF085A61E011}"/>
                </c:ext>
              </c:extLst>
            </c:dLbl>
            <c:dLbl>
              <c:idx val="5"/>
              <c:layout>
                <c:manualLayout>
                  <c:x val="0.19790356394129965"/>
                  <c:y val="-6.2692398758210963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24A0-408F-BC59-FF085A61E011}"/>
                </c:ext>
              </c:extLst>
            </c:dLbl>
            <c:dLbl>
              <c:idx val="6"/>
              <c:layout>
                <c:manualLayout>
                  <c:x val="0.16100628930817609"/>
                  <c:y val="-4.2541270585928909E-2"/>
                </c:manualLayout>
              </c:layou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D-24A0-408F-BC59-FF085A61E011}"/>
                </c:ext>
              </c:extLst>
            </c:dLbl>
            <c:dLbl>
              <c:idx val="10"/>
              <c:layout>
                <c:manualLayout>
                  <c:x val="6.7085953878406705E-3"/>
                  <c:y val="-1.5673099689552782E-2"/>
                </c:manualLayout>
              </c:layout>
              <c:spPr>
                <a:no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bg1"/>
                      </a:solidFill>
                      <a:latin typeface="+mn-lt"/>
                      <a:ea typeface="+mn-ea"/>
                      <a:cs typeface="+mn-cs"/>
                    </a:defRPr>
                  </a:pPr>
                  <a:endParaRPr lang="es-CO"/>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wedgeRoundRectCallout">
                      <a:avLst/>
                    </a:prstGeom>
                    <a:pattFill prst="pct75">
                      <a:fgClr>
                        <a:schemeClr val="dk1">
                          <a:lumMod val="75000"/>
                          <a:lumOff val="25000"/>
                        </a:schemeClr>
                      </a:fgClr>
                      <a:bgClr>
                        <a:schemeClr val="dk1">
                          <a:lumMod val="65000"/>
                          <a:lumOff val="35000"/>
                        </a:schemeClr>
                      </a:bgClr>
                    </a:pattFill>
                    <a:ln>
                      <a:noFill/>
                    </a:ln>
                  </c15:spPr>
                  <c15:layout/>
                </c:ext>
                <c:ext xmlns:c16="http://schemas.microsoft.com/office/drawing/2014/chart" uri="{C3380CC4-5D6E-409C-BE32-E72D297353CC}">
                  <c16:uniqueId val="{00000015-24A0-408F-BC59-FF085A61E011}"/>
                </c:ext>
              </c:extLst>
            </c:dLbl>
            <c:spPr>
              <a:no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ysClr val="windowText" lastClr="000000"/>
                    </a:solidFill>
                    <a:latin typeface="+mn-lt"/>
                    <a:ea typeface="+mn-ea"/>
                    <a:cs typeface="+mn-cs"/>
                  </a:defRPr>
                </a:pPr>
                <a:endParaRPr lang="es-CO"/>
              </a:p>
            </c:txPr>
            <c:showLegendKey val="0"/>
            <c:showVal val="1"/>
            <c:showCatName val="1"/>
            <c:showSerName val="0"/>
            <c:showPercent val="0"/>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wedgeRoundRectCallout">
                    <a:avLst/>
                  </a:prstGeom>
                  <a:pattFill prst="pct75">
                    <a:fgClr>
                      <a:schemeClr val="dk1">
                        <a:lumMod val="75000"/>
                        <a:lumOff val="25000"/>
                      </a:schemeClr>
                    </a:fgClr>
                    <a:bgClr>
                      <a:schemeClr val="dk1">
                        <a:lumMod val="65000"/>
                        <a:lumOff val="35000"/>
                      </a:schemeClr>
                    </a:bgClr>
                  </a:pattFill>
                  <a:ln>
                    <a:noFill/>
                  </a:ln>
                </c15:spPr>
                <c15:layout/>
              </c:ext>
            </c:extLst>
          </c:dLbls>
          <c:cat>
            <c:strRef>
              <c:f>tema!$B$4:$B$16</c:f>
              <c:strCache>
                <c:ptCount val="13"/>
                <c:pt idx="0">
                  <c:v>Fisheries</c:v>
                </c:pt>
                <c:pt idx="1">
                  <c:v>Socioeconomics issues</c:v>
                </c:pt>
                <c:pt idx="2">
                  <c:v>Environment</c:v>
                </c:pt>
                <c:pt idx="3">
                  <c:v>Regional Governance Framework</c:v>
                </c:pt>
                <c:pt idx="4">
                  <c:v>Planning cadastre</c:v>
                </c:pt>
                <c:pt idx="5">
                  <c:v>Protected areas</c:v>
                </c:pt>
                <c:pt idx="6">
                  <c:v>Physical environment</c:v>
                </c:pt>
                <c:pt idx="7">
                  <c:v>Hazards</c:v>
                </c:pt>
                <c:pt idx="8">
                  <c:v>Biodiversity and ecosystems</c:v>
                </c:pt>
                <c:pt idx="9">
                  <c:v>Climatology Meteorology Atmosphere</c:v>
                </c:pt>
                <c:pt idx="10">
                  <c:v>Indicators</c:v>
                </c:pt>
                <c:pt idx="11">
                  <c:v>Climate change</c:v>
                </c:pt>
                <c:pt idx="12">
                  <c:v>Integrated Coastal Zone Management</c:v>
                </c:pt>
              </c:strCache>
            </c:strRef>
          </c:cat>
          <c:val>
            <c:numRef>
              <c:f>tema!$E$4:$E$16</c:f>
              <c:numCache>
                <c:formatCode>General</c:formatCode>
                <c:ptCount val="13"/>
                <c:pt idx="0">
                  <c:v>8</c:v>
                </c:pt>
                <c:pt idx="1">
                  <c:v>19</c:v>
                </c:pt>
                <c:pt idx="2">
                  <c:v>20</c:v>
                </c:pt>
                <c:pt idx="3">
                  <c:v>27</c:v>
                </c:pt>
                <c:pt idx="4">
                  <c:v>27</c:v>
                </c:pt>
                <c:pt idx="5">
                  <c:v>40</c:v>
                </c:pt>
                <c:pt idx="6">
                  <c:v>56</c:v>
                </c:pt>
                <c:pt idx="7">
                  <c:v>84</c:v>
                </c:pt>
                <c:pt idx="8">
                  <c:v>88</c:v>
                </c:pt>
                <c:pt idx="9">
                  <c:v>220</c:v>
                </c:pt>
                <c:pt idx="10">
                  <c:v>290</c:v>
                </c:pt>
              </c:numCache>
            </c:numRef>
          </c:val>
          <c:extLst>
            <c:ext xmlns:c16="http://schemas.microsoft.com/office/drawing/2014/chart" uri="{C3380CC4-5D6E-409C-BE32-E72D297353CC}">
              <c16:uniqueId val="{0000001A-24A0-408F-BC59-FF085A61E011}"/>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87A7B-28A0-4836-B215-DEE5F0764C85}" type="doc">
      <dgm:prSet loTypeId="urn:microsoft.com/office/officeart/2005/8/layout/target3" loCatId="list" qsTypeId="urn:microsoft.com/office/officeart/2005/8/quickstyle/simple5" qsCatId="simple" csTypeId="urn:microsoft.com/office/officeart/2005/8/colors/colorful5" csCatId="colorful" phldr="1"/>
      <dgm:spPr/>
      <dgm:t>
        <a:bodyPr/>
        <a:lstStyle/>
        <a:p>
          <a:endParaRPr lang="es-CO"/>
        </a:p>
      </dgm:t>
    </dgm:pt>
    <dgm:pt modelId="{72738F48-A00A-4C4E-9CC1-A2A634465DD6}">
      <dgm:prSet phldrT="[Texto]"/>
      <dgm:spPr/>
      <dgm:t>
        <a:bodyPr/>
        <a:lstStyle/>
        <a:p>
          <a:r>
            <a:rPr lang="en-US" noProof="0" dirty="0">
              <a:latin typeface="+mn-lt"/>
            </a:rPr>
            <a:t>Execution and financial support</a:t>
          </a:r>
        </a:p>
      </dgm:t>
    </dgm:pt>
    <dgm:pt modelId="{7724BD7E-964C-405B-AAB4-A3CB4E8DD56C}" type="parTrans" cxnId="{F860E6B4-1972-456E-A69C-7E5D8B57A5F3}">
      <dgm:prSet/>
      <dgm:spPr/>
      <dgm:t>
        <a:bodyPr/>
        <a:lstStyle/>
        <a:p>
          <a:endParaRPr lang="es-CO">
            <a:latin typeface="+mn-lt"/>
          </a:endParaRPr>
        </a:p>
      </dgm:t>
    </dgm:pt>
    <dgm:pt modelId="{7E31E80B-BCA1-4C63-B43E-FA8A93C6A2FB}" type="sibTrans" cxnId="{F860E6B4-1972-456E-A69C-7E5D8B57A5F3}">
      <dgm:prSet/>
      <dgm:spPr/>
      <dgm:t>
        <a:bodyPr/>
        <a:lstStyle/>
        <a:p>
          <a:endParaRPr lang="es-CO">
            <a:latin typeface="+mn-lt"/>
          </a:endParaRPr>
        </a:p>
      </dgm:t>
    </dgm:pt>
    <dgm:pt modelId="{BC87BD63-DEC0-4CCE-9CF0-F6B8372B9181}">
      <dgm:prSet phldrT="[Texto]"/>
      <dgm:spPr/>
      <dgm:t>
        <a:bodyPr/>
        <a:lstStyle/>
        <a:p>
          <a:r>
            <a:rPr lang="en-US" noProof="0" dirty="0">
              <a:latin typeface="+mn-lt"/>
            </a:rPr>
            <a:t>IOC/IODE</a:t>
          </a:r>
        </a:p>
      </dgm:t>
    </dgm:pt>
    <dgm:pt modelId="{94BE1731-1A6F-4B70-AD55-CF6CD5CA2C87}" type="parTrans" cxnId="{14934F4D-6DD4-4AAA-8560-7691973551DE}">
      <dgm:prSet/>
      <dgm:spPr/>
      <dgm:t>
        <a:bodyPr/>
        <a:lstStyle/>
        <a:p>
          <a:endParaRPr lang="es-CO">
            <a:latin typeface="+mn-lt"/>
          </a:endParaRPr>
        </a:p>
      </dgm:t>
    </dgm:pt>
    <dgm:pt modelId="{84F96EA4-BF4B-4CCF-A083-502FC177756D}" type="sibTrans" cxnId="{14934F4D-6DD4-4AAA-8560-7691973551DE}">
      <dgm:prSet/>
      <dgm:spPr/>
      <dgm:t>
        <a:bodyPr/>
        <a:lstStyle/>
        <a:p>
          <a:endParaRPr lang="es-CO">
            <a:latin typeface="+mn-lt"/>
          </a:endParaRPr>
        </a:p>
      </dgm:t>
    </dgm:pt>
    <dgm:pt modelId="{01830BD2-BD6A-47B6-BBA3-525965C757C8}">
      <dgm:prSet phldrT="[Texto]"/>
      <dgm:spPr/>
      <dgm:t>
        <a:bodyPr/>
        <a:lstStyle/>
        <a:p>
          <a:r>
            <a:rPr lang="en-US" noProof="0">
              <a:latin typeface="+mn-lt"/>
            </a:rPr>
            <a:t>Flanders government </a:t>
          </a:r>
          <a:endParaRPr lang="en-US" noProof="0" dirty="0">
            <a:latin typeface="+mn-lt"/>
          </a:endParaRPr>
        </a:p>
      </dgm:t>
    </dgm:pt>
    <dgm:pt modelId="{1EB9B862-E444-489C-8D84-E3F67F60DDFE}" type="parTrans" cxnId="{DEBD7D14-F04F-48CE-A437-3226788BA86A}">
      <dgm:prSet/>
      <dgm:spPr/>
      <dgm:t>
        <a:bodyPr/>
        <a:lstStyle/>
        <a:p>
          <a:endParaRPr lang="es-CO">
            <a:latin typeface="+mn-lt"/>
          </a:endParaRPr>
        </a:p>
      </dgm:t>
    </dgm:pt>
    <dgm:pt modelId="{315FF285-16C0-4C4A-B90A-D586AEC1A866}" type="sibTrans" cxnId="{DEBD7D14-F04F-48CE-A437-3226788BA86A}">
      <dgm:prSet/>
      <dgm:spPr/>
      <dgm:t>
        <a:bodyPr/>
        <a:lstStyle/>
        <a:p>
          <a:endParaRPr lang="es-CO">
            <a:latin typeface="+mn-lt"/>
          </a:endParaRPr>
        </a:p>
      </dgm:t>
    </dgm:pt>
    <dgm:pt modelId="{CA61D9BE-5FD3-4495-80D0-79F67A280CF1}">
      <dgm:prSet phldrT="[Texto]"/>
      <dgm:spPr/>
      <dgm:t>
        <a:bodyPr/>
        <a:lstStyle/>
        <a:p>
          <a:r>
            <a:rPr lang="en-US" noProof="0">
              <a:latin typeface="+mn-lt"/>
            </a:rPr>
            <a:t>Regional coordination</a:t>
          </a:r>
          <a:endParaRPr lang="en-US" noProof="0" dirty="0">
            <a:latin typeface="+mn-lt"/>
          </a:endParaRPr>
        </a:p>
      </dgm:t>
    </dgm:pt>
    <dgm:pt modelId="{1F02D693-364F-4303-9F4D-D4B90C140656}" type="parTrans" cxnId="{A1B047EF-DE83-4D88-A74B-2A79BF136420}">
      <dgm:prSet/>
      <dgm:spPr/>
      <dgm:t>
        <a:bodyPr/>
        <a:lstStyle/>
        <a:p>
          <a:endParaRPr lang="es-CO">
            <a:latin typeface="+mn-lt"/>
          </a:endParaRPr>
        </a:p>
      </dgm:t>
    </dgm:pt>
    <dgm:pt modelId="{33E535B5-5DA5-43C2-A5C9-443B128308EA}" type="sibTrans" cxnId="{A1B047EF-DE83-4D88-A74B-2A79BF136420}">
      <dgm:prSet/>
      <dgm:spPr/>
      <dgm:t>
        <a:bodyPr/>
        <a:lstStyle/>
        <a:p>
          <a:endParaRPr lang="es-CO">
            <a:latin typeface="+mn-lt"/>
          </a:endParaRPr>
        </a:p>
      </dgm:t>
    </dgm:pt>
    <dgm:pt modelId="{2E62A4A1-2011-4272-AC31-89EF60151C8C}">
      <dgm:prSet phldrT="[Texto]"/>
      <dgm:spPr/>
      <dgm:t>
        <a:bodyPr/>
        <a:lstStyle/>
        <a:p>
          <a:r>
            <a:rPr lang="en-US" noProof="0">
              <a:latin typeface="+mn-lt"/>
            </a:rPr>
            <a:t>INVEMAR – (Colombia)</a:t>
          </a:r>
          <a:endParaRPr lang="en-US" noProof="0" dirty="0">
            <a:latin typeface="+mn-lt"/>
          </a:endParaRPr>
        </a:p>
      </dgm:t>
    </dgm:pt>
    <dgm:pt modelId="{B0B22C3D-7376-4EEF-959D-83914FD45F04}" type="parTrans" cxnId="{F8061805-C727-4F7F-A5AA-C61D564FC341}">
      <dgm:prSet/>
      <dgm:spPr/>
      <dgm:t>
        <a:bodyPr/>
        <a:lstStyle/>
        <a:p>
          <a:endParaRPr lang="es-CO">
            <a:latin typeface="+mn-lt"/>
          </a:endParaRPr>
        </a:p>
      </dgm:t>
    </dgm:pt>
    <dgm:pt modelId="{A57F9FB8-FD2F-4ABE-9764-1F6CAB9E4BDD}" type="sibTrans" cxnId="{F8061805-C727-4F7F-A5AA-C61D564FC341}">
      <dgm:prSet/>
      <dgm:spPr/>
      <dgm:t>
        <a:bodyPr/>
        <a:lstStyle/>
        <a:p>
          <a:endParaRPr lang="es-CO">
            <a:latin typeface="+mn-lt"/>
          </a:endParaRPr>
        </a:p>
      </dgm:t>
    </dgm:pt>
    <dgm:pt modelId="{50B31D9F-A849-4A3A-A73C-7657B9E131DC}">
      <dgm:prSet phldrT="[Texto]"/>
      <dgm:spPr/>
      <dgm:t>
        <a:bodyPr/>
        <a:lstStyle/>
        <a:p>
          <a:r>
            <a:rPr lang="en-US" noProof="0">
              <a:latin typeface="+mn-lt"/>
            </a:rPr>
            <a:t>National coordination </a:t>
          </a:r>
          <a:endParaRPr lang="en-US" noProof="0" dirty="0">
            <a:latin typeface="+mn-lt"/>
          </a:endParaRPr>
        </a:p>
      </dgm:t>
    </dgm:pt>
    <dgm:pt modelId="{46D52519-892E-4D6D-B4A1-257064A359C0}" type="parTrans" cxnId="{69CAC005-D0D0-4150-8F5F-A25FA715426E}">
      <dgm:prSet/>
      <dgm:spPr/>
      <dgm:t>
        <a:bodyPr/>
        <a:lstStyle/>
        <a:p>
          <a:endParaRPr lang="es-CO">
            <a:latin typeface="+mn-lt"/>
          </a:endParaRPr>
        </a:p>
      </dgm:t>
    </dgm:pt>
    <dgm:pt modelId="{3D4764A9-09FA-449A-B5E6-A436C0EFB095}" type="sibTrans" cxnId="{69CAC005-D0D0-4150-8F5F-A25FA715426E}">
      <dgm:prSet/>
      <dgm:spPr/>
      <dgm:t>
        <a:bodyPr/>
        <a:lstStyle/>
        <a:p>
          <a:endParaRPr lang="es-CO">
            <a:latin typeface="+mn-lt"/>
          </a:endParaRPr>
        </a:p>
      </dgm:t>
    </dgm:pt>
    <dgm:pt modelId="{618B5D91-07BF-4937-95D7-A0E725A9D4AF}">
      <dgm:prSet phldrT="[Texto]"/>
      <dgm:spPr/>
      <dgm:t>
        <a:bodyPr/>
        <a:lstStyle/>
        <a:p>
          <a:r>
            <a:rPr lang="en-US" noProof="0">
              <a:latin typeface="+mn-lt"/>
            </a:rPr>
            <a:t>National Focal Point (NFP) / Country</a:t>
          </a:r>
          <a:endParaRPr lang="en-US" noProof="0" dirty="0">
            <a:latin typeface="+mn-lt"/>
          </a:endParaRPr>
        </a:p>
      </dgm:t>
    </dgm:pt>
    <dgm:pt modelId="{AED2C4E6-16C7-4B2E-A9C2-3072801D5D40}" type="parTrans" cxnId="{A275EE15-5479-4A29-A726-995537794E33}">
      <dgm:prSet/>
      <dgm:spPr/>
      <dgm:t>
        <a:bodyPr/>
        <a:lstStyle/>
        <a:p>
          <a:endParaRPr lang="es-CO">
            <a:latin typeface="+mn-lt"/>
          </a:endParaRPr>
        </a:p>
      </dgm:t>
    </dgm:pt>
    <dgm:pt modelId="{9C3BDFB8-5D55-447F-9D62-545FF2402C76}" type="sibTrans" cxnId="{A275EE15-5479-4A29-A726-995537794E33}">
      <dgm:prSet/>
      <dgm:spPr/>
      <dgm:t>
        <a:bodyPr/>
        <a:lstStyle/>
        <a:p>
          <a:endParaRPr lang="es-CO">
            <a:latin typeface="+mn-lt"/>
          </a:endParaRPr>
        </a:p>
      </dgm:t>
    </dgm:pt>
    <dgm:pt modelId="{F075ACBE-7E90-48B3-9228-038061047FE0}" type="pres">
      <dgm:prSet presAssocID="{71187A7B-28A0-4836-B215-DEE5F0764C85}" presName="Name0" presStyleCnt="0">
        <dgm:presLayoutVars>
          <dgm:chMax val="7"/>
          <dgm:dir/>
          <dgm:animLvl val="lvl"/>
          <dgm:resizeHandles val="exact"/>
        </dgm:presLayoutVars>
      </dgm:prSet>
      <dgm:spPr/>
      <dgm:t>
        <a:bodyPr/>
        <a:lstStyle/>
        <a:p>
          <a:endParaRPr lang="es-CO"/>
        </a:p>
      </dgm:t>
    </dgm:pt>
    <dgm:pt modelId="{29016151-69E4-4E1E-9496-3F0063CD174A}" type="pres">
      <dgm:prSet presAssocID="{72738F48-A00A-4C4E-9CC1-A2A634465DD6}" presName="circle1" presStyleLbl="node1" presStyleIdx="0" presStyleCnt="3"/>
      <dgm:spPr/>
    </dgm:pt>
    <dgm:pt modelId="{4D051D34-C46D-4154-B546-165E9C7ED7C9}" type="pres">
      <dgm:prSet presAssocID="{72738F48-A00A-4C4E-9CC1-A2A634465DD6}" presName="space" presStyleCnt="0"/>
      <dgm:spPr/>
    </dgm:pt>
    <dgm:pt modelId="{34058690-2D2F-489C-A110-6EBF4C91ABC5}" type="pres">
      <dgm:prSet presAssocID="{72738F48-A00A-4C4E-9CC1-A2A634465DD6}" presName="rect1" presStyleLbl="alignAcc1" presStyleIdx="0" presStyleCnt="3" custScaleX="100000"/>
      <dgm:spPr/>
      <dgm:t>
        <a:bodyPr/>
        <a:lstStyle/>
        <a:p>
          <a:endParaRPr lang="es-CO"/>
        </a:p>
      </dgm:t>
    </dgm:pt>
    <dgm:pt modelId="{8EA55FB2-1579-4819-A318-22A0038F4589}" type="pres">
      <dgm:prSet presAssocID="{CA61D9BE-5FD3-4495-80D0-79F67A280CF1}" presName="vertSpace2" presStyleLbl="node1" presStyleIdx="0" presStyleCnt="3"/>
      <dgm:spPr/>
    </dgm:pt>
    <dgm:pt modelId="{341DCA1B-4CB1-43B8-A85A-0E38B28A5DFA}" type="pres">
      <dgm:prSet presAssocID="{CA61D9BE-5FD3-4495-80D0-79F67A280CF1}" presName="circle2" presStyleLbl="node1" presStyleIdx="1" presStyleCnt="3"/>
      <dgm:spPr/>
    </dgm:pt>
    <dgm:pt modelId="{859F5E17-4A97-4F57-9B12-7D20C025A525}" type="pres">
      <dgm:prSet presAssocID="{CA61D9BE-5FD3-4495-80D0-79F67A280CF1}" presName="rect2" presStyleLbl="alignAcc1" presStyleIdx="1" presStyleCnt="3"/>
      <dgm:spPr/>
      <dgm:t>
        <a:bodyPr/>
        <a:lstStyle/>
        <a:p>
          <a:endParaRPr lang="es-CO"/>
        </a:p>
      </dgm:t>
    </dgm:pt>
    <dgm:pt modelId="{E4DC8F6C-192B-45F1-A9B0-C0EC9F278D67}" type="pres">
      <dgm:prSet presAssocID="{50B31D9F-A849-4A3A-A73C-7657B9E131DC}" presName="vertSpace3" presStyleLbl="node1" presStyleIdx="1" presStyleCnt="3"/>
      <dgm:spPr/>
    </dgm:pt>
    <dgm:pt modelId="{57CFE154-1359-4FD6-9874-FD1970C4D4A3}" type="pres">
      <dgm:prSet presAssocID="{50B31D9F-A849-4A3A-A73C-7657B9E131DC}" presName="circle3" presStyleLbl="node1" presStyleIdx="2" presStyleCnt="3"/>
      <dgm:spPr/>
    </dgm:pt>
    <dgm:pt modelId="{BB34C435-F1CA-4F62-916C-424BD6CF7AB2}" type="pres">
      <dgm:prSet presAssocID="{50B31D9F-A849-4A3A-A73C-7657B9E131DC}" presName="rect3" presStyleLbl="alignAcc1" presStyleIdx="2" presStyleCnt="3"/>
      <dgm:spPr/>
      <dgm:t>
        <a:bodyPr/>
        <a:lstStyle/>
        <a:p>
          <a:endParaRPr lang="es-CO"/>
        </a:p>
      </dgm:t>
    </dgm:pt>
    <dgm:pt modelId="{E1FEF092-E1C8-48AA-8016-02F9599B24F6}" type="pres">
      <dgm:prSet presAssocID="{72738F48-A00A-4C4E-9CC1-A2A634465DD6}" presName="rect1ParTx" presStyleLbl="alignAcc1" presStyleIdx="2" presStyleCnt="3">
        <dgm:presLayoutVars>
          <dgm:chMax val="1"/>
          <dgm:bulletEnabled val="1"/>
        </dgm:presLayoutVars>
      </dgm:prSet>
      <dgm:spPr/>
      <dgm:t>
        <a:bodyPr/>
        <a:lstStyle/>
        <a:p>
          <a:endParaRPr lang="es-CO"/>
        </a:p>
      </dgm:t>
    </dgm:pt>
    <dgm:pt modelId="{05F78C9F-C1A9-49AC-B321-2E507F7A47F9}" type="pres">
      <dgm:prSet presAssocID="{72738F48-A00A-4C4E-9CC1-A2A634465DD6}" presName="rect1ChTx" presStyleLbl="alignAcc1" presStyleIdx="2" presStyleCnt="3">
        <dgm:presLayoutVars>
          <dgm:bulletEnabled val="1"/>
        </dgm:presLayoutVars>
      </dgm:prSet>
      <dgm:spPr/>
      <dgm:t>
        <a:bodyPr/>
        <a:lstStyle/>
        <a:p>
          <a:endParaRPr lang="es-CO"/>
        </a:p>
      </dgm:t>
    </dgm:pt>
    <dgm:pt modelId="{0FA85883-CF3A-4AF4-9943-E74DE4C8837E}" type="pres">
      <dgm:prSet presAssocID="{CA61D9BE-5FD3-4495-80D0-79F67A280CF1}" presName="rect2ParTx" presStyleLbl="alignAcc1" presStyleIdx="2" presStyleCnt="3">
        <dgm:presLayoutVars>
          <dgm:chMax val="1"/>
          <dgm:bulletEnabled val="1"/>
        </dgm:presLayoutVars>
      </dgm:prSet>
      <dgm:spPr/>
      <dgm:t>
        <a:bodyPr/>
        <a:lstStyle/>
        <a:p>
          <a:endParaRPr lang="es-CO"/>
        </a:p>
      </dgm:t>
    </dgm:pt>
    <dgm:pt modelId="{542E0F8A-503A-48D8-AA3B-54B75D6AB80D}" type="pres">
      <dgm:prSet presAssocID="{CA61D9BE-5FD3-4495-80D0-79F67A280CF1}" presName="rect2ChTx" presStyleLbl="alignAcc1" presStyleIdx="2" presStyleCnt="3">
        <dgm:presLayoutVars>
          <dgm:bulletEnabled val="1"/>
        </dgm:presLayoutVars>
      </dgm:prSet>
      <dgm:spPr/>
      <dgm:t>
        <a:bodyPr/>
        <a:lstStyle/>
        <a:p>
          <a:endParaRPr lang="es-CO"/>
        </a:p>
      </dgm:t>
    </dgm:pt>
    <dgm:pt modelId="{80BCC4D7-933E-4026-B199-66C81F9E2B9D}" type="pres">
      <dgm:prSet presAssocID="{50B31D9F-A849-4A3A-A73C-7657B9E131DC}" presName="rect3ParTx" presStyleLbl="alignAcc1" presStyleIdx="2" presStyleCnt="3">
        <dgm:presLayoutVars>
          <dgm:chMax val="1"/>
          <dgm:bulletEnabled val="1"/>
        </dgm:presLayoutVars>
      </dgm:prSet>
      <dgm:spPr/>
      <dgm:t>
        <a:bodyPr/>
        <a:lstStyle/>
        <a:p>
          <a:endParaRPr lang="es-CO"/>
        </a:p>
      </dgm:t>
    </dgm:pt>
    <dgm:pt modelId="{C59D3208-7D6A-46C3-9BDC-D1DB6D2E61C2}" type="pres">
      <dgm:prSet presAssocID="{50B31D9F-A849-4A3A-A73C-7657B9E131DC}" presName="rect3ChTx" presStyleLbl="alignAcc1" presStyleIdx="2" presStyleCnt="3">
        <dgm:presLayoutVars>
          <dgm:bulletEnabled val="1"/>
        </dgm:presLayoutVars>
      </dgm:prSet>
      <dgm:spPr/>
      <dgm:t>
        <a:bodyPr/>
        <a:lstStyle/>
        <a:p>
          <a:endParaRPr lang="es-CO"/>
        </a:p>
      </dgm:t>
    </dgm:pt>
  </dgm:ptLst>
  <dgm:cxnLst>
    <dgm:cxn modelId="{14934F4D-6DD4-4AAA-8560-7691973551DE}" srcId="{72738F48-A00A-4C4E-9CC1-A2A634465DD6}" destId="{BC87BD63-DEC0-4CCE-9CF0-F6B8372B9181}" srcOrd="0" destOrd="0" parTransId="{94BE1731-1A6F-4B70-AD55-CF6CD5CA2C87}" sibTransId="{84F96EA4-BF4B-4CCF-A083-502FC177756D}"/>
    <dgm:cxn modelId="{10D5BC02-2559-4821-82AC-06C91F8ABB52}" type="presOf" srcId="{71187A7B-28A0-4836-B215-DEE5F0764C85}" destId="{F075ACBE-7E90-48B3-9228-038061047FE0}" srcOrd="0" destOrd="0" presId="urn:microsoft.com/office/officeart/2005/8/layout/target3"/>
    <dgm:cxn modelId="{A275EE15-5479-4A29-A726-995537794E33}" srcId="{50B31D9F-A849-4A3A-A73C-7657B9E131DC}" destId="{618B5D91-07BF-4937-95D7-A0E725A9D4AF}" srcOrd="0" destOrd="0" parTransId="{AED2C4E6-16C7-4B2E-A9C2-3072801D5D40}" sibTransId="{9C3BDFB8-5D55-447F-9D62-545FF2402C76}"/>
    <dgm:cxn modelId="{A60F7488-7DB6-46DA-A8BA-372B36C90FAC}" type="presOf" srcId="{72738F48-A00A-4C4E-9CC1-A2A634465DD6}" destId="{E1FEF092-E1C8-48AA-8016-02F9599B24F6}" srcOrd="1" destOrd="0" presId="urn:microsoft.com/office/officeart/2005/8/layout/target3"/>
    <dgm:cxn modelId="{F860E6B4-1972-456E-A69C-7E5D8B57A5F3}" srcId="{71187A7B-28A0-4836-B215-DEE5F0764C85}" destId="{72738F48-A00A-4C4E-9CC1-A2A634465DD6}" srcOrd="0" destOrd="0" parTransId="{7724BD7E-964C-405B-AAB4-A3CB4E8DD56C}" sibTransId="{7E31E80B-BCA1-4C63-B43E-FA8A93C6A2FB}"/>
    <dgm:cxn modelId="{1E9DE09F-75DD-4E6C-ACC5-B86FB7E64348}" type="presOf" srcId="{01830BD2-BD6A-47B6-BBA3-525965C757C8}" destId="{05F78C9F-C1A9-49AC-B321-2E507F7A47F9}" srcOrd="0" destOrd="1" presId="urn:microsoft.com/office/officeart/2005/8/layout/target3"/>
    <dgm:cxn modelId="{5F12C973-3EDF-4A54-8340-175634FAF45D}" type="presOf" srcId="{BC87BD63-DEC0-4CCE-9CF0-F6B8372B9181}" destId="{05F78C9F-C1A9-49AC-B321-2E507F7A47F9}" srcOrd="0" destOrd="0" presId="urn:microsoft.com/office/officeart/2005/8/layout/target3"/>
    <dgm:cxn modelId="{A34DD263-5C08-4DF4-BE3A-C9B12DF90399}" type="presOf" srcId="{2E62A4A1-2011-4272-AC31-89EF60151C8C}" destId="{542E0F8A-503A-48D8-AA3B-54B75D6AB80D}" srcOrd="0" destOrd="0" presId="urn:microsoft.com/office/officeart/2005/8/layout/target3"/>
    <dgm:cxn modelId="{C7F4FEEF-BF9B-460F-8A76-9B47ADEE6CD9}" type="presOf" srcId="{CA61D9BE-5FD3-4495-80D0-79F67A280CF1}" destId="{0FA85883-CF3A-4AF4-9943-E74DE4C8837E}" srcOrd="1" destOrd="0" presId="urn:microsoft.com/office/officeart/2005/8/layout/target3"/>
    <dgm:cxn modelId="{F8061805-C727-4F7F-A5AA-C61D564FC341}" srcId="{CA61D9BE-5FD3-4495-80D0-79F67A280CF1}" destId="{2E62A4A1-2011-4272-AC31-89EF60151C8C}" srcOrd="0" destOrd="0" parTransId="{B0B22C3D-7376-4EEF-959D-83914FD45F04}" sibTransId="{A57F9FB8-FD2F-4ABE-9764-1F6CAB9E4BDD}"/>
    <dgm:cxn modelId="{6839385A-CBCA-4404-9950-702C14E25D71}" type="presOf" srcId="{50B31D9F-A849-4A3A-A73C-7657B9E131DC}" destId="{80BCC4D7-933E-4026-B199-66C81F9E2B9D}" srcOrd="1" destOrd="0" presId="urn:microsoft.com/office/officeart/2005/8/layout/target3"/>
    <dgm:cxn modelId="{69CAC005-D0D0-4150-8F5F-A25FA715426E}" srcId="{71187A7B-28A0-4836-B215-DEE5F0764C85}" destId="{50B31D9F-A849-4A3A-A73C-7657B9E131DC}" srcOrd="2" destOrd="0" parTransId="{46D52519-892E-4D6D-B4A1-257064A359C0}" sibTransId="{3D4764A9-09FA-449A-B5E6-A436C0EFB095}"/>
    <dgm:cxn modelId="{625342E1-3A0E-47CD-907B-7D1BF744E792}" type="presOf" srcId="{618B5D91-07BF-4937-95D7-A0E725A9D4AF}" destId="{C59D3208-7D6A-46C3-9BDC-D1DB6D2E61C2}" srcOrd="0" destOrd="0" presId="urn:microsoft.com/office/officeart/2005/8/layout/target3"/>
    <dgm:cxn modelId="{A1B047EF-DE83-4D88-A74B-2A79BF136420}" srcId="{71187A7B-28A0-4836-B215-DEE5F0764C85}" destId="{CA61D9BE-5FD3-4495-80D0-79F67A280CF1}" srcOrd="1" destOrd="0" parTransId="{1F02D693-364F-4303-9F4D-D4B90C140656}" sibTransId="{33E535B5-5DA5-43C2-A5C9-443B128308EA}"/>
    <dgm:cxn modelId="{9E813F5B-C32F-49D1-9552-84164E3304FE}" type="presOf" srcId="{CA61D9BE-5FD3-4495-80D0-79F67A280CF1}" destId="{859F5E17-4A97-4F57-9B12-7D20C025A525}" srcOrd="0" destOrd="0" presId="urn:microsoft.com/office/officeart/2005/8/layout/target3"/>
    <dgm:cxn modelId="{6E2263F6-5DA3-4AEC-B280-103CBF81ABB4}" type="presOf" srcId="{72738F48-A00A-4C4E-9CC1-A2A634465DD6}" destId="{34058690-2D2F-489C-A110-6EBF4C91ABC5}" srcOrd="0" destOrd="0" presId="urn:microsoft.com/office/officeart/2005/8/layout/target3"/>
    <dgm:cxn modelId="{33C05715-44B7-4B75-9D99-2B13FECAFCB2}" type="presOf" srcId="{50B31D9F-A849-4A3A-A73C-7657B9E131DC}" destId="{BB34C435-F1CA-4F62-916C-424BD6CF7AB2}" srcOrd="0" destOrd="0" presId="urn:microsoft.com/office/officeart/2005/8/layout/target3"/>
    <dgm:cxn modelId="{DEBD7D14-F04F-48CE-A437-3226788BA86A}" srcId="{72738F48-A00A-4C4E-9CC1-A2A634465DD6}" destId="{01830BD2-BD6A-47B6-BBA3-525965C757C8}" srcOrd="1" destOrd="0" parTransId="{1EB9B862-E444-489C-8D84-E3F67F60DDFE}" sibTransId="{315FF285-16C0-4C4A-B90A-D586AEC1A866}"/>
    <dgm:cxn modelId="{B2432741-920A-464C-9912-2D8A3E8520E3}" type="presParOf" srcId="{F075ACBE-7E90-48B3-9228-038061047FE0}" destId="{29016151-69E4-4E1E-9496-3F0063CD174A}" srcOrd="0" destOrd="0" presId="urn:microsoft.com/office/officeart/2005/8/layout/target3"/>
    <dgm:cxn modelId="{D3FC35FE-2BD0-499A-96A3-2759E5A821FD}" type="presParOf" srcId="{F075ACBE-7E90-48B3-9228-038061047FE0}" destId="{4D051D34-C46D-4154-B546-165E9C7ED7C9}" srcOrd="1" destOrd="0" presId="urn:microsoft.com/office/officeart/2005/8/layout/target3"/>
    <dgm:cxn modelId="{6429E6F0-B2B5-45E1-A0B1-1F8FDDCFBEDE}" type="presParOf" srcId="{F075ACBE-7E90-48B3-9228-038061047FE0}" destId="{34058690-2D2F-489C-A110-6EBF4C91ABC5}" srcOrd="2" destOrd="0" presId="urn:microsoft.com/office/officeart/2005/8/layout/target3"/>
    <dgm:cxn modelId="{7F024351-9DC7-4C56-A596-518AEC57917B}" type="presParOf" srcId="{F075ACBE-7E90-48B3-9228-038061047FE0}" destId="{8EA55FB2-1579-4819-A318-22A0038F4589}" srcOrd="3" destOrd="0" presId="urn:microsoft.com/office/officeart/2005/8/layout/target3"/>
    <dgm:cxn modelId="{120C4D42-8D8B-4848-A880-D8289107D3A7}" type="presParOf" srcId="{F075ACBE-7E90-48B3-9228-038061047FE0}" destId="{341DCA1B-4CB1-43B8-A85A-0E38B28A5DFA}" srcOrd="4" destOrd="0" presId="urn:microsoft.com/office/officeart/2005/8/layout/target3"/>
    <dgm:cxn modelId="{CA2DC0A5-37E2-46DE-8563-C1B7154F9FC1}" type="presParOf" srcId="{F075ACBE-7E90-48B3-9228-038061047FE0}" destId="{859F5E17-4A97-4F57-9B12-7D20C025A525}" srcOrd="5" destOrd="0" presId="urn:microsoft.com/office/officeart/2005/8/layout/target3"/>
    <dgm:cxn modelId="{0BE9D141-DE49-4DF1-9443-7647AC025EEC}" type="presParOf" srcId="{F075ACBE-7E90-48B3-9228-038061047FE0}" destId="{E4DC8F6C-192B-45F1-A9B0-C0EC9F278D67}" srcOrd="6" destOrd="0" presId="urn:microsoft.com/office/officeart/2005/8/layout/target3"/>
    <dgm:cxn modelId="{4FE78A69-242E-4F9E-99B6-8D91F2BF76B3}" type="presParOf" srcId="{F075ACBE-7E90-48B3-9228-038061047FE0}" destId="{57CFE154-1359-4FD6-9874-FD1970C4D4A3}" srcOrd="7" destOrd="0" presId="urn:microsoft.com/office/officeart/2005/8/layout/target3"/>
    <dgm:cxn modelId="{E8B3791F-93F7-47DB-9ABA-0C77D35CB41C}" type="presParOf" srcId="{F075ACBE-7E90-48B3-9228-038061047FE0}" destId="{BB34C435-F1CA-4F62-916C-424BD6CF7AB2}" srcOrd="8" destOrd="0" presId="urn:microsoft.com/office/officeart/2005/8/layout/target3"/>
    <dgm:cxn modelId="{FF6804A9-D6C4-4BD4-9E7B-71ED2C4CF59E}" type="presParOf" srcId="{F075ACBE-7E90-48B3-9228-038061047FE0}" destId="{E1FEF092-E1C8-48AA-8016-02F9599B24F6}" srcOrd="9" destOrd="0" presId="urn:microsoft.com/office/officeart/2005/8/layout/target3"/>
    <dgm:cxn modelId="{F7842BD1-C833-49C9-A56A-42F862F7853C}" type="presParOf" srcId="{F075ACBE-7E90-48B3-9228-038061047FE0}" destId="{05F78C9F-C1A9-49AC-B321-2E507F7A47F9}" srcOrd="10" destOrd="0" presId="urn:microsoft.com/office/officeart/2005/8/layout/target3"/>
    <dgm:cxn modelId="{53A24BCF-D33B-4737-AE33-AE63FFC07D1D}" type="presParOf" srcId="{F075ACBE-7E90-48B3-9228-038061047FE0}" destId="{0FA85883-CF3A-4AF4-9943-E74DE4C8837E}" srcOrd="11" destOrd="0" presId="urn:microsoft.com/office/officeart/2005/8/layout/target3"/>
    <dgm:cxn modelId="{93923FD2-3DA7-40CC-82C3-05670ECEA810}" type="presParOf" srcId="{F075ACBE-7E90-48B3-9228-038061047FE0}" destId="{542E0F8A-503A-48D8-AA3B-54B75D6AB80D}" srcOrd="12" destOrd="0" presId="urn:microsoft.com/office/officeart/2005/8/layout/target3"/>
    <dgm:cxn modelId="{081C522B-4379-4DAF-9075-F839D44EA526}" type="presParOf" srcId="{F075ACBE-7E90-48B3-9228-038061047FE0}" destId="{80BCC4D7-933E-4026-B199-66C81F9E2B9D}" srcOrd="13" destOrd="0" presId="urn:microsoft.com/office/officeart/2005/8/layout/target3"/>
    <dgm:cxn modelId="{A1C67399-2E25-4E35-9A9D-0F238E74109C}" type="presParOf" srcId="{F075ACBE-7E90-48B3-9228-038061047FE0}" destId="{C59D3208-7D6A-46C3-9BDC-D1DB6D2E61C2}"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B14A6A-75E1-4A4D-A00D-836DE425F373}" type="doc">
      <dgm:prSet loTypeId="urn:microsoft.com/office/officeart/2005/8/layout/arrow2" loCatId="process" qsTypeId="urn:microsoft.com/office/officeart/2005/8/quickstyle/simple4" qsCatId="simple" csTypeId="urn:microsoft.com/office/officeart/2005/8/colors/accent4_2" csCatId="accent4" phldr="1"/>
      <dgm:spPr/>
      <dgm:t>
        <a:bodyPr/>
        <a:lstStyle/>
        <a:p>
          <a:endParaRPr lang="es-CO"/>
        </a:p>
      </dgm:t>
    </dgm:pt>
    <dgm:pt modelId="{80BF73C8-BDC2-49DD-B13F-13F4E69A0CAA}">
      <dgm:prSet phldrT="[Texto]" custT="1"/>
      <dgm:spPr/>
      <dgm:t>
        <a:bodyPr/>
        <a:lstStyle/>
        <a:p>
          <a:pPr algn="ctr"/>
          <a:endParaRPr lang="es-CO" sz="1600" dirty="0">
            <a:latin typeface="Raleway" panose="020B0503030101060003" pitchFamily="34" charset="0"/>
          </a:endParaRPr>
        </a:p>
      </dgm:t>
    </dgm:pt>
    <dgm:pt modelId="{0D6E34D6-9956-4AC8-8C37-E2E732CCEAB8}" type="parTrans" cxnId="{8248D98D-C7C2-47EE-8649-6198E1BB98EF}">
      <dgm:prSet/>
      <dgm:spPr/>
      <dgm:t>
        <a:bodyPr/>
        <a:lstStyle/>
        <a:p>
          <a:endParaRPr lang="es-CO" sz="1600">
            <a:latin typeface="Raleway" panose="020B0503030101060003" pitchFamily="34" charset="0"/>
          </a:endParaRPr>
        </a:p>
      </dgm:t>
    </dgm:pt>
    <dgm:pt modelId="{482280AA-5FF4-4FC9-9048-A8E617A26297}" type="sibTrans" cxnId="{8248D98D-C7C2-47EE-8649-6198E1BB98EF}">
      <dgm:prSet/>
      <dgm:spPr/>
      <dgm:t>
        <a:bodyPr/>
        <a:lstStyle/>
        <a:p>
          <a:endParaRPr lang="es-CO" sz="1600">
            <a:latin typeface="Raleway" panose="020B0503030101060003" pitchFamily="34" charset="0"/>
          </a:endParaRPr>
        </a:p>
      </dgm:t>
    </dgm:pt>
    <dgm:pt modelId="{A04DC940-7A9D-44EA-AD40-1D225D9BE4F4}">
      <dgm:prSet phldrT="[Texto]" custT="1"/>
      <dgm:spPr/>
      <dgm:t>
        <a:bodyPr/>
        <a:lstStyle/>
        <a:p>
          <a:pPr algn="ctr"/>
          <a:r>
            <a:rPr lang="en-US" sz="1200" b="1" dirty="0">
              <a:ln w="3175"/>
              <a:latin typeface="Arial" panose="020B0604020202020204" pitchFamily="34" charset="0"/>
              <a:ea typeface="Open Sans Light" panose="020B0604020202020204" charset="0"/>
              <a:cs typeface="Arial" panose="020B0604020202020204" pitchFamily="34" charset="0"/>
            </a:rPr>
            <a:t>Phase 1 </a:t>
          </a:r>
          <a:br>
            <a:rPr lang="en-US" sz="1200" b="1" dirty="0">
              <a:ln w="3175"/>
              <a:latin typeface="Arial" panose="020B0604020202020204" pitchFamily="34" charset="0"/>
              <a:ea typeface="Open Sans Light" panose="020B0604020202020204" charset="0"/>
              <a:cs typeface="Arial" panose="020B0604020202020204" pitchFamily="34" charset="0"/>
            </a:rPr>
          </a:br>
          <a:r>
            <a:rPr lang="en-US" sz="1200" b="1" dirty="0">
              <a:ln w="3175"/>
              <a:latin typeface="Arial" panose="020B0604020202020204" pitchFamily="34" charset="0"/>
              <a:ea typeface="Open Sans Light" panose="020B0604020202020204" charset="0"/>
              <a:cs typeface="Arial" panose="020B0604020202020204" pitchFamily="34" charset="0"/>
            </a:rPr>
            <a:t>(2009-2013)</a:t>
          </a:r>
          <a:endParaRPr lang="es-CO" sz="1200" dirty="0">
            <a:ln w="3175"/>
            <a:latin typeface="Arial" panose="020B0604020202020204" pitchFamily="34" charset="0"/>
            <a:ea typeface="Open Sans Light" panose="020B0604020202020204" charset="0"/>
            <a:cs typeface="Arial" panose="020B0604020202020204" pitchFamily="34" charset="0"/>
          </a:endParaRPr>
        </a:p>
      </dgm:t>
    </dgm:pt>
    <dgm:pt modelId="{86C952FB-2724-40E6-9507-620518556214}" type="sibTrans" cxnId="{A7E3659A-1FEE-4D09-807C-11129EF8C358}">
      <dgm:prSet/>
      <dgm:spPr/>
      <dgm:t>
        <a:bodyPr/>
        <a:lstStyle/>
        <a:p>
          <a:endParaRPr lang="es-CO" sz="1600">
            <a:latin typeface="Raleway" panose="020B0503030101060003" pitchFamily="34" charset="0"/>
          </a:endParaRPr>
        </a:p>
      </dgm:t>
    </dgm:pt>
    <dgm:pt modelId="{D785A7A7-CF1E-4449-9FE9-B8842556317B}" type="parTrans" cxnId="{A7E3659A-1FEE-4D09-807C-11129EF8C358}">
      <dgm:prSet/>
      <dgm:spPr/>
      <dgm:t>
        <a:bodyPr/>
        <a:lstStyle/>
        <a:p>
          <a:endParaRPr lang="es-CO" sz="1600">
            <a:latin typeface="Raleway" panose="020B0503030101060003" pitchFamily="34" charset="0"/>
          </a:endParaRPr>
        </a:p>
      </dgm:t>
    </dgm:pt>
    <dgm:pt modelId="{8814EB7F-844D-463D-AA10-26C9BDAF9A2F}" type="pres">
      <dgm:prSet presAssocID="{97B14A6A-75E1-4A4D-A00D-836DE425F373}" presName="arrowDiagram" presStyleCnt="0">
        <dgm:presLayoutVars>
          <dgm:chMax val="5"/>
          <dgm:dir/>
          <dgm:resizeHandles val="exact"/>
        </dgm:presLayoutVars>
      </dgm:prSet>
      <dgm:spPr/>
      <dgm:t>
        <a:bodyPr/>
        <a:lstStyle/>
        <a:p>
          <a:endParaRPr lang="es-CO"/>
        </a:p>
      </dgm:t>
    </dgm:pt>
    <dgm:pt modelId="{F2A993E8-311B-401D-9069-966816C2EA74}" type="pres">
      <dgm:prSet presAssocID="{97B14A6A-75E1-4A4D-A00D-836DE425F373}" presName="arrow" presStyleLbl="bgShp" presStyleIdx="0" presStyleCnt="1" custAng="1170435" custScaleX="100000" custScaleY="101868" custLinFactNeighborX="7481" custLinFactNeighborY="8040"/>
      <dgm:spPr>
        <a:solidFill>
          <a:srgbClr val="FFCC99"/>
        </a:solidFill>
      </dgm:spPr>
    </dgm:pt>
    <dgm:pt modelId="{72E573E0-6006-4BDE-9EFC-9F0CCCFC2F58}" type="pres">
      <dgm:prSet presAssocID="{97B14A6A-75E1-4A4D-A00D-836DE425F373}" presName="arrowDiagram2" presStyleCnt="0"/>
      <dgm:spPr/>
    </dgm:pt>
    <dgm:pt modelId="{D866F5C3-91DF-4F02-A348-A09060E7606A}" type="pres">
      <dgm:prSet presAssocID="{A04DC940-7A9D-44EA-AD40-1D225D9BE4F4}" presName="bullet2a" presStyleLbl="node1" presStyleIdx="0" presStyleCnt="2" custLinFactY="-100000" custLinFactNeighborX="44457" custLinFactNeighborY="-101155"/>
      <dgm:spPr/>
    </dgm:pt>
    <dgm:pt modelId="{07D99744-3209-4BD7-AAC7-3EE359ECF14A}" type="pres">
      <dgm:prSet presAssocID="{A04DC940-7A9D-44EA-AD40-1D225D9BE4F4}" presName="textBox2a" presStyleLbl="revTx" presStyleIdx="0" presStyleCnt="2" custScaleX="115599" custScaleY="35267" custLinFactNeighborX="-56982" custLinFactNeighborY="-21132">
        <dgm:presLayoutVars>
          <dgm:bulletEnabled val="1"/>
        </dgm:presLayoutVars>
      </dgm:prSet>
      <dgm:spPr/>
      <dgm:t>
        <a:bodyPr/>
        <a:lstStyle/>
        <a:p>
          <a:endParaRPr lang="es-CO"/>
        </a:p>
      </dgm:t>
    </dgm:pt>
    <dgm:pt modelId="{20CA6F5D-D868-4778-880D-3A9BDE1B2C36}" type="pres">
      <dgm:prSet presAssocID="{80BF73C8-BDC2-49DD-B13F-13F4E69A0CAA}" presName="bullet2b" presStyleLbl="node1" presStyleIdx="1" presStyleCnt="2" custLinFactX="200000" custLinFactNeighborX="284996" custLinFactNeighborY="89200"/>
      <dgm:spPr/>
    </dgm:pt>
    <dgm:pt modelId="{55C01C39-153A-45ED-A9DA-C97A32B0D658}" type="pres">
      <dgm:prSet presAssocID="{80BF73C8-BDC2-49DD-B13F-13F4E69A0CAA}" presName="textBox2b" presStyleLbl="revTx" presStyleIdx="1" presStyleCnt="2">
        <dgm:presLayoutVars>
          <dgm:bulletEnabled val="1"/>
        </dgm:presLayoutVars>
      </dgm:prSet>
      <dgm:spPr/>
      <dgm:t>
        <a:bodyPr/>
        <a:lstStyle/>
        <a:p>
          <a:endParaRPr lang="es-CO"/>
        </a:p>
      </dgm:t>
    </dgm:pt>
  </dgm:ptLst>
  <dgm:cxnLst>
    <dgm:cxn modelId="{8248D98D-C7C2-47EE-8649-6198E1BB98EF}" srcId="{97B14A6A-75E1-4A4D-A00D-836DE425F373}" destId="{80BF73C8-BDC2-49DD-B13F-13F4E69A0CAA}" srcOrd="1" destOrd="0" parTransId="{0D6E34D6-9956-4AC8-8C37-E2E732CCEAB8}" sibTransId="{482280AA-5FF4-4FC9-9048-A8E617A26297}"/>
    <dgm:cxn modelId="{971A0A12-33C5-4AA0-9266-6BDF21C22F0D}" type="presOf" srcId="{80BF73C8-BDC2-49DD-B13F-13F4E69A0CAA}" destId="{55C01C39-153A-45ED-A9DA-C97A32B0D658}" srcOrd="0" destOrd="0" presId="urn:microsoft.com/office/officeart/2005/8/layout/arrow2"/>
    <dgm:cxn modelId="{74EC8A6F-832D-4874-AB49-669E67ECD540}" type="presOf" srcId="{97B14A6A-75E1-4A4D-A00D-836DE425F373}" destId="{8814EB7F-844D-463D-AA10-26C9BDAF9A2F}" srcOrd="0" destOrd="0" presId="urn:microsoft.com/office/officeart/2005/8/layout/arrow2"/>
    <dgm:cxn modelId="{01B59483-0CAA-4457-9FA9-69A84B6A5C05}" type="presOf" srcId="{A04DC940-7A9D-44EA-AD40-1D225D9BE4F4}" destId="{07D99744-3209-4BD7-AAC7-3EE359ECF14A}" srcOrd="0" destOrd="0" presId="urn:microsoft.com/office/officeart/2005/8/layout/arrow2"/>
    <dgm:cxn modelId="{A7E3659A-1FEE-4D09-807C-11129EF8C358}" srcId="{97B14A6A-75E1-4A4D-A00D-836DE425F373}" destId="{A04DC940-7A9D-44EA-AD40-1D225D9BE4F4}" srcOrd="0" destOrd="0" parTransId="{D785A7A7-CF1E-4449-9FE9-B8842556317B}" sibTransId="{86C952FB-2724-40E6-9507-620518556214}"/>
    <dgm:cxn modelId="{F1D614C4-1022-4B12-9032-C5D27A812A68}" type="presParOf" srcId="{8814EB7F-844D-463D-AA10-26C9BDAF9A2F}" destId="{F2A993E8-311B-401D-9069-966816C2EA74}" srcOrd="0" destOrd="0" presId="urn:microsoft.com/office/officeart/2005/8/layout/arrow2"/>
    <dgm:cxn modelId="{D658F52A-088E-471A-8934-84CE24E04F59}" type="presParOf" srcId="{8814EB7F-844D-463D-AA10-26C9BDAF9A2F}" destId="{72E573E0-6006-4BDE-9EFC-9F0CCCFC2F58}" srcOrd="1" destOrd="0" presId="urn:microsoft.com/office/officeart/2005/8/layout/arrow2"/>
    <dgm:cxn modelId="{C66F1FD7-10A2-48A8-A4B1-C29341BFA6F4}" type="presParOf" srcId="{72E573E0-6006-4BDE-9EFC-9F0CCCFC2F58}" destId="{D866F5C3-91DF-4F02-A348-A09060E7606A}" srcOrd="0" destOrd="0" presId="urn:microsoft.com/office/officeart/2005/8/layout/arrow2"/>
    <dgm:cxn modelId="{3856FFEA-10B6-42B1-BE5A-C36E50C41110}" type="presParOf" srcId="{72E573E0-6006-4BDE-9EFC-9F0CCCFC2F58}" destId="{07D99744-3209-4BD7-AAC7-3EE359ECF14A}" srcOrd="1" destOrd="0" presId="urn:microsoft.com/office/officeart/2005/8/layout/arrow2"/>
    <dgm:cxn modelId="{799DB84C-B10B-464B-83EB-4919B4A5C96E}" type="presParOf" srcId="{72E573E0-6006-4BDE-9EFC-9F0CCCFC2F58}" destId="{20CA6F5D-D868-4778-880D-3A9BDE1B2C36}" srcOrd="2" destOrd="0" presId="urn:microsoft.com/office/officeart/2005/8/layout/arrow2"/>
    <dgm:cxn modelId="{51C87C49-7B2B-4DF6-AD94-52D2866A1EB7}" type="presParOf" srcId="{72E573E0-6006-4BDE-9EFC-9F0CCCFC2F58}" destId="{55C01C39-153A-45ED-A9DA-C97A32B0D658}" srcOrd="3" destOrd="0" presId="urn:microsoft.com/office/officeart/2005/8/layout/arrow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858E43-0B45-4D23-868A-F5BF065C76DB}" type="doc">
      <dgm:prSet loTypeId="urn:microsoft.com/office/officeart/2005/8/layout/gear1" loCatId="relationship" qsTypeId="urn:microsoft.com/office/officeart/2005/8/quickstyle/simple1" qsCatId="simple" csTypeId="urn:microsoft.com/office/officeart/2005/8/colors/colorful2" csCatId="colorful" phldr="1"/>
      <dgm:spPr/>
    </dgm:pt>
    <dgm:pt modelId="{AF563B03-7AB7-4D0C-BCF3-543B006B0878}">
      <dgm:prSet phldrT="[Texto]" custT="1"/>
      <dgm:spPr>
        <a:solidFill>
          <a:srgbClr val="0070C0"/>
        </a:solidFill>
        <a:ln w="6350">
          <a:solidFill>
            <a:schemeClr val="accent5">
              <a:lumMod val="40000"/>
              <a:lumOff val="60000"/>
            </a:schemeClr>
          </a:solidFill>
        </a:ln>
      </dgm:spPr>
      <dgm:t>
        <a:bodyPr/>
        <a:lstStyle/>
        <a:p>
          <a:r>
            <a:rPr lang="es-CO" sz="600" b="1" noProof="0" dirty="0">
              <a:solidFill>
                <a:schemeClr val="tx1"/>
              </a:solidFill>
              <a:latin typeface="+mj-lt"/>
            </a:rPr>
            <a:t>CMA2 objectives</a:t>
          </a:r>
          <a:endParaRPr lang="es-CO" sz="600" noProof="0" dirty="0">
            <a:solidFill>
              <a:schemeClr val="tx1"/>
            </a:solidFill>
            <a:latin typeface="+mj-lt"/>
          </a:endParaRPr>
        </a:p>
      </dgm:t>
    </dgm:pt>
    <dgm:pt modelId="{299F4CC3-D478-4B15-9AD3-D3D669E5EB0F}" type="parTrans" cxnId="{D4E2CCA3-A7B7-45E8-99D1-CE514F7F4AA0}">
      <dgm:prSet/>
      <dgm:spPr/>
      <dgm:t>
        <a:bodyPr/>
        <a:lstStyle/>
        <a:p>
          <a:endParaRPr lang="en-US" sz="800" noProof="0" dirty="0">
            <a:solidFill>
              <a:schemeClr val="tx1"/>
            </a:solidFill>
            <a:latin typeface="Sintony" pitchFamily="50" charset="0"/>
          </a:endParaRPr>
        </a:p>
      </dgm:t>
    </dgm:pt>
    <dgm:pt modelId="{0BEBCA54-4FC7-4175-A9A6-7A20228FBC63}" type="sibTrans" cxnId="{D4E2CCA3-A7B7-45E8-99D1-CE514F7F4AA0}">
      <dgm:prSet/>
      <dgm:spPr>
        <a:solidFill>
          <a:srgbClr val="262F3D"/>
        </a:solidFill>
      </dgm:spPr>
      <dgm:t>
        <a:bodyPr/>
        <a:lstStyle/>
        <a:p>
          <a:endParaRPr lang="en-US" sz="800" noProof="0" dirty="0">
            <a:solidFill>
              <a:schemeClr val="tx1"/>
            </a:solidFill>
            <a:latin typeface="Sintony" pitchFamily="50" charset="0"/>
          </a:endParaRPr>
        </a:p>
      </dgm:t>
    </dgm:pt>
    <dgm:pt modelId="{E59E7731-40DF-4EDB-A294-B8ECB73AF8B0}">
      <dgm:prSet phldrT="[Texto]" custT="1"/>
      <dgm:spPr>
        <a:solidFill>
          <a:srgbClr val="00B050"/>
        </a:solidFill>
        <a:ln>
          <a:noFill/>
        </a:ln>
      </dgm:spPr>
      <dgm:t>
        <a:bodyPr/>
        <a:lstStyle/>
        <a:p>
          <a:r>
            <a:rPr lang="es-CO" sz="600" b="1" noProof="0" dirty="0">
              <a:solidFill>
                <a:schemeClr val="tx1"/>
              </a:solidFill>
              <a:latin typeface="+mj-lt"/>
            </a:rPr>
            <a:t>Aichi Targets</a:t>
          </a:r>
          <a:endParaRPr lang="es-CO" sz="600" noProof="0" dirty="0">
            <a:solidFill>
              <a:schemeClr val="tx1"/>
            </a:solidFill>
            <a:latin typeface="+mj-lt"/>
          </a:endParaRPr>
        </a:p>
      </dgm:t>
    </dgm:pt>
    <dgm:pt modelId="{AC8B941D-8E7A-471D-871D-1A3E52865E62}" type="parTrans" cxnId="{6B789DF0-965A-4317-A2D6-2809A71A1053}">
      <dgm:prSet/>
      <dgm:spPr/>
      <dgm:t>
        <a:bodyPr/>
        <a:lstStyle/>
        <a:p>
          <a:endParaRPr lang="en-US" sz="800" noProof="0" dirty="0">
            <a:solidFill>
              <a:schemeClr val="tx1"/>
            </a:solidFill>
            <a:latin typeface="Sintony" pitchFamily="50" charset="0"/>
          </a:endParaRPr>
        </a:p>
      </dgm:t>
    </dgm:pt>
    <dgm:pt modelId="{F5EEF1F5-41BF-403E-95F2-C705664887AC}" type="sibTrans" cxnId="{6B789DF0-965A-4317-A2D6-2809A71A1053}">
      <dgm:prSet/>
      <dgm:spPr>
        <a:solidFill>
          <a:schemeClr val="tx1"/>
        </a:solidFill>
      </dgm:spPr>
      <dgm:t>
        <a:bodyPr/>
        <a:lstStyle/>
        <a:p>
          <a:endParaRPr lang="en-US" sz="800" noProof="0" dirty="0">
            <a:solidFill>
              <a:schemeClr val="tx1"/>
            </a:solidFill>
            <a:latin typeface="Sintony" pitchFamily="50" charset="0"/>
          </a:endParaRPr>
        </a:p>
      </dgm:t>
    </dgm:pt>
    <dgm:pt modelId="{7B4ED97C-11D2-44F2-B478-09CAD717FFB7}">
      <dgm:prSet phldrT="[Texto]" custT="1"/>
      <dgm:spPr>
        <a:solidFill>
          <a:srgbClr val="00B0F0"/>
        </a:solidFill>
        <a:ln>
          <a:noFill/>
        </a:ln>
      </dgm:spPr>
      <dgm:t>
        <a:bodyPr/>
        <a:lstStyle/>
        <a:p>
          <a:r>
            <a:rPr lang="en-US" sz="800" b="1" noProof="0" dirty="0" smtClean="0">
              <a:solidFill>
                <a:schemeClr val="tx1"/>
              </a:solidFill>
              <a:latin typeface="+mj-lt"/>
            </a:rPr>
            <a:t>       </a:t>
          </a:r>
          <a:endParaRPr lang="en-US" sz="800" b="1" noProof="0" dirty="0">
            <a:solidFill>
              <a:schemeClr val="tx1"/>
            </a:solidFill>
            <a:latin typeface="+mj-lt"/>
          </a:endParaRPr>
        </a:p>
      </dgm:t>
    </dgm:pt>
    <dgm:pt modelId="{468992CA-1ABE-463A-AF55-66C805BECA27}" type="sibTrans" cxnId="{605B82DE-081A-4D85-AEF2-D428F9E32E76}">
      <dgm:prSet/>
      <dgm:spPr>
        <a:solidFill>
          <a:schemeClr val="tx1"/>
        </a:solidFill>
      </dgm:spPr>
      <dgm:t>
        <a:bodyPr/>
        <a:lstStyle/>
        <a:p>
          <a:endParaRPr lang="en-US" sz="800" noProof="0" dirty="0">
            <a:solidFill>
              <a:schemeClr val="tx1"/>
            </a:solidFill>
            <a:latin typeface="Sintony" pitchFamily="50" charset="0"/>
          </a:endParaRPr>
        </a:p>
      </dgm:t>
    </dgm:pt>
    <dgm:pt modelId="{CB88D10A-152F-4493-A732-09F32CBC7F9A}" type="parTrans" cxnId="{605B82DE-081A-4D85-AEF2-D428F9E32E76}">
      <dgm:prSet/>
      <dgm:spPr/>
      <dgm:t>
        <a:bodyPr/>
        <a:lstStyle/>
        <a:p>
          <a:endParaRPr lang="en-US" sz="800" noProof="0" dirty="0">
            <a:solidFill>
              <a:schemeClr val="tx1"/>
            </a:solidFill>
            <a:latin typeface="Sintony" pitchFamily="50" charset="0"/>
          </a:endParaRPr>
        </a:p>
      </dgm:t>
    </dgm:pt>
    <dgm:pt modelId="{26FC6AAD-EC93-4650-9A63-9348D8C625BD}" type="pres">
      <dgm:prSet presAssocID="{8A858E43-0B45-4D23-868A-F5BF065C76DB}" presName="composite" presStyleCnt="0">
        <dgm:presLayoutVars>
          <dgm:chMax val="3"/>
          <dgm:animLvl val="lvl"/>
          <dgm:resizeHandles val="exact"/>
        </dgm:presLayoutVars>
      </dgm:prSet>
      <dgm:spPr/>
    </dgm:pt>
    <dgm:pt modelId="{91781718-C12C-46B4-A312-0AC2BE093236}" type="pres">
      <dgm:prSet presAssocID="{AF563B03-7AB7-4D0C-BCF3-543B006B0878}" presName="gear1" presStyleLbl="node1" presStyleIdx="0" presStyleCnt="3" custLinFactNeighborX="-71426" custLinFactNeighborY="-16378">
        <dgm:presLayoutVars>
          <dgm:chMax val="1"/>
          <dgm:bulletEnabled val="1"/>
        </dgm:presLayoutVars>
      </dgm:prSet>
      <dgm:spPr/>
      <dgm:t>
        <a:bodyPr/>
        <a:lstStyle/>
        <a:p>
          <a:endParaRPr lang="es-CO"/>
        </a:p>
      </dgm:t>
    </dgm:pt>
    <dgm:pt modelId="{B28A92E8-A07B-48D1-B55F-8E9A16AF7B5A}" type="pres">
      <dgm:prSet presAssocID="{AF563B03-7AB7-4D0C-BCF3-543B006B0878}" presName="gear1srcNode" presStyleLbl="node1" presStyleIdx="0" presStyleCnt="3"/>
      <dgm:spPr/>
      <dgm:t>
        <a:bodyPr/>
        <a:lstStyle/>
        <a:p>
          <a:endParaRPr lang="es-CO"/>
        </a:p>
      </dgm:t>
    </dgm:pt>
    <dgm:pt modelId="{20A30DD0-D768-4A12-9680-B2DEF0CF57E4}" type="pres">
      <dgm:prSet presAssocID="{AF563B03-7AB7-4D0C-BCF3-543B006B0878}" presName="gear1dstNode" presStyleLbl="node1" presStyleIdx="0" presStyleCnt="3"/>
      <dgm:spPr/>
      <dgm:t>
        <a:bodyPr/>
        <a:lstStyle/>
        <a:p>
          <a:endParaRPr lang="es-CO"/>
        </a:p>
      </dgm:t>
    </dgm:pt>
    <dgm:pt modelId="{8A01EB05-C68F-4318-A93E-34B51DC605C5}" type="pres">
      <dgm:prSet presAssocID="{7B4ED97C-11D2-44F2-B478-09CAD717FFB7}" presName="gear2" presStyleLbl="node1" presStyleIdx="1" presStyleCnt="3" custLinFactX="12637" custLinFactNeighborX="100000" custLinFactNeighborY="64954">
        <dgm:presLayoutVars>
          <dgm:chMax val="1"/>
          <dgm:bulletEnabled val="1"/>
        </dgm:presLayoutVars>
      </dgm:prSet>
      <dgm:spPr/>
      <dgm:t>
        <a:bodyPr/>
        <a:lstStyle/>
        <a:p>
          <a:endParaRPr lang="es-CO"/>
        </a:p>
      </dgm:t>
    </dgm:pt>
    <dgm:pt modelId="{61211563-7ABE-4017-942D-634EE6128E50}" type="pres">
      <dgm:prSet presAssocID="{7B4ED97C-11D2-44F2-B478-09CAD717FFB7}" presName="gear2srcNode" presStyleLbl="node1" presStyleIdx="1" presStyleCnt="3"/>
      <dgm:spPr/>
      <dgm:t>
        <a:bodyPr/>
        <a:lstStyle/>
        <a:p>
          <a:endParaRPr lang="es-CO"/>
        </a:p>
      </dgm:t>
    </dgm:pt>
    <dgm:pt modelId="{395C5446-ECDC-4598-9096-CD97829F3974}" type="pres">
      <dgm:prSet presAssocID="{7B4ED97C-11D2-44F2-B478-09CAD717FFB7}" presName="gear2dstNode" presStyleLbl="node1" presStyleIdx="1" presStyleCnt="3"/>
      <dgm:spPr/>
      <dgm:t>
        <a:bodyPr/>
        <a:lstStyle/>
        <a:p>
          <a:endParaRPr lang="es-CO"/>
        </a:p>
      </dgm:t>
    </dgm:pt>
    <dgm:pt modelId="{28D490C6-4B0C-4265-8F2D-D1835E46B337}" type="pres">
      <dgm:prSet presAssocID="{E59E7731-40DF-4EDB-A294-B8ECB73AF8B0}" presName="gear3" presStyleLbl="node1" presStyleIdx="2" presStyleCnt="3" custScaleX="105926" custScaleY="102868"/>
      <dgm:spPr/>
      <dgm:t>
        <a:bodyPr/>
        <a:lstStyle/>
        <a:p>
          <a:endParaRPr lang="es-CO"/>
        </a:p>
      </dgm:t>
    </dgm:pt>
    <dgm:pt modelId="{A5895354-0992-46CD-8590-923A6E153074}" type="pres">
      <dgm:prSet presAssocID="{E59E7731-40DF-4EDB-A294-B8ECB73AF8B0}" presName="gear3tx" presStyleLbl="node1" presStyleIdx="2" presStyleCnt="3">
        <dgm:presLayoutVars>
          <dgm:chMax val="1"/>
          <dgm:bulletEnabled val="1"/>
        </dgm:presLayoutVars>
      </dgm:prSet>
      <dgm:spPr/>
      <dgm:t>
        <a:bodyPr/>
        <a:lstStyle/>
        <a:p>
          <a:endParaRPr lang="es-CO"/>
        </a:p>
      </dgm:t>
    </dgm:pt>
    <dgm:pt modelId="{7AB749E2-3125-4552-A0ED-C9FF88CE4312}" type="pres">
      <dgm:prSet presAssocID="{E59E7731-40DF-4EDB-A294-B8ECB73AF8B0}" presName="gear3srcNode" presStyleLbl="node1" presStyleIdx="2" presStyleCnt="3"/>
      <dgm:spPr/>
      <dgm:t>
        <a:bodyPr/>
        <a:lstStyle/>
        <a:p>
          <a:endParaRPr lang="es-CO"/>
        </a:p>
      </dgm:t>
    </dgm:pt>
    <dgm:pt modelId="{528BED78-AB58-4A5A-BC82-7494BBA6F84C}" type="pres">
      <dgm:prSet presAssocID="{E59E7731-40DF-4EDB-A294-B8ECB73AF8B0}" presName="gear3dstNode" presStyleLbl="node1" presStyleIdx="2" presStyleCnt="3"/>
      <dgm:spPr/>
      <dgm:t>
        <a:bodyPr/>
        <a:lstStyle/>
        <a:p>
          <a:endParaRPr lang="es-CO"/>
        </a:p>
      </dgm:t>
    </dgm:pt>
    <dgm:pt modelId="{2F72E4B5-BDC5-4795-A73F-EB5AEB086C60}" type="pres">
      <dgm:prSet presAssocID="{0BEBCA54-4FC7-4175-A9A6-7A20228FBC63}" presName="connector1" presStyleLbl="sibTrans2D1" presStyleIdx="0" presStyleCnt="3" custAng="13092412" custLinFactNeighborX="-60493" custLinFactNeighborY="-17130"/>
      <dgm:spPr/>
      <dgm:t>
        <a:bodyPr/>
        <a:lstStyle/>
        <a:p>
          <a:endParaRPr lang="es-CO"/>
        </a:p>
      </dgm:t>
    </dgm:pt>
    <dgm:pt modelId="{E6C99055-9AD6-4BE4-8BC1-9718E5652391}" type="pres">
      <dgm:prSet presAssocID="{468992CA-1ABE-463A-AF55-66C805BECA27}" presName="connector2" presStyleLbl="sibTrans2D1" presStyleIdx="1" presStyleCnt="3" custAng="8192268" custLinFactNeighborX="95766" custLinFactNeighborY="50197"/>
      <dgm:spPr/>
      <dgm:t>
        <a:bodyPr/>
        <a:lstStyle/>
        <a:p>
          <a:endParaRPr lang="es-CO"/>
        </a:p>
      </dgm:t>
    </dgm:pt>
    <dgm:pt modelId="{F10091A1-90DF-44F7-9858-D0BACCC1F3DB}" type="pres">
      <dgm:prSet presAssocID="{F5EEF1F5-41BF-403E-95F2-C705664887AC}" presName="connector3" presStyleLbl="sibTrans2D1" presStyleIdx="2" presStyleCnt="3" custAng="7601370" custLinFactNeighborX="11370" custLinFactNeighborY="-6734"/>
      <dgm:spPr/>
      <dgm:t>
        <a:bodyPr/>
        <a:lstStyle/>
        <a:p>
          <a:endParaRPr lang="es-CO"/>
        </a:p>
      </dgm:t>
    </dgm:pt>
  </dgm:ptLst>
  <dgm:cxnLst>
    <dgm:cxn modelId="{644FCEFE-0A5B-4BF2-AEB0-0A352BF1E37B}" type="presOf" srcId="{8A858E43-0B45-4D23-868A-F5BF065C76DB}" destId="{26FC6AAD-EC93-4650-9A63-9348D8C625BD}" srcOrd="0" destOrd="0" presId="urn:microsoft.com/office/officeart/2005/8/layout/gear1"/>
    <dgm:cxn modelId="{A55E927A-0DDD-448C-8E83-DD32A40F00C3}" type="presOf" srcId="{E59E7731-40DF-4EDB-A294-B8ECB73AF8B0}" destId="{528BED78-AB58-4A5A-BC82-7494BBA6F84C}" srcOrd="3" destOrd="0" presId="urn:microsoft.com/office/officeart/2005/8/layout/gear1"/>
    <dgm:cxn modelId="{1782263A-F475-4A3D-B45D-37F6C1E17C36}" type="presOf" srcId="{AF563B03-7AB7-4D0C-BCF3-543B006B0878}" destId="{20A30DD0-D768-4A12-9680-B2DEF0CF57E4}" srcOrd="2" destOrd="0" presId="urn:microsoft.com/office/officeart/2005/8/layout/gear1"/>
    <dgm:cxn modelId="{48E03F28-70B1-4AD2-9342-167A473349FE}" type="presOf" srcId="{0BEBCA54-4FC7-4175-A9A6-7A20228FBC63}" destId="{2F72E4B5-BDC5-4795-A73F-EB5AEB086C60}" srcOrd="0" destOrd="0" presId="urn:microsoft.com/office/officeart/2005/8/layout/gear1"/>
    <dgm:cxn modelId="{C0065441-AA7D-4199-B75C-1B27C9DA82DB}" type="presOf" srcId="{AF563B03-7AB7-4D0C-BCF3-543B006B0878}" destId="{91781718-C12C-46B4-A312-0AC2BE093236}" srcOrd="0" destOrd="0" presId="urn:microsoft.com/office/officeart/2005/8/layout/gear1"/>
    <dgm:cxn modelId="{3DCEAC47-A7FD-4A1B-8F68-6AAF5C0B4FE3}" type="presOf" srcId="{468992CA-1ABE-463A-AF55-66C805BECA27}" destId="{E6C99055-9AD6-4BE4-8BC1-9718E5652391}" srcOrd="0" destOrd="0" presId="urn:microsoft.com/office/officeart/2005/8/layout/gear1"/>
    <dgm:cxn modelId="{FAC32F02-4994-4081-8281-95EB26967411}" type="presOf" srcId="{7B4ED97C-11D2-44F2-B478-09CAD717FFB7}" destId="{8A01EB05-C68F-4318-A93E-34B51DC605C5}" srcOrd="0" destOrd="0" presId="urn:microsoft.com/office/officeart/2005/8/layout/gear1"/>
    <dgm:cxn modelId="{6B789DF0-965A-4317-A2D6-2809A71A1053}" srcId="{8A858E43-0B45-4D23-868A-F5BF065C76DB}" destId="{E59E7731-40DF-4EDB-A294-B8ECB73AF8B0}" srcOrd="2" destOrd="0" parTransId="{AC8B941D-8E7A-471D-871D-1A3E52865E62}" sibTransId="{F5EEF1F5-41BF-403E-95F2-C705664887AC}"/>
    <dgm:cxn modelId="{A68FA522-8B7E-4E00-B1F9-CA5F8A27862A}" type="presOf" srcId="{7B4ED97C-11D2-44F2-B478-09CAD717FFB7}" destId="{61211563-7ABE-4017-942D-634EE6128E50}" srcOrd="1" destOrd="0" presId="urn:microsoft.com/office/officeart/2005/8/layout/gear1"/>
    <dgm:cxn modelId="{5C14A43E-DFB4-4BE1-8E3B-74C6D8D186B5}" type="presOf" srcId="{E59E7731-40DF-4EDB-A294-B8ECB73AF8B0}" destId="{28D490C6-4B0C-4265-8F2D-D1835E46B337}" srcOrd="0" destOrd="0" presId="urn:microsoft.com/office/officeart/2005/8/layout/gear1"/>
    <dgm:cxn modelId="{3A8B40EA-A01B-472B-AF94-075D86760E98}" type="presOf" srcId="{E59E7731-40DF-4EDB-A294-B8ECB73AF8B0}" destId="{7AB749E2-3125-4552-A0ED-C9FF88CE4312}" srcOrd="2" destOrd="0" presId="urn:microsoft.com/office/officeart/2005/8/layout/gear1"/>
    <dgm:cxn modelId="{FC013C0D-0549-4541-B110-0FAA45687E68}" type="presOf" srcId="{AF563B03-7AB7-4D0C-BCF3-543B006B0878}" destId="{B28A92E8-A07B-48D1-B55F-8E9A16AF7B5A}" srcOrd="1" destOrd="0" presId="urn:microsoft.com/office/officeart/2005/8/layout/gear1"/>
    <dgm:cxn modelId="{605B82DE-081A-4D85-AEF2-D428F9E32E76}" srcId="{8A858E43-0B45-4D23-868A-F5BF065C76DB}" destId="{7B4ED97C-11D2-44F2-B478-09CAD717FFB7}" srcOrd="1" destOrd="0" parTransId="{CB88D10A-152F-4493-A732-09F32CBC7F9A}" sibTransId="{468992CA-1ABE-463A-AF55-66C805BECA27}"/>
    <dgm:cxn modelId="{962745E7-4762-457C-A6F3-F49D8576A2F8}" type="presOf" srcId="{7B4ED97C-11D2-44F2-B478-09CAD717FFB7}" destId="{395C5446-ECDC-4598-9096-CD97829F3974}" srcOrd="2" destOrd="0" presId="urn:microsoft.com/office/officeart/2005/8/layout/gear1"/>
    <dgm:cxn modelId="{D4E2CCA3-A7B7-45E8-99D1-CE514F7F4AA0}" srcId="{8A858E43-0B45-4D23-868A-F5BF065C76DB}" destId="{AF563B03-7AB7-4D0C-BCF3-543B006B0878}" srcOrd="0" destOrd="0" parTransId="{299F4CC3-D478-4B15-9AD3-D3D669E5EB0F}" sibTransId="{0BEBCA54-4FC7-4175-A9A6-7A20228FBC63}"/>
    <dgm:cxn modelId="{EDA7F11D-E32D-4099-83D6-6CC42BBA23CE}" type="presOf" srcId="{F5EEF1F5-41BF-403E-95F2-C705664887AC}" destId="{F10091A1-90DF-44F7-9858-D0BACCC1F3DB}" srcOrd="0" destOrd="0" presId="urn:microsoft.com/office/officeart/2005/8/layout/gear1"/>
    <dgm:cxn modelId="{AF0731DC-2FB4-44EA-B541-33E515F4BA88}" type="presOf" srcId="{E59E7731-40DF-4EDB-A294-B8ECB73AF8B0}" destId="{A5895354-0992-46CD-8590-923A6E153074}" srcOrd="1" destOrd="0" presId="urn:microsoft.com/office/officeart/2005/8/layout/gear1"/>
    <dgm:cxn modelId="{7F52FD26-F46A-4654-998A-BD3C0B2CE64E}" type="presParOf" srcId="{26FC6AAD-EC93-4650-9A63-9348D8C625BD}" destId="{91781718-C12C-46B4-A312-0AC2BE093236}" srcOrd="0" destOrd="0" presId="urn:microsoft.com/office/officeart/2005/8/layout/gear1"/>
    <dgm:cxn modelId="{D05AF7E0-08A8-4093-9E83-28499EDD5838}" type="presParOf" srcId="{26FC6AAD-EC93-4650-9A63-9348D8C625BD}" destId="{B28A92E8-A07B-48D1-B55F-8E9A16AF7B5A}" srcOrd="1" destOrd="0" presId="urn:microsoft.com/office/officeart/2005/8/layout/gear1"/>
    <dgm:cxn modelId="{642879E7-1536-409C-BCD8-9515E6A37B78}" type="presParOf" srcId="{26FC6AAD-EC93-4650-9A63-9348D8C625BD}" destId="{20A30DD0-D768-4A12-9680-B2DEF0CF57E4}" srcOrd="2" destOrd="0" presId="urn:microsoft.com/office/officeart/2005/8/layout/gear1"/>
    <dgm:cxn modelId="{7A3ED2C8-50EE-4EBF-AB77-AFB19BB8B540}" type="presParOf" srcId="{26FC6AAD-EC93-4650-9A63-9348D8C625BD}" destId="{8A01EB05-C68F-4318-A93E-34B51DC605C5}" srcOrd="3" destOrd="0" presId="urn:microsoft.com/office/officeart/2005/8/layout/gear1"/>
    <dgm:cxn modelId="{4F971BBC-C149-49EB-8084-5455EA3D6259}" type="presParOf" srcId="{26FC6AAD-EC93-4650-9A63-9348D8C625BD}" destId="{61211563-7ABE-4017-942D-634EE6128E50}" srcOrd="4" destOrd="0" presId="urn:microsoft.com/office/officeart/2005/8/layout/gear1"/>
    <dgm:cxn modelId="{057C475B-A869-40D8-A0AE-06878C95592B}" type="presParOf" srcId="{26FC6AAD-EC93-4650-9A63-9348D8C625BD}" destId="{395C5446-ECDC-4598-9096-CD97829F3974}" srcOrd="5" destOrd="0" presId="urn:microsoft.com/office/officeart/2005/8/layout/gear1"/>
    <dgm:cxn modelId="{F7EF4BA7-6CA9-4F38-88F4-1D3BCB75A609}" type="presParOf" srcId="{26FC6AAD-EC93-4650-9A63-9348D8C625BD}" destId="{28D490C6-4B0C-4265-8F2D-D1835E46B337}" srcOrd="6" destOrd="0" presId="urn:microsoft.com/office/officeart/2005/8/layout/gear1"/>
    <dgm:cxn modelId="{C1950C34-E90D-4B6D-80A0-CC70F54B97A3}" type="presParOf" srcId="{26FC6AAD-EC93-4650-9A63-9348D8C625BD}" destId="{A5895354-0992-46CD-8590-923A6E153074}" srcOrd="7" destOrd="0" presId="urn:microsoft.com/office/officeart/2005/8/layout/gear1"/>
    <dgm:cxn modelId="{1588AEF2-B587-4D5B-B712-20C2FA70CE52}" type="presParOf" srcId="{26FC6AAD-EC93-4650-9A63-9348D8C625BD}" destId="{7AB749E2-3125-4552-A0ED-C9FF88CE4312}" srcOrd="8" destOrd="0" presId="urn:microsoft.com/office/officeart/2005/8/layout/gear1"/>
    <dgm:cxn modelId="{03A353E7-5873-43AA-8DF2-A18AA3E0C697}" type="presParOf" srcId="{26FC6AAD-EC93-4650-9A63-9348D8C625BD}" destId="{528BED78-AB58-4A5A-BC82-7494BBA6F84C}" srcOrd="9" destOrd="0" presId="urn:microsoft.com/office/officeart/2005/8/layout/gear1"/>
    <dgm:cxn modelId="{30F65570-E6AD-47F8-BACA-6EA4F664A7CA}" type="presParOf" srcId="{26FC6AAD-EC93-4650-9A63-9348D8C625BD}" destId="{2F72E4B5-BDC5-4795-A73F-EB5AEB086C60}" srcOrd="10" destOrd="0" presId="urn:microsoft.com/office/officeart/2005/8/layout/gear1"/>
    <dgm:cxn modelId="{84433A86-6A2C-41F4-8EA6-164E38DED8D0}" type="presParOf" srcId="{26FC6AAD-EC93-4650-9A63-9348D8C625BD}" destId="{E6C99055-9AD6-4BE4-8BC1-9718E5652391}" srcOrd="11" destOrd="0" presId="urn:microsoft.com/office/officeart/2005/8/layout/gear1"/>
    <dgm:cxn modelId="{228AF9D1-E3C5-40B7-B979-6ABACDC126C5}" type="presParOf" srcId="{26FC6AAD-EC93-4650-9A63-9348D8C625BD}" destId="{F10091A1-90DF-44F7-9858-D0BACCC1F3DB}" srcOrd="12" destOrd="0" presId="urn:microsoft.com/office/officeart/2005/8/layout/gear1"/>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6151-69E4-4E1E-9496-3F0063CD174A}">
      <dsp:nvSpPr>
        <dsp:cNvPr id="0" name=""/>
        <dsp:cNvSpPr/>
      </dsp:nvSpPr>
      <dsp:spPr>
        <a:xfrm>
          <a:off x="0" y="0"/>
          <a:ext cx="1769855" cy="1769855"/>
        </a:xfrm>
        <a:prstGeom prst="pie">
          <a:avLst>
            <a:gd name="adj1" fmla="val 5400000"/>
            <a:gd name="adj2" fmla="val 1620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4058690-2D2F-489C-A110-6EBF4C91ABC5}">
      <dsp:nvSpPr>
        <dsp:cNvPr id="0" name=""/>
        <dsp:cNvSpPr/>
      </dsp:nvSpPr>
      <dsp:spPr>
        <a:xfrm>
          <a:off x="884927" y="0"/>
          <a:ext cx="2698522" cy="1769855"/>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noProof="0" dirty="0">
              <a:latin typeface="+mn-lt"/>
            </a:rPr>
            <a:t>Execution and financial support</a:t>
          </a:r>
        </a:p>
      </dsp:txBody>
      <dsp:txXfrm>
        <a:off x="884927" y="0"/>
        <a:ext cx="1349261" cy="530957"/>
      </dsp:txXfrm>
    </dsp:sp>
    <dsp:sp modelId="{341DCA1B-4CB1-43B8-A85A-0E38B28A5DFA}">
      <dsp:nvSpPr>
        <dsp:cNvPr id="0" name=""/>
        <dsp:cNvSpPr/>
      </dsp:nvSpPr>
      <dsp:spPr>
        <a:xfrm>
          <a:off x="309725" y="530957"/>
          <a:ext cx="1150404" cy="1150404"/>
        </a:xfrm>
        <a:prstGeom prst="pie">
          <a:avLst>
            <a:gd name="adj1" fmla="val 5400000"/>
            <a:gd name="adj2" fmla="val 16200000"/>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59F5E17-4A97-4F57-9B12-7D20C025A525}">
      <dsp:nvSpPr>
        <dsp:cNvPr id="0" name=""/>
        <dsp:cNvSpPr/>
      </dsp:nvSpPr>
      <dsp:spPr>
        <a:xfrm>
          <a:off x="884927" y="530957"/>
          <a:ext cx="2698522" cy="1150404"/>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noProof="0">
              <a:latin typeface="+mn-lt"/>
            </a:rPr>
            <a:t>Regional coordination</a:t>
          </a:r>
          <a:endParaRPr lang="en-US" sz="1300" kern="1200" noProof="0" dirty="0">
            <a:latin typeface="+mn-lt"/>
          </a:endParaRPr>
        </a:p>
      </dsp:txBody>
      <dsp:txXfrm>
        <a:off x="884927" y="530957"/>
        <a:ext cx="1349261" cy="530955"/>
      </dsp:txXfrm>
    </dsp:sp>
    <dsp:sp modelId="{57CFE154-1359-4FD6-9874-FD1970C4D4A3}">
      <dsp:nvSpPr>
        <dsp:cNvPr id="0" name=""/>
        <dsp:cNvSpPr/>
      </dsp:nvSpPr>
      <dsp:spPr>
        <a:xfrm>
          <a:off x="619449" y="1061913"/>
          <a:ext cx="530955" cy="530955"/>
        </a:xfrm>
        <a:prstGeom prst="pie">
          <a:avLst>
            <a:gd name="adj1" fmla="val 5400000"/>
            <a:gd name="adj2" fmla="val 16200000"/>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B34C435-F1CA-4F62-916C-424BD6CF7AB2}">
      <dsp:nvSpPr>
        <dsp:cNvPr id="0" name=""/>
        <dsp:cNvSpPr/>
      </dsp:nvSpPr>
      <dsp:spPr>
        <a:xfrm>
          <a:off x="884927" y="1061913"/>
          <a:ext cx="2698522" cy="530955"/>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noProof="0">
              <a:latin typeface="+mn-lt"/>
            </a:rPr>
            <a:t>National coordination </a:t>
          </a:r>
          <a:endParaRPr lang="en-US" sz="1300" kern="1200" noProof="0" dirty="0">
            <a:latin typeface="+mn-lt"/>
          </a:endParaRPr>
        </a:p>
      </dsp:txBody>
      <dsp:txXfrm>
        <a:off x="884927" y="1061913"/>
        <a:ext cx="1349261" cy="530955"/>
      </dsp:txXfrm>
    </dsp:sp>
    <dsp:sp modelId="{05F78C9F-C1A9-49AC-B321-2E507F7A47F9}">
      <dsp:nvSpPr>
        <dsp:cNvPr id="0" name=""/>
        <dsp:cNvSpPr/>
      </dsp:nvSpPr>
      <dsp:spPr>
        <a:xfrm>
          <a:off x="2234188" y="0"/>
          <a:ext cx="1349261" cy="530957"/>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noProof="0" dirty="0">
              <a:latin typeface="+mn-lt"/>
            </a:rPr>
            <a:t>IOC/IODE</a:t>
          </a:r>
        </a:p>
        <a:p>
          <a:pPr marL="57150" lvl="1" indent="-57150" algn="l" defTabSz="444500">
            <a:lnSpc>
              <a:spcPct val="90000"/>
            </a:lnSpc>
            <a:spcBef>
              <a:spcPct val="0"/>
            </a:spcBef>
            <a:spcAft>
              <a:spcPct val="15000"/>
            </a:spcAft>
            <a:buChar char="••"/>
          </a:pPr>
          <a:r>
            <a:rPr lang="en-US" sz="1000" kern="1200" noProof="0">
              <a:latin typeface="+mn-lt"/>
            </a:rPr>
            <a:t>Flanders government </a:t>
          </a:r>
          <a:endParaRPr lang="en-US" sz="1000" kern="1200" noProof="0" dirty="0">
            <a:latin typeface="+mn-lt"/>
          </a:endParaRPr>
        </a:p>
      </dsp:txBody>
      <dsp:txXfrm>
        <a:off x="2234188" y="0"/>
        <a:ext cx="1349261" cy="530957"/>
      </dsp:txXfrm>
    </dsp:sp>
    <dsp:sp modelId="{542E0F8A-503A-48D8-AA3B-54B75D6AB80D}">
      <dsp:nvSpPr>
        <dsp:cNvPr id="0" name=""/>
        <dsp:cNvSpPr/>
      </dsp:nvSpPr>
      <dsp:spPr>
        <a:xfrm>
          <a:off x="2234188" y="530957"/>
          <a:ext cx="1349261" cy="53095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noProof="0">
              <a:latin typeface="+mn-lt"/>
            </a:rPr>
            <a:t>INVEMAR – (Colombia)</a:t>
          </a:r>
          <a:endParaRPr lang="en-US" sz="1000" kern="1200" noProof="0" dirty="0">
            <a:latin typeface="+mn-lt"/>
          </a:endParaRPr>
        </a:p>
      </dsp:txBody>
      <dsp:txXfrm>
        <a:off x="2234188" y="530957"/>
        <a:ext cx="1349261" cy="530955"/>
      </dsp:txXfrm>
    </dsp:sp>
    <dsp:sp modelId="{C59D3208-7D6A-46C3-9BDC-D1DB6D2E61C2}">
      <dsp:nvSpPr>
        <dsp:cNvPr id="0" name=""/>
        <dsp:cNvSpPr/>
      </dsp:nvSpPr>
      <dsp:spPr>
        <a:xfrm>
          <a:off x="2234188" y="1061913"/>
          <a:ext cx="1349261" cy="530955"/>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noProof="0">
              <a:latin typeface="+mn-lt"/>
            </a:rPr>
            <a:t>National Focal Point (NFP) / Country</a:t>
          </a:r>
          <a:endParaRPr lang="en-US" sz="1000" kern="1200" noProof="0" dirty="0">
            <a:latin typeface="+mn-lt"/>
          </a:endParaRPr>
        </a:p>
      </dsp:txBody>
      <dsp:txXfrm>
        <a:off x="2234188" y="1061913"/>
        <a:ext cx="1349261" cy="530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993E8-311B-401D-9069-966816C2EA74}">
      <dsp:nvSpPr>
        <dsp:cNvPr id="0" name=""/>
        <dsp:cNvSpPr/>
      </dsp:nvSpPr>
      <dsp:spPr>
        <a:xfrm rot="1170435">
          <a:off x="224232" y="42332"/>
          <a:ext cx="2997357" cy="1908342"/>
        </a:xfrm>
        <a:prstGeom prst="swooshArrow">
          <a:avLst>
            <a:gd name="adj1" fmla="val 25000"/>
            <a:gd name="adj2" fmla="val 25000"/>
          </a:avLst>
        </a:prstGeom>
        <a:solidFill>
          <a:srgbClr val="FFCC99"/>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866F5C3-91DF-4F02-A348-A09060E7606A}">
      <dsp:nvSpPr>
        <dsp:cNvPr id="0" name=""/>
        <dsp:cNvSpPr/>
      </dsp:nvSpPr>
      <dsp:spPr>
        <a:xfrm>
          <a:off x="743524" y="869777"/>
          <a:ext cx="104907" cy="104907"/>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7D99744-3209-4BD7-AAC7-3EE359ECF14A}">
      <dsp:nvSpPr>
        <dsp:cNvPr id="0" name=""/>
        <dsp:cNvSpPr/>
      </dsp:nvSpPr>
      <dsp:spPr>
        <a:xfrm>
          <a:off x="118276" y="1223125"/>
          <a:ext cx="1126097" cy="282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588" tIns="0" rIns="0" bIns="0" numCol="1" spcCol="1270" anchor="t" anchorCtr="0">
          <a:noAutofit/>
        </a:bodyPr>
        <a:lstStyle/>
        <a:p>
          <a:pPr lvl="0" algn="ctr" defTabSz="533400">
            <a:lnSpc>
              <a:spcPct val="90000"/>
            </a:lnSpc>
            <a:spcBef>
              <a:spcPct val="0"/>
            </a:spcBef>
            <a:spcAft>
              <a:spcPct val="35000"/>
            </a:spcAft>
          </a:pPr>
          <a:r>
            <a:rPr lang="en-US" sz="1200" b="1" kern="1200" dirty="0">
              <a:ln w="3175"/>
              <a:latin typeface="Arial" panose="020B0604020202020204" pitchFamily="34" charset="0"/>
              <a:ea typeface="Open Sans Light" panose="020B0604020202020204" charset="0"/>
              <a:cs typeface="Arial" panose="020B0604020202020204" pitchFamily="34" charset="0"/>
            </a:rPr>
            <a:t>Phase 1 </a:t>
          </a:r>
          <a:br>
            <a:rPr lang="en-US" sz="1200" b="1" kern="1200" dirty="0">
              <a:ln w="3175"/>
              <a:latin typeface="Arial" panose="020B0604020202020204" pitchFamily="34" charset="0"/>
              <a:ea typeface="Open Sans Light" panose="020B0604020202020204" charset="0"/>
              <a:cs typeface="Arial" panose="020B0604020202020204" pitchFamily="34" charset="0"/>
            </a:rPr>
          </a:br>
          <a:r>
            <a:rPr lang="en-US" sz="1200" b="1" kern="1200" dirty="0">
              <a:ln w="3175"/>
              <a:latin typeface="Arial" panose="020B0604020202020204" pitchFamily="34" charset="0"/>
              <a:ea typeface="Open Sans Light" panose="020B0604020202020204" charset="0"/>
              <a:cs typeface="Arial" panose="020B0604020202020204" pitchFamily="34" charset="0"/>
            </a:rPr>
            <a:t>(2009-2013)</a:t>
          </a:r>
          <a:endParaRPr lang="es-CO" sz="1200" kern="1200" dirty="0">
            <a:ln w="3175"/>
            <a:latin typeface="Arial" panose="020B0604020202020204" pitchFamily="34" charset="0"/>
            <a:ea typeface="Open Sans Light" panose="020B0604020202020204" charset="0"/>
            <a:cs typeface="Arial" panose="020B0604020202020204" pitchFamily="34" charset="0"/>
          </a:endParaRPr>
        </a:p>
      </dsp:txBody>
      <dsp:txXfrm>
        <a:off x="118276" y="1223125"/>
        <a:ext cx="1126097" cy="282107"/>
      </dsp:txXfrm>
    </dsp:sp>
    <dsp:sp modelId="{20CA6F5D-D868-4778-880D-3A9BDE1B2C36}">
      <dsp:nvSpPr>
        <dsp:cNvPr id="0" name=""/>
        <dsp:cNvSpPr/>
      </dsp:nvSpPr>
      <dsp:spPr>
        <a:xfrm>
          <a:off x="2535756" y="763519"/>
          <a:ext cx="179841" cy="179841"/>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C01C39-153A-45ED-A9DA-C97A32B0D658}">
      <dsp:nvSpPr>
        <dsp:cNvPr id="0" name=""/>
        <dsp:cNvSpPr/>
      </dsp:nvSpPr>
      <dsp:spPr>
        <a:xfrm>
          <a:off x="1753453" y="693021"/>
          <a:ext cx="974141" cy="12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94" tIns="0" rIns="0" bIns="0" numCol="1" spcCol="1270" anchor="t" anchorCtr="0">
          <a:noAutofit/>
        </a:bodyPr>
        <a:lstStyle/>
        <a:p>
          <a:pPr lvl="0" algn="ctr" defTabSz="711200">
            <a:lnSpc>
              <a:spcPct val="90000"/>
            </a:lnSpc>
            <a:spcBef>
              <a:spcPct val="0"/>
            </a:spcBef>
            <a:spcAft>
              <a:spcPct val="35000"/>
            </a:spcAft>
          </a:pPr>
          <a:endParaRPr lang="es-CO" sz="1600" kern="1200" dirty="0">
            <a:latin typeface="Raleway" panose="020B0503030101060003" pitchFamily="34" charset="0"/>
          </a:endParaRPr>
        </a:p>
      </dsp:txBody>
      <dsp:txXfrm>
        <a:off x="1753453" y="693021"/>
        <a:ext cx="974141" cy="1240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81718-C12C-46B4-A312-0AC2BE093236}">
      <dsp:nvSpPr>
        <dsp:cNvPr id="0" name=""/>
        <dsp:cNvSpPr/>
      </dsp:nvSpPr>
      <dsp:spPr>
        <a:xfrm>
          <a:off x="310486" y="457522"/>
          <a:ext cx="692523" cy="692523"/>
        </a:xfrm>
        <a:prstGeom prst="gear9">
          <a:avLst/>
        </a:prstGeom>
        <a:solidFill>
          <a:srgbClr val="0070C0"/>
        </a:solidFill>
        <a:ln w="6350" cap="flat" cmpd="sng" algn="ctr">
          <a:solidFill>
            <a:schemeClr val="accent5">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CO" sz="600" b="1" kern="1200" noProof="0" dirty="0">
              <a:solidFill>
                <a:schemeClr val="tx1"/>
              </a:solidFill>
              <a:latin typeface="+mj-lt"/>
            </a:rPr>
            <a:t>CMA2 objectives</a:t>
          </a:r>
          <a:endParaRPr lang="es-CO" sz="600" kern="1200" noProof="0" dirty="0">
            <a:solidFill>
              <a:schemeClr val="tx1"/>
            </a:solidFill>
            <a:latin typeface="+mj-lt"/>
          </a:endParaRPr>
        </a:p>
      </dsp:txBody>
      <dsp:txXfrm>
        <a:off x="449714" y="619742"/>
        <a:ext cx="414067" cy="355971"/>
      </dsp:txXfrm>
    </dsp:sp>
    <dsp:sp modelId="{8A01EB05-C68F-4318-A93E-34B51DC605C5}">
      <dsp:nvSpPr>
        <dsp:cNvPr id="0" name=""/>
        <dsp:cNvSpPr/>
      </dsp:nvSpPr>
      <dsp:spPr>
        <a:xfrm>
          <a:off x="969505" y="734399"/>
          <a:ext cx="503653" cy="503653"/>
        </a:xfrm>
        <a:prstGeom prst="gear6">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1" kern="1200" noProof="0" dirty="0" smtClean="0">
              <a:solidFill>
                <a:schemeClr val="tx1"/>
              </a:solidFill>
              <a:latin typeface="+mj-lt"/>
            </a:rPr>
            <a:t>       </a:t>
          </a:r>
          <a:endParaRPr lang="en-US" sz="800" b="1" kern="1200" noProof="0" dirty="0">
            <a:solidFill>
              <a:schemeClr val="tx1"/>
            </a:solidFill>
            <a:latin typeface="+mj-lt"/>
          </a:endParaRPr>
        </a:p>
      </dsp:txBody>
      <dsp:txXfrm>
        <a:off x="1096301" y="861962"/>
        <a:ext cx="250061" cy="248527"/>
      </dsp:txXfrm>
    </dsp:sp>
    <dsp:sp modelId="{28D490C6-4B0C-4265-8F2D-D1835E46B337}">
      <dsp:nvSpPr>
        <dsp:cNvPr id="0" name=""/>
        <dsp:cNvSpPr/>
      </dsp:nvSpPr>
      <dsp:spPr>
        <a:xfrm rot="20700000">
          <a:off x="666919" y="55472"/>
          <a:ext cx="528244" cy="502107"/>
        </a:xfrm>
        <a:prstGeom prst="gear6">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CO" sz="600" b="1" kern="1200" noProof="0" dirty="0">
              <a:solidFill>
                <a:schemeClr val="tx1"/>
              </a:solidFill>
              <a:latin typeface="+mj-lt"/>
            </a:rPr>
            <a:t>Aichi Targets</a:t>
          </a:r>
          <a:endParaRPr lang="es-CO" sz="600" kern="1200" noProof="0" dirty="0">
            <a:solidFill>
              <a:schemeClr val="tx1"/>
            </a:solidFill>
            <a:latin typeface="+mj-lt"/>
          </a:endParaRPr>
        </a:p>
      </dsp:txBody>
      <dsp:txXfrm rot="-20700000">
        <a:off x="784329" y="164048"/>
        <a:ext cx="293425" cy="284954"/>
      </dsp:txXfrm>
    </dsp:sp>
    <dsp:sp modelId="{2F72E4B5-BDC5-4795-A73F-EB5AEB086C60}">
      <dsp:nvSpPr>
        <dsp:cNvPr id="0" name=""/>
        <dsp:cNvSpPr/>
      </dsp:nvSpPr>
      <dsp:spPr>
        <a:xfrm rot="13092412">
          <a:off x="188512" y="328910"/>
          <a:ext cx="886430" cy="886430"/>
        </a:xfrm>
        <a:prstGeom prst="circularArrow">
          <a:avLst>
            <a:gd name="adj1" fmla="val 4687"/>
            <a:gd name="adj2" fmla="val 299029"/>
            <a:gd name="adj3" fmla="val 2340079"/>
            <a:gd name="adj4" fmla="val 16313451"/>
            <a:gd name="adj5" fmla="val 5469"/>
          </a:avLst>
        </a:prstGeom>
        <a:solidFill>
          <a:srgbClr val="262F3D"/>
        </a:solidFill>
        <a:ln>
          <a:noFill/>
        </a:ln>
        <a:effectLst/>
      </dsp:spPr>
      <dsp:style>
        <a:lnRef idx="0">
          <a:scrgbClr r="0" g="0" b="0"/>
        </a:lnRef>
        <a:fillRef idx="1">
          <a:scrgbClr r="0" g="0" b="0"/>
        </a:fillRef>
        <a:effectRef idx="0">
          <a:scrgbClr r="0" g="0" b="0"/>
        </a:effectRef>
        <a:fontRef idx="minor">
          <a:schemeClr val="lt1"/>
        </a:fontRef>
      </dsp:style>
    </dsp:sp>
    <dsp:sp modelId="{E6C99055-9AD6-4BE4-8BC1-9718E5652391}">
      <dsp:nvSpPr>
        <dsp:cNvPr id="0" name=""/>
        <dsp:cNvSpPr/>
      </dsp:nvSpPr>
      <dsp:spPr>
        <a:xfrm rot="8192268">
          <a:off x="929787" y="631705"/>
          <a:ext cx="644047" cy="644047"/>
        </a:xfrm>
        <a:prstGeom prst="leftCircularArrow">
          <a:avLst>
            <a:gd name="adj1" fmla="val 6452"/>
            <a:gd name="adj2" fmla="val 429999"/>
            <a:gd name="adj3" fmla="val 10489124"/>
            <a:gd name="adj4" fmla="val 14837806"/>
            <a:gd name="adj5" fmla="val 7527"/>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F10091A1-90DF-44F7-9858-D0BACCC1F3DB}">
      <dsp:nvSpPr>
        <dsp:cNvPr id="0" name=""/>
        <dsp:cNvSpPr/>
      </dsp:nvSpPr>
      <dsp:spPr>
        <a:xfrm rot="7601370">
          <a:off x="649111" y="-82468"/>
          <a:ext cx="694412" cy="694412"/>
        </a:xfrm>
        <a:prstGeom prst="circularArrow">
          <a:avLst>
            <a:gd name="adj1" fmla="val 5984"/>
            <a:gd name="adj2" fmla="val 394124"/>
            <a:gd name="adj3" fmla="val 13313824"/>
            <a:gd name="adj4" fmla="val 10508221"/>
            <a:gd name="adj5" fmla="val 6981"/>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1283A5-9BE9-4FB9-961E-D46AD63CB5C0}" type="datetimeFigureOut">
              <a:rPr lang="es-CO" smtClean="0"/>
              <a:t>29/11/2018</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B67508-B1E8-4CDC-91B5-45FECE2A4B3F}" type="slidenum">
              <a:rPr lang="es-CO" smtClean="0"/>
              <a:t>‹Nº›</a:t>
            </a:fld>
            <a:endParaRPr lang="es-CO"/>
          </a:p>
        </p:txBody>
      </p:sp>
    </p:spTree>
    <p:extLst>
      <p:ext uri="{BB962C8B-B14F-4D97-AF65-F5344CB8AC3E}">
        <p14:creationId xmlns:p14="http://schemas.microsoft.com/office/powerpoint/2010/main" val="946315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80D14D-2B2A-4271-9CB7-05D69AD0665F}" type="datetimeFigureOut">
              <a:rPr lang="es-CO" smtClean="0"/>
              <a:pPr/>
              <a:t>29/11/2018</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EF310-9421-45F6-B167-BB710EB4ABE2}" type="slidenum">
              <a:rPr lang="es-CO" smtClean="0"/>
              <a:pPr/>
              <a:t>‹Nº›</a:t>
            </a:fld>
            <a:endParaRPr lang="es-CO"/>
          </a:p>
        </p:txBody>
      </p:sp>
    </p:spTree>
    <p:extLst>
      <p:ext uri="{BB962C8B-B14F-4D97-AF65-F5344CB8AC3E}">
        <p14:creationId xmlns:p14="http://schemas.microsoft.com/office/powerpoint/2010/main" val="41399158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n-US"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1</a:t>
            </a:fld>
            <a:endParaRPr lang="es-ES"/>
          </a:p>
        </p:txBody>
      </p:sp>
    </p:spTree>
    <p:extLst>
      <p:ext uri="{BB962C8B-B14F-4D97-AF65-F5344CB8AC3E}">
        <p14:creationId xmlns:p14="http://schemas.microsoft.com/office/powerpoint/2010/main" val="260052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normAutofit/>
          </a:bodyPr>
          <a:lstStyle/>
          <a:p>
            <a:endParaRPr lang="en-US" dirty="0"/>
          </a:p>
        </p:txBody>
      </p:sp>
      <p:sp>
        <p:nvSpPr>
          <p:cNvPr id="4" name="Marcador de número de diapositiva 3"/>
          <p:cNvSpPr>
            <a:spLocks noGrp="1"/>
          </p:cNvSpPr>
          <p:nvPr>
            <p:ph type="sldNum" sz="quarter" idx="10"/>
          </p:nvPr>
        </p:nvSpPr>
        <p:spPr/>
        <p:txBody>
          <a:bodyPr/>
          <a:lstStyle/>
          <a:p>
            <a:fld id="{F231DA4E-7392-45CF-B7E4-1EB97793B23C}" type="slidenum">
              <a:rPr lang="es-ES" smtClean="0"/>
              <a:pPr/>
              <a:t>2</a:t>
            </a:fld>
            <a:endParaRPr lang="es-ES"/>
          </a:p>
        </p:txBody>
      </p:sp>
    </p:spTree>
    <p:extLst>
      <p:ext uri="{BB962C8B-B14F-4D97-AF65-F5344CB8AC3E}">
        <p14:creationId xmlns:p14="http://schemas.microsoft.com/office/powerpoint/2010/main" val="3582214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Times New Roman" panose="02020603050405020304" pitchFamily="18" charset="0"/>
                <a:cs typeface="Calibri" panose="020F0502020204030204" pitchFamily="34" charset="0"/>
              </a:rPr>
              <a:t>A collaborative</a:t>
            </a:r>
            <a:r>
              <a:rPr lang="en-US" baseline="0" dirty="0">
                <a:latin typeface="Calibri" panose="020F0502020204030204" pitchFamily="34" charset="0"/>
                <a:ea typeface="Times New Roman" panose="02020603050405020304" pitchFamily="18" charset="0"/>
                <a:cs typeface="Calibri" panose="020F0502020204030204" pitchFamily="34" charset="0"/>
              </a:rPr>
              <a:t> approach between </a:t>
            </a:r>
            <a:r>
              <a:rPr lang="en-GB" dirty="0">
                <a:latin typeface="Calibri" panose="020F0502020204030204" pitchFamily="34" charset="0"/>
                <a:ea typeface="Times New Roman" panose="02020603050405020304" pitchFamily="18" charset="0"/>
                <a:cs typeface="Calibri" panose="020F0502020204030204" pitchFamily="34" charset="0"/>
              </a:rPr>
              <a:t>existing national, regional and international marine data and information management programs, projects or strategies of OIDE and</a:t>
            </a:r>
            <a:r>
              <a:rPr lang="en-GB" baseline="0" dirty="0">
                <a:latin typeface="Calibri" panose="020F0502020204030204" pitchFamily="34" charset="0"/>
                <a:ea typeface="Times New Roman" panose="02020603050405020304" pitchFamily="18" charset="0"/>
                <a:cs typeface="Calibri" panose="020F0502020204030204" pitchFamily="34" charset="0"/>
              </a:rPr>
              <a:t> others in the region  strength capabilities through cooperation and exchange expertise, opportunities of  advising, training, use of information tools and relation with expert network (</a:t>
            </a:r>
            <a:r>
              <a:rPr lang="en-GB" baseline="0" dirty="0" err="1">
                <a:latin typeface="Calibri" panose="020F0502020204030204" pitchFamily="34" charset="0"/>
                <a:ea typeface="Times New Roman" panose="02020603050405020304" pitchFamily="18" charset="0"/>
                <a:cs typeface="Calibri" panose="020F0502020204030204" pitchFamily="34" charset="0"/>
              </a:rPr>
              <a:t>Ibermar</a:t>
            </a:r>
            <a:r>
              <a:rPr lang="en-GB" baseline="0" dirty="0">
                <a:latin typeface="Calibri" panose="020F0502020204030204" pitchFamily="34" charset="0"/>
                <a:ea typeface="Times New Roman" panose="02020603050405020304" pitchFamily="18" charset="0"/>
                <a:cs typeface="Calibri" panose="020F0502020204030204" pitchFamily="34" charset="0"/>
              </a:rPr>
              <a:t> or </a:t>
            </a:r>
            <a:r>
              <a:rPr lang="en-GB" baseline="0" dirty="0" err="1">
                <a:latin typeface="Calibri" panose="020F0502020204030204" pitchFamily="34" charset="0"/>
                <a:ea typeface="Times New Roman" panose="02020603050405020304" pitchFamily="18" charset="0"/>
                <a:cs typeface="Calibri" panose="020F0502020204030204" pitchFamily="34" charset="0"/>
              </a:rPr>
              <a:t>OceanExpert</a:t>
            </a:r>
            <a:r>
              <a:rPr lang="en-GB" baseline="0" dirty="0">
                <a:latin typeface="Calibri" panose="020F0502020204030204" pitchFamily="34" charset="0"/>
                <a:ea typeface="Times New Roman" panose="02020603050405020304" pitchFamily="18" charset="0"/>
                <a:cs typeface="Calibri" panose="020F0502020204030204" pitchFamily="34" charset="0"/>
              </a:rPr>
              <a:t>).</a:t>
            </a: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Times New Roman" panose="02020603050405020304" pitchFamily="18" charset="0"/>
                <a:cs typeface="Calibri" panose="020F0502020204030204" pitchFamily="34" charset="0"/>
              </a:rPr>
              <a:t>Initiatives: the International Oceanographic Data an Information  Exchange (IODE) – Ocean Data and Information Network for the Caribbean and South America (ODINCARSA) initiative, the IODE National Oceanographic Data Centres (NODCs) in the participating countries, and the IODE Ocean Biogeographic Information System (OBIS), </a:t>
            </a:r>
            <a:r>
              <a:rPr lang="en-US" sz="1200" b="0" i="0" kern="1200" dirty="0">
                <a:solidFill>
                  <a:schemeClr val="tx1"/>
                </a:solidFill>
                <a:effectLst/>
                <a:latin typeface="+mn-lt"/>
                <a:ea typeface="+mn-ea"/>
                <a:cs typeface="+mn-cs"/>
              </a:rPr>
              <a:t>The International Association of Aquatic and Marine Science Libraries and Information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(IAMSLIC) encompasses all aspects of aquatic and marine sciences and their allied disciplines. The association provides a forum to exchange and explore ideas and issues of mutual concern.</a:t>
            </a:r>
          </a:p>
        </p:txBody>
      </p:sp>
      <p:sp>
        <p:nvSpPr>
          <p:cNvPr id="4" name="Marcador de número de diapositiva 3"/>
          <p:cNvSpPr>
            <a:spLocks noGrp="1"/>
          </p:cNvSpPr>
          <p:nvPr>
            <p:ph type="sldNum" sz="quarter" idx="10"/>
          </p:nvPr>
        </p:nvSpPr>
        <p:spPr/>
        <p:txBody>
          <a:bodyPr/>
          <a:lstStyle/>
          <a:p>
            <a:fld id="{219EF310-9421-45F6-B167-BB710EB4ABE2}" type="slidenum">
              <a:rPr lang="es-CO" smtClean="0"/>
              <a:t>3</a:t>
            </a:fld>
            <a:endParaRPr lang="es-CO"/>
          </a:p>
        </p:txBody>
      </p:sp>
    </p:spTree>
    <p:extLst>
      <p:ext uri="{BB962C8B-B14F-4D97-AF65-F5344CB8AC3E}">
        <p14:creationId xmlns:p14="http://schemas.microsoft.com/office/powerpoint/2010/main" val="233647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a:t>Platform supported by </a:t>
            </a:r>
            <a:r>
              <a:rPr lang="en-US" sz="1200" dirty="0" err="1"/>
              <a:t>Geonode</a:t>
            </a:r>
            <a:r>
              <a:rPr lang="en-US" sz="1200" dirty="0"/>
              <a:t> technology to manage</a:t>
            </a:r>
            <a:r>
              <a:rPr lang="en-US" sz="1200" baseline="0" dirty="0"/>
              <a:t> spatial information using for layers and maps. Power BI f technology for indicators data and display, and SIMILE Exhibit for external sources.</a:t>
            </a:r>
          </a:p>
          <a:p>
            <a:r>
              <a:rPr lang="en-US" sz="1200" baseline="0" dirty="0"/>
              <a:t>This image shows the set of products that the atlas support, from data sets, shapefile, raster, documents and links from external services can be linked.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t>Geonode</a:t>
            </a:r>
            <a:r>
              <a:rPr lang="en-US" sz="1200" baseline="0" dirty="0"/>
              <a:t> </a:t>
            </a:r>
            <a:r>
              <a:rPr lang="en-US" i="0" dirty="0">
                <a:solidFill>
                  <a:srgbClr val="002060"/>
                </a:solidFill>
              </a:rPr>
              <a:t>let the countries manage their own national information to achieve self-manage information with quality control and support from the project coordination</a:t>
            </a:r>
          </a:p>
          <a:p>
            <a:endParaRPr lang="es-CO" dirty="0"/>
          </a:p>
        </p:txBody>
      </p:sp>
      <p:sp>
        <p:nvSpPr>
          <p:cNvPr id="4" name="Marcador de número de diapositiva 3"/>
          <p:cNvSpPr>
            <a:spLocks noGrp="1"/>
          </p:cNvSpPr>
          <p:nvPr>
            <p:ph type="sldNum" sz="quarter" idx="10"/>
          </p:nvPr>
        </p:nvSpPr>
        <p:spPr/>
        <p:txBody>
          <a:bodyPr/>
          <a:lstStyle/>
          <a:p>
            <a:fld id="{0904B7B9-0401-413E-8E1D-A8F92756523A}" type="slidenum">
              <a:rPr lang="es-CO" smtClean="0"/>
              <a:t>4</a:t>
            </a:fld>
            <a:endParaRPr lang="es-CO"/>
          </a:p>
        </p:txBody>
      </p:sp>
    </p:spTree>
    <p:extLst>
      <p:ext uri="{BB962C8B-B14F-4D97-AF65-F5344CB8AC3E}">
        <p14:creationId xmlns:p14="http://schemas.microsoft.com/office/powerpoint/2010/main" val="372933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buClr>
                <a:srgbClr val="92D050"/>
              </a:buClr>
              <a:buFont typeface="Wingdings" panose="05000000000000000000" pitchFamily="2" charset="2"/>
              <a:buChar char="ü"/>
            </a:pPr>
            <a:r>
              <a:rPr lang="en-US" dirty="0" smtClean="0"/>
              <a:t>Maps (spatial viewer for consult /creation /downloading  maps and layer / Layers (</a:t>
            </a:r>
            <a:r>
              <a:rPr lang="en-US" dirty="0" err="1" smtClean="0"/>
              <a:t>shapefile</a:t>
            </a:r>
            <a:r>
              <a:rPr lang="en-US" dirty="0" smtClean="0"/>
              <a:t>, raster, WMS) / free access to data and information</a:t>
            </a:r>
          </a:p>
          <a:p>
            <a:pPr marL="342900" marR="0" indent="-342900" algn="l" defTabSz="914400" rtl="0" eaLnBrk="1" fontAlgn="auto" latinLnBrk="0" hangingPunct="1">
              <a:lnSpc>
                <a:spcPct val="100000"/>
              </a:lnSpc>
              <a:spcBef>
                <a:spcPts val="0"/>
              </a:spcBef>
              <a:spcAft>
                <a:spcPts val="0"/>
              </a:spcAft>
              <a:buClr>
                <a:srgbClr val="92D050"/>
              </a:buClr>
              <a:buSzTx/>
              <a:buFont typeface="Wingdings" panose="05000000000000000000" pitchFamily="2" charset="2"/>
              <a:buChar char="ü"/>
              <a:tabLst/>
              <a:defRPr/>
            </a:pPr>
            <a:r>
              <a:rPr lang="en-US" sz="1200" dirty="0" smtClean="0"/>
              <a:t>Query tool for displaying and downloading layers and creating maps</a:t>
            </a:r>
          </a:p>
          <a:p>
            <a:pPr marL="342900" indent="-342900">
              <a:buClr>
                <a:srgbClr val="92D050"/>
              </a:buClr>
              <a:buFont typeface="Wingdings" panose="05000000000000000000" pitchFamily="2" charset="2"/>
              <a:buChar char="ü"/>
            </a:pPr>
            <a:endParaRPr lang="en-US" dirty="0"/>
          </a:p>
        </p:txBody>
      </p:sp>
      <p:sp>
        <p:nvSpPr>
          <p:cNvPr id="4" name="Marcador de número de diapositiva 3"/>
          <p:cNvSpPr>
            <a:spLocks noGrp="1"/>
          </p:cNvSpPr>
          <p:nvPr>
            <p:ph type="sldNum" sz="quarter" idx="10"/>
          </p:nvPr>
        </p:nvSpPr>
        <p:spPr/>
        <p:txBody>
          <a:bodyPr/>
          <a:lstStyle/>
          <a:p>
            <a:fld id="{219EF310-9421-45F6-B167-BB710EB4ABE2}" type="slidenum">
              <a:rPr lang="es-CO" smtClean="0"/>
              <a:pPr/>
              <a:t>7</a:t>
            </a:fld>
            <a:endParaRPr lang="es-CO"/>
          </a:p>
        </p:txBody>
      </p:sp>
    </p:spTree>
    <p:extLst>
      <p:ext uri="{BB962C8B-B14F-4D97-AF65-F5344CB8AC3E}">
        <p14:creationId xmlns:p14="http://schemas.microsoft.com/office/powerpoint/2010/main" val="958981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r>
              <a:rPr lang="en-US" noProof="0" dirty="0"/>
              <a:t>One</a:t>
            </a:r>
            <a:r>
              <a:rPr lang="en-US" baseline="0" noProof="0" dirty="0"/>
              <a:t> the most relevant product that CMA2 offers  are the set of indicator, published most of them using national data. From 10 indicators selected in the project frame, five are already published (see green boxes) . The rest are in process of design of Methodological sheets or collecting data.</a:t>
            </a:r>
          </a:p>
          <a:p>
            <a:endParaRPr lang="en-US" baseline="0" noProof="0" dirty="0"/>
          </a:p>
          <a:p>
            <a:r>
              <a:rPr lang="en-US" noProof="0" dirty="0"/>
              <a:t>CMA2</a:t>
            </a:r>
            <a:r>
              <a:rPr lang="en-US" baseline="0" noProof="0" dirty="0"/>
              <a:t> works on a v</a:t>
            </a:r>
            <a:r>
              <a:rPr lang="en-US" noProof="0" dirty="0"/>
              <a:t>oluntary contribution to Sustainable Development Strategy, more specifically to SDG 13 and 14</a:t>
            </a:r>
          </a:p>
          <a:p>
            <a:endParaRPr lang="en-US" noProof="0" dirty="0"/>
          </a:p>
          <a:p>
            <a:r>
              <a:rPr lang="en-US" noProof="0" dirty="0"/>
              <a:t>As part</a:t>
            </a:r>
            <a:r>
              <a:rPr lang="en-US" baseline="0" noProof="0" dirty="0"/>
              <a:t> of the rules of game, a set of commitments were agreed among al the country pilots of the  project, some of them are…</a:t>
            </a:r>
          </a:p>
        </p:txBody>
      </p:sp>
      <p:sp>
        <p:nvSpPr>
          <p:cNvPr id="4" name="Marcador de número de diapositiva 3"/>
          <p:cNvSpPr>
            <a:spLocks noGrp="1"/>
          </p:cNvSpPr>
          <p:nvPr>
            <p:ph type="sldNum" sz="quarter" idx="10"/>
          </p:nvPr>
        </p:nvSpPr>
        <p:spPr/>
        <p:txBody>
          <a:bodyPr/>
          <a:lstStyle/>
          <a:p>
            <a:fld id="{219EF310-9421-45F6-B167-BB710EB4ABE2}" type="slidenum">
              <a:rPr lang="es-CO" smtClean="0"/>
              <a:t>10</a:t>
            </a:fld>
            <a:endParaRPr lang="es-CO"/>
          </a:p>
        </p:txBody>
      </p:sp>
    </p:spTree>
    <p:extLst>
      <p:ext uri="{BB962C8B-B14F-4D97-AF65-F5344CB8AC3E}">
        <p14:creationId xmlns:p14="http://schemas.microsoft.com/office/powerpoint/2010/main" val="326086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Sugiero poner  un</a:t>
            </a:r>
            <a:r>
              <a:rPr lang="es-CO" baseline="0" dirty="0"/>
              <a:t> diagrama …parecido a esto, para ilustrar que desde los dos proyectos , se contribuye  con indicadores e información espacial nacional a distintos ODS y a su vez con información para al ciencias sobre el océano a fin de respaldar toma de decisiones informada….para la región LA (Caribe y Pacifico Sudeste…). Esto dado que será el tema propuesto para el taller ICAN posterior  a estas presentaciones…</a:t>
            </a:r>
            <a:endParaRPr lang="es-CO" dirty="0"/>
          </a:p>
        </p:txBody>
      </p:sp>
      <p:sp>
        <p:nvSpPr>
          <p:cNvPr id="4" name="Marcador de número de diapositiva 3"/>
          <p:cNvSpPr>
            <a:spLocks noGrp="1"/>
          </p:cNvSpPr>
          <p:nvPr>
            <p:ph type="sldNum" sz="quarter" idx="10"/>
          </p:nvPr>
        </p:nvSpPr>
        <p:spPr/>
        <p:txBody>
          <a:bodyPr/>
          <a:lstStyle/>
          <a:p>
            <a:fld id="{0904B7B9-0401-413E-8E1D-A8F92756523A}" type="slidenum">
              <a:rPr lang="es-CO" smtClean="0"/>
              <a:t>16</a:t>
            </a:fld>
            <a:endParaRPr lang="es-CO"/>
          </a:p>
        </p:txBody>
      </p:sp>
    </p:spTree>
    <p:extLst>
      <p:ext uri="{BB962C8B-B14F-4D97-AF65-F5344CB8AC3E}">
        <p14:creationId xmlns:p14="http://schemas.microsoft.com/office/powerpoint/2010/main" val="82257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www.invemar.org.co/" TargetMode="External"/><Relationship Id="rId7"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s://www.youtube.com/channel/UCfI4vqyXyqo_IeepJpL0QAw" TargetMode="External"/><Relationship Id="rId11" Type="http://schemas.openxmlformats.org/officeDocument/2006/relationships/image" Target="../media/image12.png"/><Relationship Id="rId5" Type="http://schemas.openxmlformats.org/officeDocument/2006/relationships/hyperlink" Target="https://twitter.com/invemarcolombia" TargetMode="External"/><Relationship Id="rId10" Type="http://schemas.openxmlformats.org/officeDocument/2006/relationships/image" Target="../media/image11.emf"/><Relationship Id="rId4" Type="http://schemas.openxmlformats.org/officeDocument/2006/relationships/hyperlink" Target="https://www.facebook.com/invemar.org.co" TargetMode="External"/><Relationship Id="rId9"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9" name="8 Grupo"/>
          <p:cNvGrpSpPr/>
          <p:nvPr userDrawn="1"/>
        </p:nvGrpSpPr>
        <p:grpSpPr>
          <a:xfrm>
            <a:off x="1" y="0"/>
            <a:ext cx="9144000" cy="6858000"/>
            <a:chOff x="1" y="0"/>
            <a:chExt cx="9144000" cy="6858000"/>
          </a:xfrm>
        </p:grpSpPr>
        <p:sp>
          <p:nvSpPr>
            <p:cNvPr id="8" name="7 Rectángulo"/>
            <p:cNvSpPr/>
            <p:nvPr userDrawn="1"/>
          </p:nvSpPr>
          <p:spPr>
            <a:xfrm>
              <a:off x="1" y="5332164"/>
              <a:ext cx="9144000" cy="152583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6" name="Picture 4" descr="C:\Users\usrtip09\AppData\Local\Microsoft\Windows\Temporary Internet Files\Content.Outlook\J2V1D0NA\MapaPaginawebMarzo2016 (6).pn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4557" y="0"/>
              <a:ext cx="9139443" cy="533216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ítulo 1"/>
          <p:cNvSpPr>
            <a:spLocks noGrp="1"/>
          </p:cNvSpPr>
          <p:nvPr>
            <p:ph type="ctrTitle"/>
          </p:nvPr>
        </p:nvSpPr>
        <p:spPr>
          <a:xfrm>
            <a:off x="69574" y="6013174"/>
            <a:ext cx="8994913" cy="844825"/>
          </a:xfrm>
        </p:spPr>
        <p:txBody>
          <a:bodyPr anchor="b">
            <a:normAutofit/>
          </a:bodyPr>
          <a:lstStyle>
            <a:lvl1pPr algn="r">
              <a:defRPr sz="3600" b="1">
                <a:solidFill>
                  <a:schemeClr val="bg1"/>
                </a:solidFill>
                <a:effectLst>
                  <a:outerShdw blurRad="38100" dist="38100" dir="2700000" algn="tl">
                    <a:srgbClr val="000000">
                      <a:alpha val="43137"/>
                    </a:srgbClr>
                  </a:outerShdw>
                </a:effectLst>
                <a:latin typeface="+mj-lt"/>
                <a:ea typeface="Open Sans Semibold" panose="020B0706030804020204" pitchFamily="34" charset="0"/>
                <a:cs typeface="Open Sans Semibold" panose="020B0706030804020204" pitchFamily="34" charset="0"/>
              </a:defRPr>
            </a:lvl1pPr>
          </a:lstStyle>
          <a:p>
            <a:r>
              <a:rPr lang="es-ES" dirty="0"/>
              <a:t>Haga clic para modificar el estilo de título del patrón</a:t>
            </a:r>
          </a:p>
        </p:txBody>
      </p:sp>
      <p:sp>
        <p:nvSpPr>
          <p:cNvPr id="4" name="3 Rectángulo"/>
          <p:cNvSpPr/>
          <p:nvPr userDrawn="1"/>
        </p:nvSpPr>
        <p:spPr>
          <a:xfrm>
            <a:off x="4285562" y="2093205"/>
            <a:ext cx="4845027" cy="661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3" name="Subtítulo 2"/>
          <p:cNvSpPr>
            <a:spLocks noGrp="1"/>
          </p:cNvSpPr>
          <p:nvPr>
            <p:ph type="subTitle" idx="1"/>
          </p:nvPr>
        </p:nvSpPr>
        <p:spPr>
          <a:xfrm>
            <a:off x="4309031" y="2140446"/>
            <a:ext cx="4755455" cy="566530"/>
          </a:xfrm>
        </p:spPr>
        <p:txBody>
          <a:bodyPr>
            <a:normAutofit/>
          </a:bodyPr>
          <a:lstStyle>
            <a:lvl1pPr marL="0" indent="0" algn="r">
              <a:buNone/>
              <a:defRPr sz="1800">
                <a:solidFill>
                  <a:schemeClr val="tx1"/>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sp>
        <p:nvSpPr>
          <p:cNvPr id="10" name="9 Rectángulo"/>
          <p:cNvSpPr/>
          <p:nvPr userDrawn="1"/>
        </p:nvSpPr>
        <p:spPr>
          <a:xfrm>
            <a:off x="0" y="-1995"/>
            <a:ext cx="9144000" cy="499836"/>
          </a:xfrm>
          <a:prstGeom prst="rect">
            <a:avLst/>
          </a:prstGeom>
          <a:solidFill>
            <a:srgbClr val="28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463371" y="55085"/>
            <a:ext cx="1601116" cy="1200838"/>
          </a:xfrm>
          <a:prstGeom prst="rect">
            <a:avLst/>
          </a:prstGeom>
          <a:noFill/>
          <a:ln>
            <a:noFill/>
          </a:ln>
          <a:effectLst>
            <a:glow rad="101600">
              <a:schemeClr val="bg1">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72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6" name="5 Rectángulo"/>
          <p:cNvSpPr/>
          <p:nvPr userDrawn="1"/>
        </p:nvSpPr>
        <p:spPr>
          <a:xfrm>
            <a:off x="0" y="-1995"/>
            <a:ext cx="9144000" cy="1726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Users\usrlai03\Documents\Downloads\Plantillas PPT final-07.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0" y="1994052"/>
            <a:ext cx="9144000" cy="486394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69574" y="6013174"/>
            <a:ext cx="8994913" cy="844825"/>
          </a:xfrm>
        </p:spPr>
        <p:txBody>
          <a:bodyPr anchor="b">
            <a:noAutofit/>
          </a:bodyPr>
          <a:lstStyle>
            <a:lvl1pPr algn="r">
              <a:defRPr sz="3200">
                <a:solidFill>
                  <a:schemeClr val="bg1"/>
                </a:solidFill>
                <a:effectLst>
                  <a:outerShdw blurRad="38100" dist="38100" dir="2700000" algn="tl">
                    <a:srgbClr val="000000">
                      <a:alpha val="43137"/>
                    </a:srgbClr>
                  </a:outerShdw>
                </a:effectLst>
                <a:latin typeface="+mj-lt"/>
                <a:ea typeface="Open Sans Semibold" panose="020B0706030804020204" pitchFamily="34" charset="0"/>
                <a:cs typeface="Open Sans Semibold" panose="020B0706030804020204" pitchFamily="34" charset="0"/>
              </a:defRPr>
            </a:lvl1pPr>
          </a:lstStyle>
          <a:p>
            <a:r>
              <a:rPr lang="es-ES" dirty="0"/>
              <a:t>Haga clic para modificar el estilo de título del patrón</a:t>
            </a:r>
          </a:p>
        </p:txBody>
      </p:sp>
      <p:sp>
        <p:nvSpPr>
          <p:cNvPr id="3" name="Subtítulo 2"/>
          <p:cNvSpPr>
            <a:spLocks noGrp="1"/>
          </p:cNvSpPr>
          <p:nvPr>
            <p:ph type="subTitle" idx="1"/>
          </p:nvPr>
        </p:nvSpPr>
        <p:spPr>
          <a:xfrm>
            <a:off x="69574" y="264159"/>
            <a:ext cx="7119615" cy="734011"/>
          </a:xfrm>
        </p:spPr>
        <p:txBody>
          <a:bodyPr>
            <a:normAutofit/>
          </a:bodyPr>
          <a:lstStyle>
            <a:lvl1pPr marL="0" indent="0" algn="r">
              <a:buNone/>
              <a:defRPr sz="1800">
                <a:solidFill>
                  <a:schemeClr val="bg1"/>
                </a:solidFill>
                <a:latin typeface="+mj-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pic>
        <p:nvPicPr>
          <p:cNvPr id="7"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992958" y="170608"/>
            <a:ext cx="1151042" cy="863282"/>
          </a:xfrm>
          <a:prstGeom prst="rect">
            <a:avLst/>
          </a:prstGeom>
          <a:noFill/>
          <a:ln>
            <a:noFill/>
          </a:ln>
          <a:effectLst>
            <a:glow rad="101600">
              <a:schemeClr val="bg1">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97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2" name="11 Rectángulo"/>
          <p:cNvSpPr/>
          <p:nvPr userDrawn="1"/>
        </p:nvSpPr>
        <p:spPr>
          <a:xfrm>
            <a:off x="0" y="6685397"/>
            <a:ext cx="9144000" cy="1726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 Rectángulo"/>
          <p:cNvSpPr/>
          <p:nvPr userDrawn="1"/>
        </p:nvSpPr>
        <p:spPr>
          <a:xfrm>
            <a:off x="0" y="-1995"/>
            <a:ext cx="9144000" cy="499836"/>
          </a:xfrm>
          <a:prstGeom prst="rect">
            <a:avLst/>
          </a:prstGeom>
          <a:solidFill>
            <a:srgbClr val="28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22313" y="4406900"/>
            <a:ext cx="7772400" cy="1362075"/>
          </a:xfrm>
        </p:spPr>
        <p:txBody>
          <a:bodyPr anchor="t"/>
          <a:lstStyle>
            <a:lvl1pPr algn="l">
              <a:defRPr sz="4000" b="1" cap="all">
                <a:solidFill>
                  <a:srgbClr val="193157"/>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lgn="l">
              <a:buNone/>
              <a:defRPr sz="2000">
                <a:solidFill>
                  <a:schemeClr val="tx1">
                    <a:tint val="75000"/>
                  </a:schemeClr>
                </a:solidFill>
                <a:latin typeface="+mn-lt"/>
                <a:ea typeface="Open Sans Light" panose="020B0306030504020204" pitchFamily="34" charset="0"/>
                <a:cs typeface="Open Sans Light" panose="020B03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0" y="6477000"/>
            <a:ext cx="2133600" cy="365125"/>
          </a:xfrm>
        </p:spPr>
        <p:txBody>
          <a:bodyPr/>
          <a:lstStyle>
            <a:lvl1pPr>
              <a:defRPr>
                <a:solidFill>
                  <a:schemeClr val="tx1"/>
                </a:solidFill>
                <a:latin typeface="+mn-lt"/>
                <a:ea typeface="Open Sans Light" panose="020B0306030504020204" pitchFamily="34" charset="0"/>
                <a:cs typeface="Open Sans Light" panose="020B0306030504020204" pitchFamily="34" charset="0"/>
              </a:defRPr>
            </a:lvl1pPr>
          </a:lstStyle>
          <a:p>
            <a:fld id="{652F330A-3448-4B70-B51B-1CB7BF39350E}" type="datetime1">
              <a:rPr lang="es-ES" smtClean="0"/>
              <a:t>29/11/2018</a:t>
            </a:fld>
            <a:endParaRPr lang="es-ES" dirty="0"/>
          </a:p>
        </p:txBody>
      </p:sp>
      <p:pic>
        <p:nvPicPr>
          <p:cNvPr id="11"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92958" y="170608"/>
            <a:ext cx="1151042" cy="863282"/>
          </a:xfrm>
          <a:prstGeom prst="rect">
            <a:avLst/>
          </a:prstGeom>
          <a:noFill/>
          <a:ln>
            <a:noFill/>
          </a:ln>
          <a:effectLst>
            <a:glow rad="101600">
              <a:schemeClr val="bg1">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54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9" name="Título 1"/>
          <p:cNvSpPr>
            <a:spLocks noGrp="1"/>
          </p:cNvSpPr>
          <p:nvPr>
            <p:ph type="title"/>
          </p:nvPr>
        </p:nvSpPr>
        <p:spPr>
          <a:xfrm>
            <a:off x="223520" y="65919"/>
            <a:ext cx="7769437" cy="1143000"/>
          </a:xfrm>
        </p:spPr>
        <p:txBody>
          <a:bodyPr anchor="t">
            <a:normAutofit/>
          </a:bodyPr>
          <a:lstStyle>
            <a:lvl1pPr algn="l">
              <a:defRPr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12" name="Marcador de contenido 5"/>
          <p:cNvSpPr>
            <a:spLocks noGrp="1"/>
          </p:cNvSpPr>
          <p:nvPr>
            <p:ph sz="quarter" idx="4"/>
          </p:nvPr>
        </p:nvSpPr>
        <p:spPr>
          <a:xfrm>
            <a:off x="223520" y="1311965"/>
            <a:ext cx="8747760" cy="5132521"/>
          </a:xfrm>
        </p:spPr>
        <p:txBody>
          <a:bodyPr/>
          <a:lstStyle>
            <a:lvl1pPr>
              <a:defRPr sz="2400">
                <a:latin typeface="+mn-lt"/>
                <a:ea typeface="Open Sans Light" panose="020B0306030504020204" pitchFamily="34" charset="0"/>
                <a:cs typeface="Open Sans Light" panose="020B0306030504020204" pitchFamily="34" charset="0"/>
              </a:defRPr>
            </a:lvl1pPr>
            <a:lvl2pPr>
              <a:defRPr sz="2000">
                <a:latin typeface="+mn-lt"/>
                <a:ea typeface="Open Sans Light" panose="020B0306030504020204" pitchFamily="34" charset="0"/>
                <a:cs typeface="Open Sans Light" panose="020B0306030504020204" pitchFamily="34" charset="0"/>
              </a:defRPr>
            </a:lvl2pPr>
            <a:lvl3pPr>
              <a:defRPr sz="1800">
                <a:latin typeface="+mn-lt"/>
                <a:ea typeface="Open Sans Light" panose="020B0306030504020204" pitchFamily="34" charset="0"/>
                <a:cs typeface="Open Sans Light" panose="020B0306030504020204" pitchFamily="34" charset="0"/>
              </a:defRPr>
            </a:lvl3pPr>
            <a:lvl4pPr>
              <a:defRPr sz="1600">
                <a:latin typeface="+mn-lt"/>
                <a:ea typeface="Open Sans Light" panose="020B0306030504020204" pitchFamily="34" charset="0"/>
                <a:cs typeface="Open Sans Light" panose="020B0306030504020204" pitchFamily="34" charset="0"/>
              </a:defRPr>
            </a:lvl4pPr>
            <a:lvl5pPr>
              <a:defRPr sz="1600">
                <a:latin typeface="+mn-lt"/>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2 Marcador de fecha"/>
          <p:cNvSpPr>
            <a:spLocks noGrp="1"/>
          </p:cNvSpPr>
          <p:nvPr>
            <p:ph type="dt" sz="half" idx="10"/>
          </p:nvPr>
        </p:nvSpPr>
        <p:spPr>
          <a:xfrm>
            <a:off x="223520" y="6583680"/>
            <a:ext cx="2133600" cy="259715"/>
          </a:xfrm>
        </p:spPr>
        <p:txBody>
          <a:bodyPr/>
          <a:lstStyle>
            <a:lvl1pPr>
              <a:defRPr>
                <a:latin typeface="+mn-lt"/>
                <a:ea typeface="Open Sans Light" panose="020B0306030504020204" pitchFamily="34" charset="0"/>
                <a:cs typeface="Open Sans Light" panose="020B0306030504020204" pitchFamily="34" charset="0"/>
              </a:defRPr>
            </a:lvl1pPr>
          </a:lstStyle>
          <a:p>
            <a:fld id="{82462544-A210-40AF-841B-32A0900FBD13}" type="datetime1">
              <a:rPr lang="es-ES" smtClean="0"/>
              <a:t>29/11/2018</a:t>
            </a:fld>
            <a:endParaRPr lang="es-ES" dirty="0"/>
          </a:p>
        </p:txBody>
      </p:sp>
      <p:sp>
        <p:nvSpPr>
          <p:cNvPr id="14" name="6 Marcador de número de diapositiva"/>
          <p:cNvSpPr>
            <a:spLocks noGrp="1"/>
          </p:cNvSpPr>
          <p:nvPr>
            <p:ph type="sldNum" sz="quarter" idx="12"/>
          </p:nvPr>
        </p:nvSpPr>
        <p:spPr>
          <a:xfrm>
            <a:off x="8676640" y="6444486"/>
            <a:ext cx="467360" cy="365125"/>
          </a:xfrm>
        </p:spPr>
        <p:txBody>
          <a:bodyPr/>
          <a:lstStyle>
            <a:lvl1pPr algn="r">
              <a:defRPr>
                <a:solidFill>
                  <a:srgbClr val="192D45"/>
                </a:solidFill>
                <a:latin typeface="+mn-lt"/>
                <a:ea typeface="Open Sans Light" panose="020B0306030504020204" pitchFamily="34" charset="0"/>
                <a:cs typeface="Open Sans Light" panose="020B0306030504020204" pitchFamily="34" charset="0"/>
              </a:defRPr>
            </a:lvl1pPr>
          </a:lstStyle>
          <a:p>
            <a:fld id="{FEEBA7F8-5E67-E546-8D44-19494CB9927D}" type="slidenum">
              <a:rPr lang="es-ES" smtClean="0"/>
              <a:pPr/>
              <a:t>‹Nº›</a:t>
            </a:fld>
            <a:endParaRPr lang="es-ES" dirty="0"/>
          </a:p>
        </p:txBody>
      </p:sp>
      <p:pic>
        <p:nvPicPr>
          <p:cNvPr id="15"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92958" y="65919"/>
            <a:ext cx="1151042" cy="863282"/>
          </a:xfrm>
          <a:prstGeom prst="rect">
            <a:avLst/>
          </a:prstGeom>
          <a:noFill/>
          <a:ln>
            <a:noFill/>
          </a:ln>
          <a:effectLst>
            <a:glow rad="101600">
              <a:schemeClr val="bg1">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Rectángulo"/>
          <p:cNvSpPr/>
          <p:nvPr userDrawn="1"/>
        </p:nvSpPr>
        <p:spPr>
          <a:xfrm>
            <a:off x="0" y="1196815"/>
            <a:ext cx="9144000" cy="679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Rectángulo"/>
          <p:cNvSpPr/>
          <p:nvPr userDrawn="1"/>
        </p:nvSpPr>
        <p:spPr>
          <a:xfrm>
            <a:off x="0" y="6809438"/>
            <a:ext cx="9144000" cy="67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Tree>
    <p:extLst>
      <p:ext uri="{BB962C8B-B14F-4D97-AF65-F5344CB8AC3E}">
        <p14:creationId xmlns:p14="http://schemas.microsoft.com/office/powerpoint/2010/main" val="36001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11" name="10 Rectángulo"/>
          <p:cNvSpPr/>
          <p:nvPr userDrawn="1"/>
        </p:nvSpPr>
        <p:spPr>
          <a:xfrm>
            <a:off x="0" y="-1995"/>
            <a:ext cx="9144000" cy="499836"/>
          </a:xfrm>
          <a:prstGeom prst="rect">
            <a:avLst/>
          </a:prstGeom>
          <a:solidFill>
            <a:srgbClr val="28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Rectángulo"/>
          <p:cNvSpPr/>
          <p:nvPr userDrawn="1"/>
        </p:nvSpPr>
        <p:spPr>
          <a:xfrm>
            <a:off x="0" y="6685397"/>
            <a:ext cx="9144000" cy="1726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1"/>
          <p:cNvSpPr>
            <a:spLocks noGrp="1"/>
          </p:cNvSpPr>
          <p:nvPr>
            <p:ph type="title"/>
          </p:nvPr>
        </p:nvSpPr>
        <p:spPr>
          <a:xfrm>
            <a:off x="223520" y="497561"/>
            <a:ext cx="7769437" cy="991874"/>
          </a:xfrm>
        </p:spPr>
        <p:txBody>
          <a:bodyPr anchor="t">
            <a:normAutofit/>
          </a:bodyPr>
          <a:lstStyle>
            <a:lvl1pPr algn="l">
              <a:defRPr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12" name="Marcador de contenido 5"/>
          <p:cNvSpPr>
            <a:spLocks noGrp="1"/>
          </p:cNvSpPr>
          <p:nvPr>
            <p:ph sz="quarter" idx="4"/>
          </p:nvPr>
        </p:nvSpPr>
        <p:spPr>
          <a:xfrm>
            <a:off x="223520" y="1583703"/>
            <a:ext cx="8747760" cy="4999977"/>
          </a:xfrm>
        </p:spPr>
        <p:txBody>
          <a:bodyPr/>
          <a:lstStyle>
            <a:lvl1pPr>
              <a:defRPr sz="2400">
                <a:latin typeface="+mn-lt"/>
                <a:ea typeface="Open Sans Light" panose="020B0306030504020204" pitchFamily="34" charset="0"/>
                <a:cs typeface="Open Sans Light" panose="020B0306030504020204" pitchFamily="34" charset="0"/>
              </a:defRPr>
            </a:lvl1pPr>
            <a:lvl2pPr>
              <a:defRPr sz="2000">
                <a:latin typeface="+mn-lt"/>
                <a:ea typeface="Open Sans Light" panose="020B0306030504020204" pitchFamily="34" charset="0"/>
                <a:cs typeface="Open Sans Light" panose="020B0306030504020204" pitchFamily="34" charset="0"/>
              </a:defRPr>
            </a:lvl2pPr>
            <a:lvl3pPr>
              <a:defRPr sz="1800">
                <a:latin typeface="+mn-lt"/>
                <a:ea typeface="Open Sans Light" panose="020B0306030504020204" pitchFamily="34" charset="0"/>
                <a:cs typeface="Open Sans Light" panose="020B0306030504020204" pitchFamily="34" charset="0"/>
              </a:defRPr>
            </a:lvl3pPr>
            <a:lvl4pPr>
              <a:defRPr sz="1600">
                <a:latin typeface="+mn-lt"/>
                <a:ea typeface="Open Sans Light" panose="020B0306030504020204" pitchFamily="34" charset="0"/>
                <a:cs typeface="Open Sans Light" panose="020B0306030504020204" pitchFamily="34" charset="0"/>
              </a:defRPr>
            </a:lvl4pPr>
            <a:lvl5pPr>
              <a:defRPr sz="1600">
                <a:latin typeface="+mn-lt"/>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2 Marcador de fecha"/>
          <p:cNvSpPr>
            <a:spLocks noGrp="1"/>
          </p:cNvSpPr>
          <p:nvPr>
            <p:ph type="dt" sz="half" idx="10"/>
          </p:nvPr>
        </p:nvSpPr>
        <p:spPr>
          <a:xfrm>
            <a:off x="223520" y="6583680"/>
            <a:ext cx="2133600" cy="259715"/>
          </a:xfrm>
        </p:spPr>
        <p:txBody>
          <a:bodyPr/>
          <a:lstStyle>
            <a:lvl1pPr>
              <a:defRPr>
                <a:latin typeface="+mn-lt"/>
                <a:ea typeface="Open Sans Light" panose="020B0306030504020204" pitchFamily="34" charset="0"/>
                <a:cs typeface="Open Sans Light" panose="020B0306030504020204" pitchFamily="34" charset="0"/>
              </a:defRPr>
            </a:lvl1pPr>
          </a:lstStyle>
          <a:p>
            <a:fld id="{ACF6CD87-9A89-45F0-A337-CDBB47EC368D}" type="datetime1">
              <a:rPr lang="es-ES" smtClean="0"/>
              <a:t>29/11/2018</a:t>
            </a:fld>
            <a:endParaRPr lang="es-ES" dirty="0"/>
          </a:p>
        </p:txBody>
      </p:sp>
      <p:sp>
        <p:nvSpPr>
          <p:cNvPr id="14" name="6 Marcador de número de diapositiva"/>
          <p:cNvSpPr>
            <a:spLocks noGrp="1"/>
          </p:cNvSpPr>
          <p:nvPr>
            <p:ph type="sldNum" sz="quarter" idx="12"/>
          </p:nvPr>
        </p:nvSpPr>
        <p:spPr>
          <a:xfrm>
            <a:off x="8676640" y="6583680"/>
            <a:ext cx="467360" cy="274320"/>
          </a:xfrm>
        </p:spPr>
        <p:txBody>
          <a:bodyPr/>
          <a:lstStyle>
            <a:lvl1pPr algn="r">
              <a:defRPr>
                <a:solidFill>
                  <a:srgbClr val="192D45"/>
                </a:solidFill>
                <a:latin typeface="+mn-lt"/>
                <a:ea typeface="Open Sans Light" panose="020B0306030504020204" pitchFamily="34" charset="0"/>
                <a:cs typeface="Open Sans Light" panose="020B0306030504020204" pitchFamily="34" charset="0"/>
              </a:defRPr>
            </a:lvl1pPr>
          </a:lstStyle>
          <a:p>
            <a:fld id="{FEEBA7F8-5E67-E546-8D44-19494CB9927D}" type="slidenum">
              <a:rPr lang="es-ES" smtClean="0"/>
              <a:pPr/>
              <a:t>‹Nº›</a:t>
            </a:fld>
            <a:endParaRPr lang="es-ES" dirty="0"/>
          </a:p>
        </p:txBody>
      </p:sp>
      <p:pic>
        <p:nvPicPr>
          <p:cNvPr id="15"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992958" y="65919"/>
            <a:ext cx="1151042" cy="863282"/>
          </a:xfrm>
          <a:prstGeom prst="rect">
            <a:avLst/>
          </a:prstGeom>
          <a:noFill/>
          <a:ln>
            <a:noFill/>
          </a:ln>
          <a:effectLst>
            <a:glow rad="101600">
              <a:schemeClr val="bg1">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39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En blanco">
    <p:spTree>
      <p:nvGrpSpPr>
        <p:cNvPr id="1" name=""/>
        <p:cNvGrpSpPr/>
        <p:nvPr/>
      </p:nvGrpSpPr>
      <p:grpSpPr>
        <a:xfrm>
          <a:off x="0" y="0"/>
          <a:ext cx="0" cy="0"/>
          <a:chOff x="0" y="0"/>
          <a:chExt cx="0" cy="0"/>
        </a:xfrm>
      </p:grpSpPr>
      <p:sp>
        <p:nvSpPr>
          <p:cNvPr id="5" name="4 Rectángulo"/>
          <p:cNvSpPr/>
          <p:nvPr userDrawn="1"/>
        </p:nvSpPr>
        <p:spPr>
          <a:xfrm>
            <a:off x="-4557"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pSp>
        <p:nvGrpSpPr>
          <p:cNvPr id="7" name="6 Grupo"/>
          <p:cNvGrpSpPr/>
          <p:nvPr userDrawn="1"/>
        </p:nvGrpSpPr>
        <p:grpSpPr>
          <a:xfrm>
            <a:off x="0" y="786252"/>
            <a:ext cx="9139443" cy="5332164"/>
            <a:chOff x="13903" y="762918"/>
            <a:chExt cx="9139443" cy="5332164"/>
          </a:xfrm>
        </p:grpSpPr>
        <p:pic>
          <p:nvPicPr>
            <p:cNvPr id="6" name="Picture 4" descr="C:\Users\usrtip09\AppData\Local\Microsoft\Windows\Temporary Internet Files\Content.Outlook\J2V1D0NA\MapaPaginawebMarzo2016 (6).png"/>
            <p:cNvPicPr>
              <a:picLocks noChangeAspect="1" noChangeArrowheads="1"/>
            </p:cNvPicPr>
            <p:nvPr userDrawn="1"/>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13903" y="762918"/>
              <a:ext cx="9139443" cy="5332164"/>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userDrawn="1"/>
          </p:nvSpPr>
          <p:spPr>
            <a:xfrm>
              <a:off x="6268598" y="2876434"/>
              <a:ext cx="2622014" cy="552566"/>
            </a:xfrm>
            <a:prstGeom prst="rect">
              <a:avLst/>
            </a:prstGeom>
            <a:solidFill>
              <a:srgbClr val="262F3D"/>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grpSp>
      <p:pic>
        <p:nvPicPr>
          <p:cNvPr id="2051" name="Picture 3" descr="C:\GEZLAI03\DATOS\administracion\2015\GEZ_CMA2\WebSite\images\logo.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934222" y="1184580"/>
            <a:ext cx="5827617" cy="448884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82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96716" y="65919"/>
            <a:ext cx="7455876" cy="1143000"/>
          </a:xfrm>
        </p:spPr>
        <p:txBody>
          <a:bodyPr anchor="t">
            <a:normAutofit/>
          </a:bodyPr>
          <a:lstStyle>
            <a:lvl1pPr algn="l">
              <a:defRPr sz="3600" b="1">
                <a:solidFill>
                  <a:srgbClr val="223D5C"/>
                </a:solidFill>
                <a:latin typeface="+mj-lt"/>
                <a:ea typeface="Open Sans Extrabold" panose="020B0906030804020204" pitchFamily="34" charset="0"/>
                <a:cs typeface="Open Sans Extrabold" panose="020B0906030804020204" pitchFamily="34" charset="0"/>
              </a:defRPr>
            </a:lvl1pPr>
          </a:lstStyle>
          <a:p>
            <a:r>
              <a:rPr lang="es-ES" dirty="0"/>
              <a:t>Haga clic para modificar el estilo de título del patrón</a:t>
            </a:r>
          </a:p>
        </p:txBody>
      </p:sp>
      <p:sp>
        <p:nvSpPr>
          <p:cNvPr id="6" name="Marcador de contenido 5"/>
          <p:cNvSpPr>
            <a:spLocks noGrp="1"/>
          </p:cNvSpPr>
          <p:nvPr>
            <p:ph sz="quarter" idx="4"/>
          </p:nvPr>
        </p:nvSpPr>
        <p:spPr>
          <a:xfrm>
            <a:off x="96717" y="1274838"/>
            <a:ext cx="8932984" cy="5453953"/>
          </a:xfrm>
        </p:spPr>
        <p:txBody>
          <a:bodyPr/>
          <a:lstStyle>
            <a:lvl1pPr>
              <a:defRPr sz="2400">
                <a:latin typeface="+mn-lt"/>
                <a:ea typeface="Open Sans Light" panose="020B0306030504020204" pitchFamily="34" charset="0"/>
                <a:cs typeface="Open Sans Light" panose="020B0306030504020204" pitchFamily="34" charset="0"/>
              </a:defRPr>
            </a:lvl1pPr>
            <a:lvl2pPr>
              <a:defRPr sz="2000">
                <a:latin typeface="+mn-lt"/>
                <a:ea typeface="Open Sans Light" panose="020B0306030504020204" pitchFamily="34" charset="0"/>
                <a:cs typeface="Open Sans Light" panose="020B0306030504020204" pitchFamily="34" charset="0"/>
              </a:defRPr>
            </a:lvl2pPr>
            <a:lvl3pPr>
              <a:defRPr sz="1800">
                <a:latin typeface="+mn-lt"/>
                <a:ea typeface="Open Sans Light" panose="020B0306030504020204" pitchFamily="34" charset="0"/>
                <a:cs typeface="Open Sans Light" panose="020B0306030504020204" pitchFamily="34" charset="0"/>
              </a:defRPr>
            </a:lvl3pPr>
            <a:lvl4pPr>
              <a:defRPr sz="1600">
                <a:latin typeface="+mn-lt"/>
                <a:ea typeface="Open Sans Light" panose="020B0306030504020204" pitchFamily="34" charset="0"/>
                <a:cs typeface="Open Sans Light" panose="020B0306030504020204" pitchFamily="34" charset="0"/>
              </a:defRPr>
            </a:lvl4pPr>
            <a:lvl5pPr>
              <a:defRPr sz="1600">
                <a:latin typeface="+mn-lt"/>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4 Imagen" descr="cma2 proposal Log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84897" y="65919"/>
            <a:ext cx="1223934" cy="902902"/>
          </a:xfrm>
          <a:prstGeom prst="rect">
            <a:avLst/>
          </a:prstGeom>
        </p:spPr>
      </p:pic>
      <p:sp>
        <p:nvSpPr>
          <p:cNvPr id="9" name="6 Marcador de número de diapositiva"/>
          <p:cNvSpPr>
            <a:spLocks noGrp="1"/>
          </p:cNvSpPr>
          <p:nvPr>
            <p:ph type="sldNum" sz="quarter" idx="12"/>
          </p:nvPr>
        </p:nvSpPr>
        <p:spPr>
          <a:xfrm>
            <a:off x="8676640" y="6461854"/>
            <a:ext cx="467360" cy="365125"/>
          </a:xfrm>
        </p:spPr>
        <p:txBody>
          <a:bodyPr/>
          <a:lstStyle>
            <a:lvl1pPr algn="r">
              <a:defRPr>
                <a:solidFill>
                  <a:srgbClr val="192D45"/>
                </a:solidFill>
                <a:latin typeface="+mn-lt"/>
                <a:ea typeface="Open Sans Light" panose="020B0306030504020204" pitchFamily="34" charset="0"/>
                <a:cs typeface="Open Sans Light" panose="020B0306030504020204" pitchFamily="34" charset="0"/>
              </a:defRPr>
            </a:lvl1pPr>
          </a:lstStyle>
          <a:p>
            <a:fld id="{FEEBA7F8-5E67-E546-8D44-19494CB9927D}" type="slidenum">
              <a:rPr lang="es-ES" smtClean="0"/>
              <a:pPr/>
              <a:t>‹Nº›</a:t>
            </a:fld>
            <a:endParaRPr lang="es-ES" dirty="0"/>
          </a:p>
        </p:txBody>
      </p:sp>
    </p:spTree>
    <p:extLst>
      <p:ext uri="{BB962C8B-B14F-4D97-AF65-F5344CB8AC3E}">
        <p14:creationId xmlns:p14="http://schemas.microsoft.com/office/powerpoint/2010/main" val="1427312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ICIO PRESENTACION INVEMAR Y OTROS">
    <p:bg>
      <p:bgRef idx="1001">
        <a:schemeClr val="bg1"/>
      </p:bgRef>
    </p:bg>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78626"/>
            <a:ext cx="9144000" cy="779374"/>
          </a:xfrm>
          <a:prstGeom prst="rect">
            <a:avLst/>
          </a:prstGeom>
          <a:effectLst>
            <a:outerShdw blurRad="50800" dist="38100" dir="16200000" rotWithShape="0">
              <a:srgbClr val="3F3F3F">
                <a:alpha val="40000"/>
              </a:srgbClr>
            </a:outerShdw>
          </a:effectLst>
        </p:spPr>
      </p:pic>
      <p:sp>
        <p:nvSpPr>
          <p:cNvPr id="2" name="Título 1"/>
          <p:cNvSpPr>
            <a:spLocks noGrp="1"/>
          </p:cNvSpPr>
          <p:nvPr>
            <p:ph type="ctrTitle"/>
          </p:nvPr>
        </p:nvSpPr>
        <p:spPr>
          <a:xfrm>
            <a:off x="628650" y="1228725"/>
            <a:ext cx="7886700" cy="2281238"/>
          </a:xfrm>
        </p:spPr>
        <p:txBody>
          <a:bodyPr anchor="b"/>
          <a:lstStyle>
            <a:lvl1pPr algn="ctr">
              <a:defRPr sz="4500" b="1">
                <a:solidFill>
                  <a:schemeClr val="tx1"/>
                </a:solidFill>
              </a:defRPr>
            </a:lvl1pPr>
          </a:lstStyle>
          <a:p>
            <a:r>
              <a:rPr lang="es-ES" dirty="0"/>
              <a:t>Haga clic para modificar el estilo de título del patrón</a:t>
            </a:r>
          </a:p>
        </p:txBody>
      </p:sp>
      <p:sp>
        <p:nvSpPr>
          <p:cNvPr id="3" name="Subtítulo 2"/>
          <p:cNvSpPr>
            <a:spLocks noGrp="1"/>
          </p:cNvSpPr>
          <p:nvPr>
            <p:ph type="subTitle" idx="1"/>
          </p:nvPr>
        </p:nvSpPr>
        <p:spPr>
          <a:xfrm>
            <a:off x="628650" y="5229224"/>
            <a:ext cx="5934075" cy="849401"/>
          </a:xfrm>
        </p:spPr>
        <p:txBody>
          <a:bodyPr/>
          <a:lstStyle>
            <a:lvl1pPr marL="0" indent="0" algn="l">
              <a:buNone/>
              <a:defRPr sz="1800" b="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4" name="Marcador de fecha 3"/>
          <p:cNvSpPr>
            <a:spLocks noGrp="1"/>
          </p:cNvSpPr>
          <p:nvPr>
            <p:ph type="dt" sz="half" idx="10"/>
          </p:nvPr>
        </p:nvSpPr>
        <p:spPr>
          <a:xfrm>
            <a:off x="0" y="6349250"/>
            <a:ext cx="782139" cy="238125"/>
          </a:xfrm>
        </p:spPr>
        <p:txBody>
          <a:bodyPr/>
          <a:lstStyle>
            <a:lvl1pPr>
              <a:defRPr>
                <a:solidFill>
                  <a:schemeClr val="bg1"/>
                </a:solidFill>
                <a:latin typeface="+mj-lt"/>
              </a:defRPr>
            </a:lvl1pPr>
          </a:lstStyle>
          <a:p>
            <a:fld id="{FEA306A1-B90D-4F9D-AD19-1B60437FFFCA}" type="datetime1">
              <a:rPr lang="es-ES" smtClean="0"/>
              <a:t>29/11/2018</a:t>
            </a:fld>
            <a:endParaRPr lang="es-ES"/>
          </a:p>
        </p:txBody>
      </p:sp>
      <p:sp>
        <p:nvSpPr>
          <p:cNvPr id="5" name="Marcador de pie de página 4"/>
          <p:cNvSpPr>
            <a:spLocks noGrp="1"/>
          </p:cNvSpPr>
          <p:nvPr>
            <p:ph type="ftr" sz="quarter" idx="11"/>
          </p:nvPr>
        </p:nvSpPr>
        <p:spPr>
          <a:xfrm>
            <a:off x="3893" y="6622381"/>
            <a:ext cx="2072558" cy="247650"/>
          </a:xfrm>
        </p:spPr>
        <p:txBody>
          <a:bodyPr/>
          <a:lstStyle>
            <a:lvl1pPr>
              <a:defRPr>
                <a:solidFill>
                  <a:schemeClr val="tx1"/>
                </a:solidFill>
              </a:defRPr>
            </a:lvl1pPr>
          </a:lstStyle>
          <a:p>
            <a:endParaRPr lang="es-ES" dirty="0"/>
          </a:p>
        </p:txBody>
      </p:sp>
      <p:sp>
        <p:nvSpPr>
          <p:cNvPr id="6" name="Marcador de número de diapositiva 5"/>
          <p:cNvSpPr>
            <a:spLocks noGrp="1"/>
          </p:cNvSpPr>
          <p:nvPr>
            <p:ph type="sldNum" sz="quarter" idx="12"/>
          </p:nvPr>
        </p:nvSpPr>
        <p:spPr>
          <a:xfrm>
            <a:off x="8349524" y="6603682"/>
            <a:ext cx="433251" cy="247650"/>
          </a:xfrm>
        </p:spPr>
        <p:txBody>
          <a:bodyPr/>
          <a:lstStyle>
            <a:lvl1pPr>
              <a:defRPr>
                <a:solidFill>
                  <a:schemeClr val="tx1"/>
                </a:solidFill>
                <a:latin typeface="+mj-lt"/>
              </a:defRPr>
            </a:lvl1pPr>
          </a:lstStyle>
          <a:p>
            <a:fld id="{AFD40E49-1F5A-4E52-B3D2-7E58D3B954A5}" type="slidenum">
              <a:rPr lang="es-ES" smtClean="0"/>
              <a:pPr/>
              <a:t>‹Nº›</a:t>
            </a:fld>
            <a:endParaRPr lang="es-ES"/>
          </a:p>
        </p:txBody>
      </p:sp>
      <p:sp>
        <p:nvSpPr>
          <p:cNvPr id="12" name="CuadroTexto 11"/>
          <p:cNvSpPr txBox="1"/>
          <p:nvPr userDrawn="1"/>
        </p:nvSpPr>
        <p:spPr>
          <a:xfrm>
            <a:off x="2328316" y="6612091"/>
            <a:ext cx="4467772" cy="230832"/>
          </a:xfrm>
          <a:prstGeom prst="rect">
            <a:avLst/>
          </a:prstGeom>
          <a:noFill/>
        </p:spPr>
        <p:txBody>
          <a:bodyPr wrap="square" rtlCol="0">
            <a:spAutoFit/>
          </a:bodyPr>
          <a:lstStyle/>
          <a:p>
            <a:r>
              <a:rPr lang="es-ES" sz="900" dirty="0">
                <a:latin typeface="+mj-lt"/>
                <a:hlinkClick r:id="rId3"/>
              </a:rPr>
              <a:t>www.invemar.org.co</a:t>
            </a:r>
            <a:r>
              <a:rPr lang="es-ES" sz="900" dirty="0">
                <a:latin typeface="+mj-lt"/>
              </a:rPr>
              <a:t>       </a:t>
            </a:r>
            <a:r>
              <a:rPr lang="es-ES" sz="900" dirty="0">
                <a:latin typeface="+mj-lt"/>
                <a:hlinkClick r:id="rId4"/>
              </a:rPr>
              <a:t>invemar.org.co</a:t>
            </a:r>
            <a:r>
              <a:rPr lang="es-ES" sz="900" baseline="0" dirty="0">
                <a:latin typeface="+mj-lt"/>
              </a:rPr>
              <a:t>         </a:t>
            </a:r>
            <a:r>
              <a:rPr lang="es-ES" sz="900" baseline="0" dirty="0" err="1">
                <a:latin typeface="+mj-lt"/>
                <a:hlinkClick r:id="rId5"/>
              </a:rPr>
              <a:t>invemarcolombia</a:t>
            </a:r>
            <a:r>
              <a:rPr lang="es-ES" sz="900" baseline="0" dirty="0">
                <a:latin typeface="+mj-lt"/>
              </a:rPr>
              <a:t>           </a:t>
            </a:r>
            <a:r>
              <a:rPr lang="es-ES" sz="900" baseline="0" dirty="0" err="1">
                <a:solidFill>
                  <a:schemeClr val="tx1"/>
                </a:solidFill>
                <a:latin typeface="+mj-lt"/>
                <a:hlinkClick r:id="rId6"/>
              </a:rPr>
              <a:t>invemarcolombia</a:t>
            </a:r>
            <a:endParaRPr lang="es-ES" sz="900" dirty="0">
              <a:solidFill>
                <a:schemeClr val="tx1"/>
              </a:solidFill>
              <a:latin typeface="+mj-lt"/>
            </a:endParaRPr>
          </a:p>
        </p:txBody>
      </p:sp>
      <p:pic>
        <p:nvPicPr>
          <p:cNvPr id="13" name="Imagen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56680" y="6663254"/>
            <a:ext cx="69597" cy="133841"/>
          </a:xfrm>
          <a:prstGeom prst="rect">
            <a:avLst/>
          </a:prstGeom>
        </p:spPr>
      </p:pic>
      <p:pic>
        <p:nvPicPr>
          <p:cNvPr id="16" name="Imagen 15"/>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312912" y="6663253"/>
            <a:ext cx="163839" cy="133841"/>
          </a:xfrm>
          <a:prstGeom prst="rect">
            <a:avLst/>
          </a:prstGeom>
        </p:spPr>
      </p:pic>
      <p:pic>
        <p:nvPicPr>
          <p:cNvPr id="19" name="Imagen 18"/>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216647" y="6663253"/>
            <a:ext cx="158409" cy="158409"/>
          </a:xfrm>
          <a:prstGeom prst="rect">
            <a:avLst/>
          </a:prstGeom>
        </p:spPr>
      </p:pic>
      <p:pic>
        <p:nvPicPr>
          <p:cNvPr id="20" name="Imagen 19"/>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356989" y="6663253"/>
            <a:ext cx="186916" cy="133841"/>
          </a:xfrm>
          <a:prstGeom prst="rect">
            <a:avLst/>
          </a:prstGeom>
        </p:spPr>
      </p:pic>
      <p:pic>
        <p:nvPicPr>
          <p:cNvPr id="18" name="Imagen 17"/>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759032" y="174809"/>
            <a:ext cx="1807117" cy="747904"/>
          </a:xfrm>
          <a:prstGeom prst="rect">
            <a:avLst/>
          </a:prstGeom>
        </p:spPr>
      </p:pic>
      <p:sp>
        <p:nvSpPr>
          <p:cNvPr id="11" name="Marcador de posición de imagen 10"/>
          <p:cNvSpPr>
            <a:spLocks noGrp="1"/>
          </p:cNvSpPr>
          <p:nvPr>
            <p:ph type="pic" sz="quarter" idx="13" hasCustomPrompt="1"/>
          </p:nvPr>
        </p:nvSpPr>
        <p:spPr>
          <a:xfrm>
            <a:off x="5776913" y="199621"/>
            <a:ext cx="923925" cy="747713"/>
          </a:xfrm>
        </p:spPr>
        <p:txBody>
          <a:bodyPr/>
          <a:lstStyle>
            <a:lvl1pPr>
              <a:defRPr/>
            </a:lvl1pPr>
          </a:lstStyle>
          <a:p>
            <a:r>
              <a:rPr lang="es-ES" dirty="0"/>
              <a:t>LOGO</a:t>
            </a:r>
          </a:p>
        </p:txBody>
      </p:sp>
      <p:sp>
        <p:nvSpPr>
          <p:cNvPr id="24" name="Marcador de posición de imagen 10"/>
          <p:cNvSpPr>
            <a:spLocks noGrp="1"/>
          </p:cNvSpPr>
          <p:nvPr>
            <p:ph type="pic" sz="quarter" idx="14" hasCustomPrompt="1"/>
          </p:nvPr>
        </p:nvSpPr>
        <p:spPr>
          <a:xfrm>
            <a:off x="4702953" y="198295"/>
            <a:ext cx="923925" cy="747713"/>
          </a:xfrm>
        </p:spPr>
        <p:txBody>
          <a:bodyPr/>
          <a:lstStyle>
            <a:lvl1pPr>
              <a:defRPr/>
            </a:lvl1pPr>
          </a:lstStyle>
          <a:p>
            <a:r>
              <a:rPr lang="es-ES" dirty="0"/>
              <a:t>LOGO</a:t>
            </a:r>
          </a:p>
        </p:txBody>
      </p:sp>
      <p:sp>
        <p:nvSpPr>
          <p:cNvPr id="25" name="Marcador de posición de imagen 10"/>
          <p:cNvSpPr>
            <a:spLocks noGrp="1"/>
          </p:cNvSpPr>
          <p:nvPr>
            <p:ph type="pic" sz="quarter" idx="15" hasCustomPrompt="1"/>
          </p:nvPr>
        </p:nvSpPr>
        <p:spPr>
          <a:xfrm>
            <a:off x="3628993" y="198295"/>
            <a:ext cx="923925" cy="747713"/>
          </a:xfrm>
        </p:spPr>
        <p:txBody>
          <a:bodyPr/>
          <a:lstStyle>
            <a:lvl1pPr>
              <a:defRPr/>
            </a:lvl1pPr>
          </a:lstStyle>
          <a:p>
            <a:r>
              <a:rPr lang="es-ES" dirty="0"/>
              <a:t>LOGO</a:t>
            </a:r>
          </a:p>
        </p:txBody>
      </p:sp>
      <p:sp>
        <p:nvSpPr>
          <p:cNvPr id="26" name="Marcador de posición de imagen 10"/>
          <p:cNvSpPr>
            <a:spLocks noGrp="1"/>
          </p:cNvSpPr>
          <p:nvPr>
            <p:ph type="pic" sz="quarter" idx="16" hasCustomPrompt="1"/>
          </p:nvPr>
        </p:nvSpPr>
        <p:spPr>
          <a:xfrm>
            <a:off x="2555033" y="199621"/>
            <a:ext cx="923925" cy="747713"/>
          </a:xfrm>
        </p:spPr>
        <p:txBody>
          <a:bodyPr/>
          <a:lstStyle>
            <a:lvl1pPr>
              <a:defRPr/>
            </a:lvl1pPr>
          </a:lstStyle>
          <a:p>
            <a:r>
              <a:rPr lang="es-ES" dirty="0"/>
              <a:t>LOGO</a:t>
            </a:r>
          </a:p>
        </p:txBody>
      </p:sp>
      <p:sp>
        <p:nvSpPr>
          <p:cNvPr id="27" name="Marcador de posición de imagen 10"/>
          <p:cNvSpPr>
            <a:spLocks noGrp="1"/>
          </p:cNvSpPr>
          <p:nvPr>
            <p:ph type="pic" sz="quarter" idx="17" hasCustomPrompt="1"/>
          </p:nvPr>
        </p:nvSpPr>
        <p:spPr>
          <a:xfrm>
            <a:off x="1481073" y="199621"/>
            <a:ext cx="923925" cy="747713"/>
          </a:xfrm>
        </p:spPr>
        <p:txBody>
          <a:bodyPr/>
          <a:lstStyle>
            <a:lvl1pPr>
              <a:defRPr/>
            </a:lvl1pPr>
          </a:lstStyle>
          <a:p>
            <a:r>
              <a:rPr lang="es-ES" dirty="0"/>
              <a:t>LOGO</a:t>
            </a:r>
          </a:p>
        </p:txBody>
      </p:sp>
      <p:sp>
        <p:nvSpPr>
          <p:cNvPr id="28" name="Marcador de posición de imagen 10"/>
          <p:cNvSpPr>
            <a:spLocks noGrp="1"/>
          </p:cNvSpPr>
          <p:nvPr>
            <p:ph type="pic" sz="quarter" idx="18" hasCustomPrompt="1"/>
          </p:nvPr>
        </p:nvSpPr>
        <p:spPr>
          <a:xfrm>
            <a:off x="399511" y="199621"/>
            <a:ext cx="923925" cy="747713"/>
          </a:xfrm>
        </p:spPr>
        <p:txBody>
          <a:bodyPr/>
          <a:lstStyle>
            <a:lvl1pPr>
              <a:defRPr/>
            </a:lvl1pPr>
          </a:lstStyle>
          <a:p>
            <a:r>
              <a:rPr lang="es-ES" dirty="0"/>
              <a:t>LOGO</a:t>
            </a:r>
          </a:p>
        </p:txBody>
      </p:sp>
    </p:spTree>
    <p:extLst>
      <p:ext uri="{BB962C8B-B14F-4D97-AF65-F5344CB8AC3E}">
        <p14:creationId xmlns:p14="http://schemas.microsoft.com/office/powerpoint/2010/main" val="19659931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7305040" cy="1143000"/>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37C4A-113A-4214-AB2D-868FCD20E5D0}" type="datetime1">
              <a:rPr lang="es-ES" smtClean="0"/>
              <a:t>29/11/2018</a:t>
            </a:fld>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BA7F8-5E67-E546-8D44-19494CB9927D}" type="slidenum">
              <a:rPr lang="es-ES" smtClean="0"/>
              <a:pPr/>
              <a:t>‹Nº›</a:t>
            </a:fld>
            <a:endParaRPr lang="es-ES" dirty="0"/>
          </a:p>
        </p:txBody>
      </p:sp>
    </p:spTree>
    <p:extLst>
      <p:ext uri="{BB962C8B-B14F-4D97-AF65-F5344CB8AC3E}">
        <p14:creationId xmlns:p14="http://schemas.microsoft.com/office/powerpoint/2010/main" val="382613102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50" r:id="rId4"/>
    <p:sldLayoutId id="2147483665" r:id="rId5"/>
    <p:sldLayoutId id="2147483663" r:id="rId6"/>
    <p:sldLayoutId id="2147483664" r:id="rId7"/>
    <p:sldLayoutId id="2147483666" r:id="rId8"/>
  </p:sldLayoutIdLst>
  <p:hf hdr="0" ftr="0" dt="0"/>
  <p:txStyles>
    <p:titleStyle>
      <a:lvl1pPr algn="l"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diagramData" Target="../diagrams/data3.xml"/><Relationship Id="rId18" Type="http://schemas.openxmlformats.org/officeDocument/2006/relationships/image" Target="../media/image62.jpeg"/><Relationship Id="rId3" Type="http://schemas.openxmlformats.org/officeDocument/2006/relationships/image" Target="../media/image52.png"/><Relationship Id="rId21" Type="http://schemas.openxmlformats.org/officeDocument/2006/relationships/image" Target="../media/image65.png"/><Relationship Id="rId7" Type="http://schemas.openxmlformats.org/officeDocument/2006/relationships/image" Target="../media/image56.png"/><Relationship Id="rId12" Type="http://schemas.openxmlformats.org/officeDocument/2006/relationships/image" Target="../media/image61.png"/><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20" Type="http://schemas.openxmlformats.org/officeDocument/2006/relationships/image" Target="../media/image64.png"/><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60.png"/><Relationship Id="rId24" Type="http://schemas.openxmlformats.org/officeDocument/2006/relationships/image" Target="../media/image67.png"/><Relationship Id="rId5" Type="http://schemas.openxmlformats.org/officeDocument/2006/relationships/image" Target="../media/image54.png"/><Relationship Id="rId15" Type="http://schemas.openxmlformats.org/officeDocument/2006/relationships/diagramQuickStyle" Target="../diagrams/quickStyle3.xml"/><Relationship Id="rId23" Type="http://schemas.openxmlformats.org/officeDocument/2006/relationships/image" Target="../media/image39.jpeg"/><Relationship Id="rId10" Type="http://schemas.openxmlformats.org/officeDocument/2006/relationships/image" Target="../media/image59.png"/><Relationship Id="rId19" Type="http://schemas.openxmlformats.org/officeDocument/2006/relationships/image" Target="../media/image63.jpe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diagramLayout" Target="../diagrams/layout3.xml"/><Relationship Id="rId22" Type="http://schemas.openxmlformats.org/officeDocument/2006/relationships/image" Target="../media/image66.png"/></Relationships>
</file>

<file path=ppt/slides/_rels/slide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28.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mailto:francisco.arias@invemar.org.co" TargetMode="External"/><Relationship Id="rId7" Type="http://schemas.openxmlformats.org/officeDocument/2006/relationships/image" Target="../media/image14.jpg"/><Relationship Id="rId2" Type="http://schemas.openxmlformats.org/officeDocument/2006/relationships/image" Target="../media/image83.JP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hyperlink" Target="mailto:Carolina.garcia@invemar.org.co" TargetMode="External"/><Relationship Id="rId4" Type="http://schemas.openxmlformats.org/officeDocument/2006/relationships/hyperlink" Target="mailto:paula.sierra@invemar.org.co" TargetMode="Externa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288003526" TargetMode="External"/><Relationship Id="rId2" Type="http://schemas.openxmlformats.org/officeDocument/2006/relationships/image" Target="../media/image84.png"/><Relationship Id="rId1" Type="http://schemas.openxmlformats.org/officeDocument/2006/relationships/slideLayout" Target="../slideLayouts/slideLayout5.xml"/><Relationship Id="rId5" Type="http://schemas.openxmlformats.org/officeDocument/2006/relationships/hyperlink" Target="https://vimeo.com/273778826" TargetMode="External"/><Relationship Id="rId4" Type="http://schemas.openxmlformats.org/officeDocument/2006/relationships/hyperlink" Target="https://vimeo.com/273779090"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5.png"/><Relationship Id="rId7" Type="http://schemas.openxmlformats.org/officeDocument/2006/relationships/image" Target="../media/image8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6.png"/><Relationship Id="rId5" Type="http://schemas.openxmlformats.org/officeDocument/2006/relationships/image" Target="../media/image2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18" Type="http://schemas.microsoft.com/office/2007/relationships/diagramDrawing" Target="../diagrams/drawing2.xml"/><Relationship Id="rId3" Type="http://schemas.openxmlformats.org/officeDocument/2006/relationships/image" Target="../media/image17.png"/><Relationship Id="rId21" Type="http://schemas.openxmlformats.org/officeDocument/2006/relationships/image" Target="../media/image29.png"/><Relationship Id="rId7" Type="http://schemas.openxmlformats.org/officeDocument/2006/relationships/image" Target="../media/image21.png"/><Relationship Id="rId12" Type="http://schemas.openxmlformats.org/officeDocument/2006/relationships/image" Target="../media/image13.jpeg"/><Relationship Id="rId17" Type="http://schemas.openxmlformats.org/officeDocument/2006/relationships/diagramColors" Target="../diagrams/colors2.xml"/><Relationship Id="rId2" Type="http://schemas.openxmlformats.org/officeDocument/2006/relationships/notesSlide" Target="../notesSlides/notesSlide3.xml"/><Relationship Id="rId16" Type="http://schemas.openxmlformats.org/officeDocument/2006/relationships/diagramQuickStyle" Target="../diagrams/quickStyle2.xml"/><Relationship Id="rId20"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diagramLayout" Target="../diagrams/layout2.xml"/><Relationship Id="rId10" Type="http://schemas.openxmlformats.org/officeDocument/2006/relationships/image" Target="../media/image24.png"/><Relationship Id="rId19"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diagramData" Target="../diagrams/data2.xml"/><Relationship Id="rId22"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4.xml"/><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8906" y="2172847"/>
            <a:ext cx="8994913" cy="844825"/>
          </a:xfrm>
        </p:spPr>
        <p:txBody>
          <a:bodyPr vert="horz" lIns="91440" tIns="45720" rIns="91440" bIns="45720" rtlCol="0" anchor="t">
            <a:noAutofit/>
          </a:bodyPr>
          <a:lstStyle/>
          <a:p>
            <a:pPr algn="ctr"/>
            <a:r>
              <a:rPr lang="en-US" sz="5400" dirty="0">
                <a:solidFill>
                  <a:srgbClr val="002060"/>
                </a:solidFill>
                <a:effectLst>
                  <a:outerShdw blurRad="38100" dist="38100" dir="2700000" algn="tl">
                    <a:srgbClr val="000000">
                      <a:alpha val="43137"/>
                    </a:srgbClr>
                  </a:outerShdw>
                </a:effectLst>
                <a:ea typeface="Open Sans Condensed" panose="020B0806030504020204" pitchFamily="34" charset="0"/>
                <a:cs typeface="Aharoni" panose="02010803020104030203" pitchFamily="2" charset="-79"/>
              </a:rPr>
              <a:t>CARIBBEAN MARINE ATLAS</a:t>
            </a:r>
            <a:br>
              <a:rPr lang="en-US" sz="5400" dirty="0">
                <a:solidFill>
                  <a:srgbClr val="002060"/>
                </a:solidFill>
                <a:effectLst>
                  <a:outerShdw blurRad="38100" dist="38100" dir="2700000" algn="tl">
                    <a:srgbClr val="000000">
                      <a:alpha val="43137"/>
                    </a:srgbClr>
                  </a:outerShdw>
                </a:effectLst>
                <a:ea typeface="Open Sans Condensed" panose="020B0806030504020204" pitchFamily="34" charset="0"/>
                <a:cs typeface="Aharoni" panose="02010803020104030203" pitchFamily="2" charset="-79"/>
              </a:rPr>
            </a:br>
            <a:r>
              <a:rPr lang="en-US" sz="5400" dirty="0">
                <a:solidFill>
                  <a:srgbClr val="002060"/>
                </a:solidFill>
                <a:effectLst>
                  <a:outerShdw blurRad="38100" dist="38100" dir="2700000" algn="tl">
                    <a:srgbClr val="000000">
                      <a:alpha val="43137"/>
                    </a:srgbClr>
                  </a:outerShdw>
                </a:effectLst>
                <a:ea typeface="Open Sans Condensed" panose="020B0806030504020204" pitchFamily="34" charset="0"/>
                <a:cs typeface="Aharoni" panose="02010803020104030203" pitchFamily="2" charset="-79"/>
              </a:rPr>
              <a:t>PHASE 2 </a:t>
            </a:r>
          </a:p>
        </p:txBody>
      </p:sp>
      <p:sp>
        <p:nvSpPr>
          <p:cNvPr id="3" name="Subtítulo 2"/>
          <p:cNvSpPr>
            <a:spLocks noGrp="1"/>
          </p:cNvSpPr>
          <p:nvPr>
            <p:ph type="subTitle" idx="1"/>
          </p:nvPr>
        </p:nvSpPr>
        <p:spPr>
          <a:xfrm>
            <a:off x="906777" y="6262394"/>
            <a:ext cx="8326567" cy="734011"/>
          </a:xfrm>
        </p:spPr>
        <p:txBody>
          <a:bodyPr>
            <a:noAutofit/>
          </a:bodyPr>
          <a:lstStyle/>
          <a:p>
            <a:pPr algn="l"/>
            <a:r>
              <a:rPr lang="en-US" sz="1400" dirty="0"/>
              <a:t>19th MEETING OF THE MESO AMERICAN &amp; CARIBBEAN SEA HYDROGRAPHIC </a:t>
            </a:r>
            <a:r>
              <a:rPr lang="en-US" sz="1400" dirty="0" smtClean="0"/>
              <a:t>COMMISSION (</a:t>
            </a:r>
            <a:r>
              <a:rPr lang="en-US" sz="1400" dirty="0"/>
              <a:t>MACHC 19</a:t>
            </a:r>
            <a:r>
              <a:rPr lang="en-US" sz="1400" dirty="0" smtClean="0"/>
              <a:t>)</a:t>
            </a:r>
          </a:p>
          <a:p>
            <a:pPr algn="l"/>
            <a:r>
              <a:rPr lang="en-US" sz="1400" dirty="0" smtClean="0"/>
              <a:t>30</a:t>
            </a:r>
            <a:r>
              <a:rPr lang="en-US" sz="1400" baseline="30000" dirty="0" smtClean="0"/>
              <a:t>th</a:t>
            </a:r>
            <a:r>
              <a:rPr lang="en-US" sz="1400" dirty="0" smtClean="0"/>
              <a:t> November, Cartagena de </a:t>
            </a:r>
            <a:r>
              <a:rPr lang="en-US" sz="1400" dirty="0" err="1" smtClean="0"/>
              <a:t>Indias</a:t>
            </a:r>
            <a:r>
              <a:rPr lang="en-US" sz="1400" dirty="0" smtClean="0"/>
              <a:t>, Colombia</a:t>
            </a:r>
            <a:endParaRPr lang="en-US" sz="1400" dirty="0"/>
          </a:p>
        </p:txBody>
      </p:sp>
      <p:sp>
        <p:nvSpPr>
          <p:cNvPr id="8" name="Marcador de número de diapositiva 7"/>
          <p:cNvSpPr>
            <a:spLocks noGrp="1"/>
          </p:cNvSpPr>
          <p:nvPr>
            <p:ph type="sldNum" sz="quarter" idx="4294967295"/>
          </p:nvPr>
        </p:nvSpPr>
        <p:spPr>
          <a:xfrm>
            <a:off x="8710613" y="6629400"/>
            <a:ext cx="433387" cy="247650"/>
          </a:xfrm>
        </p:spPr>
        <p:txBody>
          <a:bodyPr/>
          <a:lstStyle/>
          <a:p>
            <a:fld id="{AFD40E49-1F5A-4E52-B3D2-7E58D3B954A5}" type="slidenum">
              <a:rPr lang="es-ES" smtClean="0">
                <a:solidFill>
                  <a:schemeClr val="bg1"/>
                </a:solidFill>
              </a:rPr>
              <a:pPr/>
              <a:t>1</a:t>
            </a:fld>
            <a:endParaRPr lang="es-ES">
              <a:solidFill>
                <a:schemeClr val="bg1"/>
              </a:solidFill>
            </a:endParaRPr>
          </a:p>
        </p:txBody>
      </p:sp>
      <p:sp>
        <p:nvSpPr>
          <p:cNvPr id="19" name="Subtítulo 2"/>
          <p:cNvSpPr txBox="1">
            <a:spLocks/>
          </p:cNvSpPr>
          <p:nvPr/>
        </p:nvSpPr>
        <p:spPr>
          <a:xfrm>
            <a:off x="1580605" y="4525546"/>
            <a:ext cx="7346701" cy="95673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0" kern="1200">
                <a:solidFill>
                  <a:schemeClr val="accent2"/>
                </a:soli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lumMod val="50000"/>
                  </a:schemeClr>
                </a:solidFill>
                <a:latin typeface="+mj-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lumMod val="50000"/>
                  </a:schemeClr>
                </a:solidFill>
                <a:latin typeface="+mj-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lumMod val="50000"/>
                  </a:schemeClr>
                </a:solidFill>
                <a:latin typeface="+mj-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lumMod val="50000"/>
                  </a:schemeClr>
                </a:solidFill>
                <a:latin typeface="+mj-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lnSpc>
                <a:spcPts val="2100"/>
              </a:lnSpc>
            </a:pPr>
            <a:r>
              <a:rPr lang="en-US" sz="2400" b="1" dirty="0" smtClean="0">
                <a:solidFill>
                  <a:srgbClr val="0070C0"/>
                </a:solidFill>
              </a:rPr>
              <a:t>CAROLINA GARCÍA VALENCIA</a:t>
            </a:r>
          </a:p>
          <a:p>
            <a:pPr algn="r">
              <a:lnSpc>
                <a:spcPts val="2100"/>
              </a:lnSpc>
            </a:pPr>
            <a:r>
              <a:rPr lang="en-US" sz="2400" b="1" dirty="0" smtClean="0">
                <a:solidFill>
                  <a:srgbClr val="0070C0"/>
                </a:solidFill>
              </a:rPr>
              <a:t>Marine and Coastal Research Institute - INVEMAR</a:t>
            </a:r>
          </a:p>
          <a:p>
            <a:pPr algn="r">
              <a:lnSpc>
                <a:spcPts val="2100"/>
              </a:lnSpc>
            </a:pPr>
            <a:r>
              <a:rPr lang="en-US" sz="2400" b="1" dirty="0" smtClean="0">
                <a:solidFill>
                  <a:srgbClr val="0070C0"/>
                </a:solidFill>
              </a:rPr>
              <a:t>Colombia</a:t>
            </a:r>
            <a:endParaRPr lang="en-US" sz="2400" b="1" dirty="0">
              <a:solidFill>
                <a:srgbClr val="0070C0"/>
              </a:solidFill>
            </a:endParaRPr>
          </a:p>
        </p:txBody>
      </p:sp>
      <p:grpSp>
        <p:nvGrpSpPr>
          <p:cNvPr id="9" name="12 Grupo"/>
          <p:cNvGrpSpPr/>
          <p:nvPr/>
        </p:nvGrpSpPr>
        <p:grpSpPr>
          <a:xfrm>
            <a:off x="15597" y="235122"/>
            <a:ext cx="5175664" cy="842952"/>
            <a:chOff x="0" y="3929031"/>
            <a:chExt cx="5838940" cy="995509"/>
          </a:xfrm>
        </p:grpSpPr>
        <p:sp>
          <p:nvSpPr>
            <p:cNvPr id="10" name="1 Rectángulo"/>
            <p:cNvSpPr/>
            <p:nvPr/>
          </p:nvSpPr>
          <p:spPr>
            <a:xfrm>
              <a:off x="0" y="3929031"/>
              <a:ext cx="5838940" cy="9955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grpSp>
          <p:nvGrpSpPr>
            <p:cNvPr id="11" name="Grupo 5"/>
            <p:cNvGrpSpPr/>
            <p:nvPr/>
          </p:nvGrpSpPr>
          <p:grpSpPr>
            <a:xfrm>
              <a:off x="126695" y="3984116"/>
              <a:ext cx="5575513" cy="843915"/>
              <a:chOff x="126695" y="5254569"/>
              <a:chExt cx="5575513" cy="843915"/>
            </a:xfrm>
            <a:solidFill>
              <a:schemeClr val="bg1"/>
            </a:solidFill>
          </p:grpSpPr>
          <p:pic>
            <p:nvPicPr>
              <p:cNvPr id="12" name="0 Imagen"/>
              <p:cNvPicPr/>
              <p:nvPr/>
            </p:nvPicPr>
            <p:blipFill>
              <a:blip r:embed="rId3" cstate="screen">
                <a:extLst>
                  <a:ext uri="{28A0092B-C50C-407E-A947-70E740481C1C}">
                    <a14:useLocalDpi xmlns:a14="http://schemas.microsoft.com/office/drawing/2010/main"/>
                  </a:ext>
                </a:extLst>
              </a:blip>
              <a:stretch>
                <a:fillRect/>
              </a:stretch>
            </p:blipFill>
            <p:spPr>
              <a:xfrm>
                <a:off x="126695" y="5445066"/>
                <a:ext cx="1519555" cy="594360"/>
              </a:xfrm>
              <a:prstGeom prst="rect">
                <a:avLst/>
              </a:prstGeom>
              <a:grpFill/>
              <a:ln>
                <a:noFill/>
              </a:ln>
            </p:spPr>
          </p:pic>
          <p:pic>
            <p:nvPicPr>
              <p:cNvPr id="13" name="0 Imagen"/>
              <p:cNvPicPr/>
              <p:nvPr/>
            </p:nvPicPr>
            <p:blipFill>
              <a:blip r:embed="rId4">
                <a:extLst>
                  <a:ext uri="{28A0092B-C50C-407E-A947-70E740481C1C}">
                    <a14:useLocalDpi xmlns:a14="http://schemas.microsoft.com/office/drawing/2010/main"/>
                  </a:ext>
                </a:extLst>
              </a:blip>
              <a:stretch>
                <a:fillRect/>
              </a:stretch>
            </p:blipFill>
            <p:spPr>
              <a:xfrm>
                <a:off x="2934878" y="5545714"/>
                <a:ext cx="1967230" cy="393065"/>
              </a:xfrm>
              <a:prstGeom prst="rect">
                <a:avLst/>
              </a:prstGeom>
              <a:grpFill/>
              <a:ln>
                <a:noFill/>
              </a:ln>
            </p:spPr>
          </p:pic>
          <p:pic>
            <p:nvPicPr>
              <p:cNvPr id="14" name="0 Imagen"/>
              <p:cNvPicPr/>
              <p:nvPr/>
            </p:nvPicPr>
            <p:blipFill>
              <a:blip r:embed="rId5" cstate="screen">
                <a:extLst>
                  <a:ext uri="{28A0092B-C50C-407E-A947-70E740481C1C}">
                    <a14:useLocalDpi xmlns:a14="http://schemas.microsoft.com/office/drawing/2010/main"/>
                  </a:ext>
                </a:extLst>
              </a:blip>
              <a:stretch>
                <a:fillRect/>
              </a:stretch>
            </p:blipFill>
            <p:spPr>
              <a:xfrm>
                <a:off x="1646250" y="5352041"/>
                <a:ext cx="1168400" cy="648970"/>
              </a:xfrm>
              <a:prstGeom prst="rect">
                <a:avLst/>
              </a:prstGeom>
              <a:grpFill/>
              <a:ln>
                <a:noFill/>
              </a:ln>
            </p:spPr>
          </p:pic>
          <p:pic>
            <p:nvPicPr>
              <p:cNvPr id="15" name="0 Imagen"/>
              <p:cNvPicPr/>
              <p:nvPr/>
            </p:nvPicPr>
            <p:blipFill>
              <a:blip r:embed="rId6">
                <a:extLst>
                  <a:ext uri="{28A0092B-C50C-407E-A947-70E740481C1C}">
                    <a14:useLocalDpi xmlns:a14="http://schemas.microsoft.com/office/drawing/2010/main"/>
                  </a:ext>
                </a:extLst>
              </a:blip>
              <a:stretch>
                <a:fillRect/>
              </a:stretch>
            </p:blipFill>
            <p:spPr>
              <a:xfrm>
                <a:off x="4902108" y="5254569"/>
                <a:ext cx="800100" cy="843915"/>
              </a:xfrm>
              <a:prstGeom prst="rect">
                <a:avLst/>
              </a:prstGeom>
              <a:grpFill/>
              <a:ln>
                <a:noFill/>
              </a:ln>
            </p:spPr>
          </p:pic>
        </p:grpSp>
      </p:grpSp>
    </p:spTree>
    <p:extLst>
      <p:ext uri="{BB962C8B-B14F-4D97-AF65-F5344CB8AC3E}">
        <p14:creationId xmlns:p14="http://schemas.microsoft.com/office/powerpoint/2010/main" val="440809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375819"/>
            <a:ext cx="6276745" cy="415498"/>
          </a:xfrm>
          <a:prstGeom prst="rect">
            <a:avLst/>
          </a:prstGeom>
        </p:spPr>
        <p:txBody>
          <a:bodyPr wrap="square">
            <a:spAutoFit/>
          </a:bodyPr>
          <a:lstStyle/>
          <a:p>
            <a:pPr algn="r"/>
            <a:r>
              <a:rPr lang="en-US" sz="2100" dirty="0">
                <a:ln w="0"/>
                <a:solidFill>
                  <a:srgbClr val="002060"/>
                </a:solidFill>
                <a:effectLst>
                  <a:outerShdw blurRad="38100" dist="25400" dir="5400000" algn="ctr" rotWithShape="0">
                    <a:srgbClr val="6E747A">
                      <a:alpha val="43000"/>
                    </a:srgbClr>
                  </a:outerShdw>
                </a:effectLst>
              </a:rPr>
              <a:t>http://www.caribbeanmarineatlas.net/indicatorscma2</a:t>
            </a:r>
          </a:p>
        </p:txBody>
      </p:sp>
      <p:sp>
        <p:nvSpPr>
          <p:cNvPr id="12" name="Marcador de número de diapositiva 11"/>
          <p:cNvSpPr>
            <a:spLocks noGrp="1"/>
          </p:cNvSpPr>
          <p:nvPr>
            <p:ph type="sldNum" sz="quarter" idx="12"/>
          </p:nvPr>
        </p:nvSpPr>
        <p:spPr>
          <a:xfrm>
            <a:off x="8748250" y="6413506"/>
            <a:ext cx="467360" cy="365125"/>
          </a:xfrm>
        </p:spPr>
        <p:txBody>
          <a:bodyPr/>
          <a:lstStyle/>
          <a:p>
            <a:fld id="{FEEBA7F8-5E67-E546-8D44-19494CB9927D}" type="slidenum">
              <a:rPr lang="es-ES" smtClean="0"/>
              <a:pPr/>
              <a:t>10</a:t>
            </a:fld>
            <a:endParaRPr lang="es-ES" dirty="0"/>
          </a:p>
        </p:txBody>
      </p:sp>
      <p:sp>
        <p:nvSpPr>
          <p:cNvPr id="50" name="200 CuadroTexto"/>
          <p:cNvSpPr txBox="1"/>
          <p:nvPr/>
        </p:nvSpPr>
        <p:spPr>
          <a:xfrm>
            <a:off x="430053" y="350015"/>
            <a:ext cx="4522726" cy="523220"/>
          </a:xfrm>
          <a:prstGeom prst="rect">
            <a:avLst/>
          </a:prstGeom>
        </p:spPr>
        <p:txBody>
          <a:bodyPr vert="horz" lIns="68580" tIns="34290" rIns="68580" bIns="34290" rtlCol="0" anchor="t">
            <a:noAutofit/>
          </a:bodyPr>
          <a:lstStyle>
            <a:defPPr>
              <a:defRPr lang="es-ES"/>
            </a:defPPr>
            <a:lvl1pPr>
              <a:spcBef>
                <a:spcPct val="0"/>
              </a:spcBef>
              <a:buNone/>
              <a:defRPr sz="2700" b="1">
                <a:solidFill>
                  <a:srgbClr val="0070C0"/>
                </a:solidFill>
                <a:effectLst/>
                <a:ea typeface="+mj-ea"/>
                <a:cs typeface="+mj-cs"/>
              </a:defRPr>
            </a:lvl1pPr>
          </a:lstStyle>
          <a:p>
            <a:r>
              <a:rPr lang="en-US" dirty="0" smtClean="0"/>
              <a:t>INDICATORS</a:t>
            </a:r>
            <a:endParaRPr lang="en-US" dirty="0"/>
          </a:p>
        </p:txBody>
      </p:sp>
      <p:sp>
        <p:nvSpPr>
          <p:cNvPr id="51" name="Rectángulo 50"/>
          <p:cNvSpPr/>
          <p:nvPr/>
        </p:nvSpPr>
        <p:spPr>
          <a:xfrm>
            <a:off x="212574" y="5312802"/>
            <a:ext cx="3091037" cy="523220"/>
          </a:xfrm>
          <a:prstGeom prst="rect">
            <a:avLst/>
          </a:prstGeom>
        </p:spPr>
        <p:txBody>
          <a:bodyPr wrap="square">
            <a:spAutoFit/>
          </a:bodyPr>
          <a:lstStyle/>
          <a:p>
            <a:r>
              <a:rPr lang="en-US" sz="1400" dirty="0">
                <a:solidFill>
                  <a:srgbClr val="0070C0"/>
                </a:solidFill>
              </a:rPr>
              <a:t>Contribution to show country advances in global strategies as SDG</a:t>
            </a:r>
          </a:p>
        </p:txBody>
      </p:sp>
      <p:sp>
        <p:nvSpPr>
          <p:cNvPr id="53" name="Rectángulo redondeado 52">
            <a:extLst>
              <a:ext uri="{FF2B5EF4-FFF2-40B4-BE49-F238E27FC236}">
                <a16:creationId xmlns:a16="http://schemas.microsoft.com/office/drawing/2014/main" id="{4C791C8A-7B85-584E-99A6-90D5BA257A12}"/>
              </a:ext>
            </a:extLst>
          </p:cNvPr>
          <p:cNvSpPr/>
          <p:nvPr/>
        </p:nvSpPr>
        <p:spPr>
          <a:xfrm>
            <a:off x="3720403" y="2003959"/>
            <a:ext cx="1623638" cy="597699"/>
          </a:xfrm>
          <a:prstGeom prst="roundRect">
            <a:avLst/>
          </a:prstGeom>
          <a:solidFill>
            <a:srgbClr val="92D05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r"/>
            <a:r>
              <a:rPr lang="en-US" sz="1200" dirty="0">
                <a:solidFill>
                  <a:schemeClr val="tx1"/>
                </a:solidFill>
              </a:rPr>
              <a:t>Invasive </a:t>
            </a:r>
          </a:p>
          <a:p>
            <a:pPr algn="r"/>
            <a:r>
              <a:rPr lang="en-US" sz="1200" dirty="0">
                <a:solidFill>
                  <a:schemeClr val="tx1"/>
                </a:solidFill>
              </a:rPr>
              <a:t>Species</a:t>
            </a:r>
          </a:p>
        </p:txBody>
      </p:sp>
      <p:sp>
        <p:nvSpPr>
          <p:cNvPr id="54" name="Elipse 53">
            <a:extLst>
              <a:ext uri="{FF2B5EF4-FFF2-40B4-BE49-F238E27FC236}">
                <a16:creationId xmlns:a16="http://schemas.microsoft.com/office/drawing/2014/main" id="{98D9F4CF-8C8D-1742-85E8-2C1313DEC996}"/>
              </a:ext>
            </a:extLst>
          </p:cNvPr>
          <p:cNvSpPr>
            <a:spLocks noChangeAspect="1"/>
          </p:cNvSpPr>
          <p:nvPr/>
        </p:nvSpPr>
        <p:spPr>
          <a:xfrm>
            <a:off x="3838241" y="2032809"/>
            <a:ext cx="540000" cy="540000"/>
          </a:xfrm>
          <a:prstGeom prst="ellipse">
            <a:avLst/>
          </a:prstGeom>
          <a:blipFill>
            <a:blip r:embed="rId3"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56" name="Rectángulo redondeado 55">
            <a:extLst>
              <a:ext uri="{FF2B5EF4-FFF2-40B4-BE49-F238E27FC236}">
                <a16:creationId xmlns:a16="http://schemas.microsoft.com/office/drawing/2014/main" id="{C0EE0836-0F3E-9B46-95FD-45BFCF467544}"/>
              </a:ext>
            </a:extLst>
          </p:cNvPr>
          <p:cNvSpPr/>
          <p:nvPr/>
        </p:nvSpPr>
        <p:spPr>
          <a:xfrm>
            <a:off x="1980702" y="2009281"/>
            <a:ext cx="1623638" cy="644081"/>
          </a:xfrm>
          <a:prstGeom prst="roundRect">
            <a:avLst/>
          </a:prstGeom>
          <a:solidFill>
            <a:srgbClr val="92D05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r"/>
            <a:r>
              <a:rPr lang="en-US" sz="1200" dirty="0">
                <a:solidFill>
                  <a:schemeClr val="tx1"/>
                </a:solidFill>
              </a:rPr>
              <a:t>Threatened </a:t>
            </a:r>
          </a:p>
          <a:p>
            <a:pPr algn="r"/>
            <a:r>
              <a:rPr lang="en-US" sz="1200" dirty="0">
                <a:solidFill>
                  <a:schemeClr val="tx1"/>
                </a:solidFill>
              </a:rPr>
              <a:t>Species</a:t>
            </a:r>
          </a:p>
        </p:txBody>
      </p:sp>
      <p:sp>
        <p:nvSpPr>
          <p:cNvPr id="57" name="Elipse 56">
            <a:extLst>
              <a:ext uri="{FF2B5EF4-FFF2-40B4-BE49-F238E27FC236}">
                <a16:creationId xmlns:a16="http://schemas.microsoft.com/office/drawing/2014/main" id="{23D84FA6-640F-814F-A6CE-BC9BCCA0CE67}"/>
              </a:ext>
            </a:extLst>
          </p:cNvPr>
          <p:cNvSpPr>
            <a:spLocks noChangeAspect="1"/>
          </p:cNvSpPr>
          <p:nvPr/>
        </p:nvSpPr>
        <p:spPr>
          <a:xfrm>
            <a:off x="2090687" y="2061321"/>
            <a:ext cx="540000" cy="540001"/>
          </a:xfrm>
          <a:prstGeom prst="ellipse">
            <a:avLst/>
          </a:pr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2" name="Rectángulo redondeado 61">
            <a:extLst>
              <a:ext uri="{FF2B5EF4-FFF2-40B4-BE49-F238E27FC236}">
                <a16:creationId xmlns:a16="http://schemas.microsoft.com/office/drawing/2014/main" id="{2CC7691F-0056-E14B-A810-84A8AB670E5D}"/>
              </a:ext>
            </a:extLst>
          </p:cNvPr>
          <p:cNvSpPr/>
          <p:nvPr/>
        </p:nvSpPr>
        <p:spPr>
          <a:xfrm>
            <a:off x="2114549" y="3749572"/>
            <a:ext cx="1536043" cy="67252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r"/>
            <a:r>
              <a:rPr lang="en-US" sz="1200" dirty="0">
                <a:solidFill>
                  <a:schemeClr val="tx1"/>
                </a:solidFill>
              </a:rPr>
              <a:t>Global </a:t>
            </a:r>
          </a:p>
          <a:p>
            <a:pPr algn="r"/>
            <a:r>
              <a:rPr lang="en-US" sz="1200" dirty="0">
                <a:solidFill>
                  <a:schemeClr val="tx1"/>
                </a:solidFill>
              </a:rPr>
              <a:t>Capture </a:t>
            </a:r>
          </a:p>
          <a:p>
            <a:pPr algn="r"/>
            <a:r>
              <a:rPr lang="en-US" sz="1200" dirty="0">
                <a:solidFill>
                  <a:schemeClr val="tx1"/>
                </a:solidFill>
              </a:rPr>
              <a:t>Production</a:t>
            </a:r>
          </a:p>
        </p:txBody>
      </p:sp>
      <p:sp>
        <p:nvSpPr>
          <p:cNvPr id="63" name="Elipse 62">
            <a:extLst>
              <a:ext uri="{FF2B5EF4-FFF2-40B4-BE49-F238E27FC236}">
                <a16:creationId xmlns:a16="http://schemas.microsoft.com/office/drawing/2014/main" id="{1D0AE832-649C-CE4E-99A1-3A741215BF05}"/>
              </a:ext>
            </a:extLst>
          </p:cNvPr>
          <p:cNvSpPr>
            <a:spLocks noChangeAspect="1"/>
          </p:cNvSpPr>
          <p:nvPr/>
        </p:nvSpPr>
        <p:spPr>
          <a:xfrm>
            <a:off x="2075259" y="3807036"/>
            <a:ext cx="540000" cy="540001"/>
          </a:xfrm>
          <a:prstGeom prst="ellipse">
            <a:avLst/>
          </a:prstGeom>
          <a:blipFill>
            <a:blip r:embed="rId5"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5" name="Rectángulo redondeado 64">
            <a:extLst>
              <a:ext uri="{FF2B5EF4-FFF2-40B4-BE49-F238E27FC236}">
                <a16:creationId xmlns:a16="http://schemas.microsoft.com/office/drawing/2014/main" id="{A3A3FE68-8366-5440-9A85-07DBAA14D7B9}"/>
              </a:ext>
            </a:extLst>
          </p:cNvPr>
          <p:cNvSpPr/>
          <p:nvPr/>
        </p:nvSpPr>
        <p:spPr>
          <a:xfrm>
            <a:off x="5484851" y="1980324"/>
            <a:ext cx="1623638" cy="646482"/>
          </a:xfrm>
          <a:prstGeom prst="roundRect">
            <a:avLst/>
          </a:prstGeom>
          <a:solidFill>
            <a:srgbClr val="92D05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r"/>
            <a:r>
              <a:rPr lang="en-US" sz="1200" dirty="0">
                <a:solidFill>
                  <a:schemeClr val="tx1"/>
                </a:solidFill>
              </a:rPr>
              <a:t>Marine </a:t>
            </a:r>
          </a:p>
          <a:p>
            <a:pPr algn="r"/>
            <a:r>
              <a:rPr lang="en-US" sz="1200" dirty="0">
                <a:solidFill>
                  <a:schemeClr val="tx1"/>
                </a:solidFill>
              </a:rPr>
              <a:t>Protected </a:t>
            </a:r>
          </a:p>
          <a:p>
            <a:pPr algn="r"/>
            <a:r>
              <a:rPr lang="en-US" sz="1200" dirty="0">
                <a:solidFill>
                  <a:schemeClr val="tx1"/>
                </a:solidFill>
              </a:rPr>
              <a:t>Areas</a:t>
            </a:r>
          </a:p>
        </p:txBody>
      </p:sp>
      <p:sp>
        <p:nvSpPr>
          <p:cNvPr id="66" name="Elipse 65">
            <a:extLst>
              <a:ext uri="{FF2B5EF4-FFF2-40B4-BE49-F238E27FC236}">
                <a16:creationId xmlns:a16="http://schemas.microsoft.com/office/drawing/2014/main" id="{B446CCCC-783D-1542-897F-40D7E1038D66}"/>
              </a:ext>
            </a:extLst>
          </p:cNvPr>
          <p:cNvSpPr>
            <a:spLocks noChangeAspect="1"/>
          </p:cNvSpPr>
          <p:nvPr/>
        </p:nvSpPr>
        <p:spPr>
          <a:xfrm>
            <a:off x="5591556" y="2025508"/>
            <a:ext cx="540000" cy="556115"/>
          </a:xfrm>
          <a:prstGeom prst="ellipse">
            <a:avLst/>
          </a:prstGeom>
          <a:blipFill>
            <a:blip r:embed="rId6"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8" name="Rectángulo redondeado 67">
            <a:extLst>
              <a:ext uri="{FF2B5EF4-FFF2-40B4-BE49-F238E27FC236}">
                <a16:creationId xmlns:a16="http://schemas.microsoft.com/office/drawing/2014/main" id="{7A588C8D-2770-C44C-A3BD-B29FC46546C7}"/>
              </a:ext>
            </a:extLst>
          </p:cNvPr>
          <p:cNvSpPr/>
          <p:nvPr/>
        </p:nvSpPr>
        <p:spPr>
          <a:xfrm>
            <a:off x="3784129" y="3773805"/>
            <a:ext cx="1841454" cy="64829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r"/>
            <a:r>
              <a:rPr lang="en-US" sz="1200" dirty="0">
                <a:solidFill>
                  <a:schemeClr val="tx1"/>
                </a:solidFill>
              </a:rPr>
              <a:t>Ecosystems</a:t>
            </a:r>
          </a:p>
          <a:p>
            <a:pPr algn="r"/>
            <a:r>
              <a:rPr lang="en-US" sz="1200" dirty="0">
                <a:solidFill>
                  <a:schemeClr val="tx1"/>
                </a:solidFill>
              </a:rPr>
              <a:t>representativeness</a:t>
            </a:r>
            <a:endParaRPr lang="es-CO" sz="1200" dirty="0">
              <a:solidFill>
                <a:schemeClr val="tx1"/>
              </a:solidFill>
              <a:ea typeface="Calibri" panose="020F0502020204030204" pitchFamily="34" charset="0"/>
              <a:cs typeface="Times New Roman" panose="02020603050405020304" pitchFamily="18" charset="0"/>
            </a:endParaRPr>
          </a:p>
        </p:txBody>
      </p:sp>
      <p:sp>
        <p:nvSpPr>
          <p:cNvPr id="69" name="Elipse 68">
            <a:extLst>
              <a:ext uri="{FF2B5EF4-FFF2-40B4-BE49-F238E27FC236}">
                <a16:creationId xmlns:a16="http://schemas.microsoft.com/office/drawing/2014/main" id="{62503D37-FBE8-DE42-92ED-0A0FA253A9F2}"/>
              </a:ext>
            </a:extLst>
          </p:cNvPr>
          <p:cNvSpPr>
            <a:spLocks noChangeAspect="1"/>
          </p:cNvSpPr>
          <p:nvPr/>
        </p:nvSpPr>
        <p:spPr>
          <a:xfrm>
            <a:off x="3741208" y="3835258"/>
            <a:ext cx="540000" cy="540000"/>
          </a:xfrm>
          <a:prstGeom prst="ellipse">
            <a:avLst/>
          </a:prstGeom>
          <a:blipFill>
            <a:blip r:embed="rId7"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71" name="Rectángulo redondeado 70">
            <a:extLst>
              <a:ext uri="{FF2B5EF4-FFF2-40B4-BE49-F238E27FC236}">
                <a16:creationId xmlns:a16="http://schemas.microsoft.com/office/drawing/2014/main" id="{BF260BEE-FFCE-8D40-9D56-B9D16544CD55}"/>
              </a:ext>
            </a:extLst>
          </p:cNvPr>
          <p:cNvSpPr/>
          <p:nvPr/>
        </p:nvSpPr>
        <p:spPr>
          <a:xfrm>
            <a:off x="192113" y="2029661"/>
            <a:ext cx="1623638" cy="615197"/>
          </a:xfrm>
          <a:prstGeom prst="roundRect">
            <a:avLst/>
          </a:prstGeom>
          <a:solidFill>
            <a:srgbClr val="92D05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r"/>
            <a:r>
              <a:rPr lang="en-US" sz="1200" dirty="0">
                <a:solidFill>
                  <a:schemeClr val="tx1"/>
                </a:solidFill>
              </a:rPr>
              <a:t>Coral Health</a:t>
            </a:r>
            <a:endParaRPr lang="es-CO" sz="1200" dirty="0">
              <a:solidFill>
                <a:schemeClr val="tx1"/>
              </a:solidFill>
              <a:cs typeface="Times New Roman" panose="02020603050405020304" pitchFamily="18" charset="0"/>
            </a:endParaRPr>
          </a:p>
          <a:p>
            <a:pPr algn="r"/>
            <a:endParaRPr lang="en-US" sz="1200" dirty="0">
              <a:solidFill>
                <a:schemeClr val="tx1"/>
              </a:solidFill>
            </a:endParaRPr>
          </a:p>
        </p:txBody>
      </p:sp>
      <p:sp>
        <p:nvSpPr>
          <p:cNvPr id="72" name="Elipse 71">
            <a:extLst>
              <a:ext uri="{FF2B5EF4-FFF2-40B4-BE49-F238E27FC236}">
                <a16:creationId xmlns:a16="http://schemas.microsoft.com/office/drawing/2014/main" id="{4B0FF7C6-C2FB-6C4F-A4A1-9B168CE43544}"/>
              </a:ext>
            </a:extLst>
          </p:cNvPr>
          <p:cNvSpPr>
            <a:spLocks noChangeAspect="1"/>
          </p:cNvSpPr>
          <p:nvPr/>
        </p:nvSpPr>
        <p:spPr>
          <a:xfrm>
            <a:off x="303421" y="2067259"/>
            <a:ext cx="540000" cy="540000"/>
          </a:xfrm>
          <a:prstGeom prst="ellipse">
            <a:avLst/>
          </a:prstGeom>
          <a:blipFill>
            <a:blip r:embed="rId8"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74" name="Rectángulo redondeado 73">
            <a:extLst>
              <a:ext uri="{FF2B5EF4-FFF2-40B4-BE49-F238E27FC236}">
                <a16:creationId xmlns:a16="http://schemas.microsoft.com/office/drawing/2014/main" id="{A329C61E-BDB0-524C-934C-7934CC6D65AA}"/>
              </a:ext>
            </a:extLst>
          </p:cNvPr>
          <p:cNvSpPr/>
          <p:nvPr/>
        </p:nvSpPr>
        <p:spPr>
          <a:xfrm>
            <a:off x="7365239" y="3804655"/>
            <a:ext cx="1623638" cy="61744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r"/>
            <a:r>
              <a:rPr lang="en-US" sz="1200" dirty="0" smtClean="0">
                <a:solidFill>
                  <a:schemeClr val="tx1"/>
                </a:solidFill>
              </a:rPr>
              <a:t>Natural</a:t>
            </a:r>
          </a:p>
          <a:p>
            <a:pPr algn="r"/>
            <a:r>
              <a:rPr lang="en-US" sz="1200" dirty="0" smtClean="0">
                <a:solidFill>
                  <a:schemeClr val="tx1"/>
                </a:solidFill>
              </a:rPr>
              <a:t>Hazards</a:t>
            </a:r>
          </a:p>
          <a:p>
            <a:pPr algn="r"/>
            <a:r>
              <a:rPr lang="en-US" sz="1200" dirty="0" smtClean="0">
                <a:solidFill>
                  <a:schemeClr val="tx1"/>
                </a:solidFill>
              </a:rPr>
              <a:t>Frequency </a:t>
            </a:r>
            <a:endParaRPr lang="en-US" sz="1200" dirty="0">
              <a:solidFill>
                <a:schemeClr val="tx1"/>
              </a:solidFill>
            </a:endParaRPr>
          </a:p>
        </p:txBody>
      </p:sp>
      <p:sp>
        <p:nvSpPr>
          <p:cNvPr id="75" name="Elipse 74">
            <a:extLst>
              <a:ext uri="{FF2B5EF4-FFF2-40B4-BE49-F238E27FC236}">
                <a16:creationId xmlns:a16="http://schemas.microsoft.com/office/drawing/2014/main" id="{4686F9DC-D020-5243-8157-73D59D58090C}"/>
              </a:ext>
            </a:extLst>
          </p:cNvPr>
          <p:cNvSpPr>
            <a:spLocks noChangeAspect="1"/>
          </p:cNvSpPr>
          <p:nvPr/>
        </p:nvSpPr>
        <p:spPr>
          <a:xfrm>
            <a:off x="7364966" y="3857577"/>
            <a:ext cx="540000" cy="540000"/>
          </a:xfrm>
          <a:prstGeom prst="ellipse">
            <a:avLst/>
          </a:prstGeom>
          <a:blipFill>
            <a:blip r:embed="rId9"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77" name="Rectángulo redondeado 76">
            <a:extLst>
              <a:ext uri="{FF2B5EF4-FFF2-40B4-BE49-F238E27FC236}">
                <a16:creationId xmlns:a16="http://schemas.microsoft.com/office/drawing/2014/main" id="{080BB4D1-BC36-164B-8163-4D7FD60F182D}"/>
              </a:ext>
            </a:extLst>
          </p:cNvPr>
          <p:cNvSpPr/>
          <p:nvPr/>
        </p:nvSpPr>
        <p:spPr>
          <a:xfrm>
            <a:off x="7231392" y="2011080"/>
            <a:ext cx="1623638" cy="622114"/>
          </a:xfrm>
          <a:prstGeom prst="roundRect">
            <a:avLst/>
          </a:prstGeom>
          <a:solidFill>
            <a:srgbClr val="92D05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r"/>
            <a:r>
              <a:rPr lang="en-US" sz="1200" dirty="0">
                <a:solidFill>
                  <a:schemeClr val="tx1"/>
                </a:solidFill>
              </a:rPr>
              <a:t>Coastal </a:t>
            </a:r>
          </a:p>
          <a:p>
            <a:pPr algn="r"/>
            <a:r>
              <a:rPr lang="en-US" sz="1200" dirty="0">
                <a:solidFill>
                  <a:schemeClr val="tx1"/>
                </a:solidFill>
              </a:rPr>
              <a:t>population </a:t>
            </a:r>
          </a:p>
          <a:p>
            <a:pPr algn="r"/>
            <a:r>
              <a:rPr lang="en-US" sz="1200" dirty="0">
                <a:solidFill>
                  <a:schemeClr val="tx1"/>
                </a:solidFill>
              </a:rPr>
              <a:t>Change</a:t>
            </a:r>
          </a:p>
        </p:txBody>
      </p:sp>
      <p:sp>
        <p:nvSpPr>
          <p:cNvPr id="78" name="Elipse 77">
            <a:extLst>
              <a:ext uri="{FF2B5EF4-FFF2-40B4-BE49-F238E27FC236}">
                <a16:creationId xmlns:a16="http://schemas.microsoft.com/office/drawing/2014/main" id="{515B80CF-22BD-BB4D-AB0D-107B1B822584}"/>
              </a:ext>
            </a:extLst>
          </p:cNvPr>
          <p:cNvSpPr>
            <a:spLocks noChangeAspect="1"/>
          </p:cNvSpPr>
          <p:nvPr/>
        </p:nvSpPr>
        <p:spPr>
          <a:xfrm>
            <a:off x="7332954" y="2052137"/>
            <a:ext cx="540000" cy="540000"/>
          </a:xfrm>
          <a:prstGeom prst="ellipse">
            <a:avLst/>
          </a:prstGeom>
          <a:blipFill>
            <a:blip r:embed="rId10"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0" name="Rectángulo redondeado 79">
            <a:extLst>
              <a:ext uri="{FF2B5EF4-FFF2-40B4-BE49-F238E27FC236}">
                <a16:creationId xmlns:a16="http://schemas.microsoft.com/office/drawing/2014/main" id="{81CCFB0F-BCF2-5340-90A8-43E0AF2D8476}"/>
              </a:ext>
            </a:extLst>
          </p:cNvPr>
          <p:cNvSpPr/>
          <p:nvPr/>
        </p:nvSpPr>
        <p:spPr>
          <a:xfrm>
            <a:off x="325063" y="3748030"/>
            <a:ext cx="1624536" cy="679167"/>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r"/>
            <a:r>
              <a:rPr lang="en-US" sz="1200" dirty="0">
                <a:solidFill>
                  <a:schemeClr val="tx1"/>
                </a:solidFill>
              </a:rPr>
              <a:t>Sea</a:t>
            </a:r>
          </a:p>
          <a:p>
            <a:pPr algn="r"/>
            <a:r>
              <a:rPr lang="en-US" sz="1200" dirty="0" smtClean="0">
                <a:solidFill>
                  <a:schemeClr val="tx1"/>
                </a:solidFill>
              </a:rPr>
              <a:t>Level</a:t>
            </a:r>
            <a:endParaRPr lang="en-US" sz="1200" dirty="0">
              <a:solidFill>
                <a:schemeClr val="tx1"/>
              </a:solidFill>
            </a:endParaRPr>
          </a:p>
        </p:txBody>
      </p:sp>
      <p:sp>
        <p:nvSpPr>
          <p:cNvPr id="81" name="Elipse 80">
            <a:extLst>
              <a:ext uri="{FF2B5EF4-FFF2-40B4-BE49-F238E27FC236}">
                <a16:creationId xmlns:a16="http://schemas.microsoft.com/office/drawing/2014/main" id="{8EA56FB7-AECF-DB4B-92D1-244617EAB8B3}"/>
              </a:ext>
            </a:extLst>
          </p:cNvPr>
          <p:cNvSpPr>
            <a:spLocks noChangeAspect="1"/>
          </p:cNvSpPr>
          <p:nvPr/>
        </p:nvSpPr>
        <p:spPr>
          <a:xfrm>
            <a:off x="325063" y="3785628"/>
            <a:ext cx="540000" cy="540000"/>
          </a:xfrm>
          <a:prstGeom prst="ellipse">
            <a:avLst/>
          </a:prstGeom>
          <a:blipFill>
            <a:blip r:embed="rId11"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3" name="Rectángulo redondeado 82">
            <a:extLst>
              <a:ext uri="{FF2B5EF4-FFF2-40B4-BE49-F238E27FC236}">
                <a16:creationId xmlns:a16="http://schemas.microsoft.com/office/drawing/2014/main" id="{0A8FED6D-C951-284D-9868-857A986673B9}"/>
              </a:ext>
            </a:extLst>
          </p:cNvPr>
          <p:cNvSpPr/>
          <p:nvPr/>
        </p:nvSpPr>
        <p:spPr>
          <a:xfrm>
            <a:off x="5747893" y="3773668"/>
            <a:ext cx="1501778" cy="631406"/>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r"/>
            <a:r>
              <a:rPr lang="en-US" sz="1200" dirty="0">
                <a:solidFill>
                  <a:schemeClr val="tx1"/>
                </a:solidFill>
              </a:rPr>
              <a:t>Coastal </a:t>
            </a:r>
          </a:p>
          <a:p>
            <a:pPr algn="r"/>
            <a:r>
              <a:rPr lang="en-US" sz="1200" dirty="0">
                <a:solidFill>
                  <a:schemeClr val="tx1"/>
                </a:solidFill>
              </a:rPr>
              <a:t>economic </a:t>
            </a:r>
          </a:p>
          <a:p>
            <a:pPr algn="r"/>
            <a:r>
              <a:rPr lang="en-US" sz="1200" dirty="0">
                <a:solidFill>
                  <a:schemeClr val="tx1"/>
                </a:solidFill>
              </a:rPr>
              <a:t>activities</a:t>
            </a:r>
            <a:endParaRPr lang="es-CO" sz="1200" dirty="0">
              <a:solidFill>
                <a:schemeClr val="tx1"/>
              </a:solidFill>
            </a:endParaRPr>
          </a:p>
        </p:txBody>
      </p:sp>
      <p:sp>
        <p:nvSpPr>
          <p:cNvPr id="84" name="Elipse 83">
            <a:extLst>
              <a:ext uri="{FF2B5EF4-FFF2-40B4-BE49-F238E27FC236}">
                <a16:creationId xmlns:a16="http://schemas.microsoft.com/office/drawing/2014/main" id="{FFFE2B1E-7CC2-6A43-8B7D-23EE9461DFA2}"/>
              </a:ext>
            </a:extLst>
          </p:cNvPr>
          <p:cNvSpPr>
            <a:spLocks noChangeAspect="1"/>
          </p:cNvSpPr>
          <p:nvPr/>
        </p:nvSpPr>
        <p:spPr>
          <a:xfrm>
            <a:off x="5643098" y="3842847"/>
            <a:ext cx="540000" cy="540000"/>
          </a:xfrm>
          <a:prstGeom prst="ellipse">
            <a:avLst/>
          </a:prstGeom>
          <a:blipFill>
            <a:blip r:embed="rId1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5" name="CuadroTexto 84"/>
          <p:cNvSpPr txBox="1"/>
          <p:nvPr/>
        </p:nvSpPr>
        <p:spPr>
          <a:xfrm>
            <a:off x="3956097" y="2706679"/>
            <a:ext cx="1229824" cy="400110"/>
          </a:xfrm>
          <a:prstGeom prst="rect">
            <a:avLst/>
          </a:prstGeom>
          <a:noFill/>
        </p:spPr>
        <p:txBody>
          <a:bodyPr wrap="none" rtlCol="0">
            <a:spAutoFit/>
          </a:bodyPr>
          <a:lstStyle/>
          <a:p>
            <a:r>
              <a:rPr lang="en-US" sz="2000" b="1" dirty="0">
                <a:solidFill>
                  <a:srgbClr val="00B050"/>
                </a:solidFill>
              </a:rPr>
              <a:t>Published</a:t>
            </a:r>
          </a:p>
        </p:txBody>
      </p:sp>
      <p:sp>
        <p:nvSpPr>
          <p:cNvPr id="86" name="CuadroTexto 85"/>
          <p:cNvSpPr txBox="1"/>
          <p:nvPr/>
        </p:nvSpPr>
        <p:spPr>
          <a:xfrm>
            <a:off x="3921463" y="4527117"/>
            <a:ext cx="1255537" cy="400110"/>
          </a:xfrm>
          <a:prstGeom prst="rect">
            <a:avLst/>
          </a:prstGeom>
          <a:noFill/>
        </p:spPr>
        <p:txBody>
          <a:bodyPr wrap="none" rtlCol="0">
            <a:spAutoFit/>
          </a:bodyPr>
          <a:lstStyle/>
          <a:p>
            <a:r>
              <a:rPr lang="en-US" sz="2000" b="1" dirty="0">
                <a:solidFill>
                  <a:srgbClr val="FF0000"/>
                </a:solidFill>
              </a:rPr>
              <a:t>In process</a:t>
            </a:r>
          </a:p>
        </p:txBody>
      </p:sp>
      <p:graphicFrame>
        <p:nvGraphicFramePr>
          <p:cNvPr id="87" name="Diagrama 43">
            <a:extLst>
              <a:ext uri="{FF2B5EF4-FFF2-40B4-BE49-F238E27FC236}">
                <a16:creationId xmlns:a16="http://schemas.microsoft.com/office/drawing/2014/main" id="{BFF8F02D-4CF1-DC42-B887-9F623E60428A}"/>
              </a:ext>
            </a:extLst>
          </p:cNvPr>
          <p:cNvGraphicFramePr/>
          <p:nvPr>
            <p:extLst>
              <p:ext uri="{D42A27DB-BD31-4B8C-83A1-F6EECF244321}">
                <p14:modId xmlns:p14="http://schemas.microsoft.com/office/powerpoint/2010/main" val="1005769808"/>
              </p:ext>
            </p:extLst>
          </p:nvPr>
        </p:nvGraphicFramePr>
        <p:xfrm>
          <a:off x="3274657" y="4970879"/>
          <a:ext cx="1736170" cy="12591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8" name="Imagen 87">
            <a:extLst>
              <a:ext uri="{FF2B5EF4-FFF2-40B4-BE49-F238E27FC236}">
                <a16:creationId xmlns:a16="http://schemas.microsoft.com/office/drawing/2014/main" id="{B4952990-3644-8745-95D8-03E404A31B2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21459" y="5271789"/>
            <a:ext cx="446662" cy="450636"/>
          </a:xfrm>
          <a:prstGeom prst="rect">
            <a:avLst/>
          </a:prstGeom>
          <a:ln>
            <a:noFill/>
          </a:ln>
          <a:effectLst/>
        </p:spPr>
      </p:pic>
      <p:pic>
        <p:nvPicPr>
          <p:cNvPr id="89" name="Imagen 88">
            <a:extLst>
              <a:ext uri="{FF2B5EF4-FFF2-40B4-BE49-F238E27FC236}">
                <a16:creationId xmlns:a16="http://schemas.microsoft.com/office/drawing/2014/main" id="{32816C85-C861-574F-8845-0534608305C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41452" y="5271789"/>
            <a:ext cx="446662" cy="450636"/>
          </a:xfrm>
          <a:prstGeom prst="rect">
            <a:avLst/>
          </a:prstGeom>
          <a:ln>
            <a:noFill/>
          </a:ln>
          <a:effectLst/>
        </p:spPr>
      </p:pic>
      <p:pic>
        <p:nvPicPr>
          <p:cNvPr id="90" name="Imagen 89">
            <a:extLst>
              <a:ext uri="{FF2B5EF4-FFF2-40B4-BE49-F238E27FC236}">
                <a16:creationId xmlns:a16="http://schemas.microsoft.com/office/drawing/2014/main" id="{919C06FE-4089-6349-A20A-C8132EA00C4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946267" y="5072090"/>
            <a:ext cx="977998" cy="931953"/>
          </a:xfrm>
          <a:prstGeom prst="rect">
            <a:avLst/>
          </a:prstGeom>
        </p:spPr>
      </p:pic>
      <p:pic>
        <p:nvPicPr>
          <p:cNvPr id="91" name="Imagen 9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249671" y="5271789"/>
            <a:ext cx="422792" cy="450636"/>
          </a:xfrm>
          <a:prstGeom prst="rect">
            <a:avLst/>
          </a:prstGeom>
        </p:spPr>
      </p:pic>
      <p:pic>
        <p:nvPicPr>
          <p:cNvPr id="92" name="Imagen 9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34019" y="5271789"/>
            <a:ext cx="422792" cy="450636"/>
          </a:xfrm>
          <a:prstGeom prst="rect">
            <a:avLst/>
          </a:prstGeom>
        </p:spPr>
      </p:pic>
      <p:pic>
        <p:nvPicPr>
          <p:cNvPr id="93" name="Picture 4" descr="Resultado de imagen para power bi logo">
            <a:extLst>
              <a:ext uri="{FF2B5EF4-FFF2-40B4-BE49-F238E27FC236}">
                <a16:creationId xmlns:a16="http://schemas.microsoft.com/office/drawing/2014/main" id="{1A56D75B-F5F0-4EB6-BA73-671026AFFAFF}"/>
              </a:ext>
            </a:extLst>
          </p:cNvPr>
          <p:cNvPicPr>
            <a:picLocks noChangeAspect="1" noChangeArrowheads="1"/>
          </p:cNvPicPr>
          <p:nvPr/>
        </p:nvPicPr>
        <p:blipFill rotWithShape="1">
          <a:blip r:embed="rId2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856675" y="1440676"/>
            <a:ext cx="970144" cy="32428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4" name="Picture 2" descr="Resultado de imagen para ods logos"/>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4343832" y="5797796"/>
            <a:ext cx="298828" cy="312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65875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79ED7117-B837-DA43-B59D-3AFCE9D6D327}"/>
              </a:ext>
            </a:extLst>
          </p:cNvPr>
          <p:cNvPicPr>
            <a:picLocks noGrp="1" noChangeAspect="1"/>
          </p:cNvPicPr>
          <p:nvPr>
            <p:ph sz="quarter" idx="4"/>
          </p:nvPr>
        </p:nvPicPr>
        <p:blipFill>
          <a:blip r:embed="rId2"/>
          <a:stretch>
            <a:fillRect/>
          </a:stretch>
        </p:blipFill>
        <p:spPr>
          <a:xfrm>
            <a:off x="223520" y="892969"/>
            <a:ext cx="7998460" cy="4999038"/>
          </a:xfrm>
        </p:spPr>
      </p:pic>
      <p:sp>
        <p:nvSpPr>
          <p:cNvPr id="4" name="Marcador de número de diapositiva 3">
            <a:extLst>
              <a:ext uri="{FF2B5EF4-FFF2-40B4-BE49-F238E27FC236}">
                <a16:creationId xmlns:a16="http://schemas.microsoft.com/office/drawing/2014/main" id="{3F672C49-9AFC-BC45-B904-D888F2E07B2C}"/>
              </a:ext>
            </a:extLst>
          </p:cNvPr>
          <p:cNvSpPr>
            <a:spLocks noGrp="1"/>
          </p:cNvSpPr>
          <p:nvPr>
            <p:ph type="sldNum" sz="quarter" idx="12"/>
          </p:nvPr>
        </p:nvSpPr>
        <p:spPr/>
        <p:txBody>
          <a:bodyPr/>
          <a:lstStyle/>
          <a:p>
            <a:fld id="{FEEBA7F8-5E67-E546-8D44-19494CB9927D}" type="slidenum">
              <a:rPr lang="es-ES" smtClean="0"/>
              <a:pPr/>
              <a:t>11</a:t>
            </a:fld>
            <a:endParaRPr lang="es-ES" dirty="0"/>
          </a:p>
        </p:txBody>
      </p:sp>
      <p:pic>
        <p:nvPicPr>
          <p:cNvPr id="5" name="Imagen 4"/>
          <p:cNvPicPr>
            <a:picLocks noChangeAspect="1"/>
          </p:cNvPicPr>
          <p:nvPr/>
        </p:nvPicPr>
        <p:blipFill rotWithShape="1">
          <a:blip r:embed="rId3"/>
          <a:srcRect l="9016" t="9044" r="8878" b="3939"/>
          <a:stretch/>
        </p:blipFill>
        <p:spPr>
          <a:xfrm>
            <a:off x="1028401" y="1884843"/>
            <a:ext cx="7881919" cy="4698837"/>
          </a:xfrm>
          <a:prstGeom prst="rect">
            <a:avLst/>
          </a:prstGeom>
        </p:spPr>
      </p:pic>
    </p:spTree>
    <p:extLst>
      <p:ext uri="{BB962C8B-B14F-4D97-AF65-F5344CB8AC3E}">
        <p14:creationId xmlns:p14="http://schemas.microsoft.com/office/powerpoint/2010/main" val="32508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0" y="839520"/>
            <a:ext cx="8434316" cy="5880301"/>
          </a:xfrm>
          <a:prstGeom prst="rect">
            <a:avLst/>
          </a:prstGeom>
        </p:spPr>
        <p:txBody>
          <a:bodyPr>
            <a:noAutofit/>
          </a:bodyPr>
          <a:lstStyle>
            <a:lvl1pPr marL="607482" indent="-607482" algn="just" defTabSz="2429927" rtl="0" eaLnBrk="1" latinLnBrk="0" hangingPunct="1">
              <a:lnSpc>
                <a:spcPct val="90000"/>
              </a:lnSpc>
              <a:spcBef>
                <a:spcPts val="2657"/>
              </a:spcBef>
              <a:buFont typeface="Arial" panose="020B0604020202020204" pitchFamily="34" charset="0"/>
              <a:buChar char="•"/>
              <a:defRPr sz="2400" kern="1200">
                <a:solidFill>
                  <a:srgbClr val="333333"/>
                </a:solidFill>
                <a:latin typeface="+mj-lt"/>
                <a:ea typeface="+mn-ea"/>
                <a:cs typeface="+mn-cs"/>
              </a:defRPr>
            </a:lvl1pPr>
            <a:lvl2pPr marL="1822445" indent="-607482" algn="just" defTabSz="2429927" rtl="0" eaLnBrk="1" latinLnBrk="0" hangingPunct="1">
              <a:lnSpc>
                <a:spcPct val="90000"/>
              </a:lnSpc>
              <a:spcBef>
                <a:spcPts val="1329"/>
              </a:spcBef>
              <a:buFont typeface="Arial" panose="020B0604020202020204" pitchFamily="34" charset="0"/>
              <a:buChar char="•"/>
              <a:defRPr sz="2400" kern="1200">
                <a:solidFill>
                  <a:srgbClr val="333333"/>
                </a:solidFill>
                <a:latin typeface="+mj-lt"/>
                <a:ea typeface="+mn-ea"/>
                <a:cs typeface="+mn-cs"/>
              </a:defRPr>
            </a:lvl2pPr>
            <a:lvl3pPr marL="3037408" indent="-607482" algn="just" defTabSz="2429927" rtl="0" eaLnBrk="1" latinLnBrk="0" hangingPunct="1">
              <a:lnSpc>
                <a:spcPct val="90000"/>
              </a:lnSpc>
              <a:spcBef>
                <a:spcPts val="1329"/>
              </a:spcBef>
              <a:buFont typeface="Arial" panose="020B0604020202020204" pitchFamily="34" charset="0"/>
              <a:buChar char="•"/>
              <a:defRPr sz="2400" kern="1200">
                <a:solidFill>
                  <a:srgbClr val="333333"/>
                </a:solidFill>
                <a:latin typeface="+mj-lt"/>
                <a:ea typeface="+mn-ea"/>
                <a:cs typeface="+mn-cs"/>
              </a:defRPr>
            </a:lvl3pPr>
            <a:lvl4pPr marL="4252371" indent="-607482" algn="just" defTabSz="2429927" rtl="0" eaLnBrk="1" latinLnBrk="0" hangingPunct="1">
              <a:lnSpc>
                <a:spcPct val="90000"/>
              </a:lnSpc>
              <a:spcBef>
                <a:spcPts val="1329"/>
              </a:spcBef>
              <a:buFont typeface="Arial" panose="020B0604020202020204" pitchFamily="34" charset="0"/>
              <a:buChar char="•"/>
              <a:defRPr sz="2400" kern="1200">
                <a:solidFill>
                  <a:srgbClr val="333333"/>
                </a:solidFill>
                <a:latin typeface="+mj-lt"/>
                <a:ea typeface="+mn-ea"/>
                <a:cs typeface="+mn-cs"/>
              </a:defRPr>
            </a:lvl4pPr>
            <a:lvl5pPr marL="5467335" indent="-607482" algn="just" defTabSz="2429927" rtl="0" eaLnBrk="1" latinLnBrk="0" hangingPunct="1">
              <a:lnSpc>
                <a:spcPct val="90000"/>
              </a:lnSpc>
              <a:spcBef>
                <a:spcPts val="1329"/>
              </a:spcBef>
              <a:buFont typeface="Arial" panose="020B0604020202020204" pitchFamily="34" charset="0"/>
              <a:buChar char="•"/>
              <a:defRPr sz="2400" kern="1200">
                <a:solidFill>
                  <a:srgbClr val="333333"/>
                </a:solidFill>
                <a:latin typeface="+mj-lt"/>
                <a:ea typeface="+mn-ea"/>
                <a:cs typeface="+mn-cs"/>
              </a:defRPr>
            </a:lvl5pPr>
            <a:lvl6pPr marL="6682298"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6pPr>
            <a:lvl7pPr marL="7897261"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7pPr>
            <a:lvl8pPr marL="9112225"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8pPr>
            <a:lvl9pPr marL="10327188" indent="-607482" algn="l" defTabSz="2429927" rtl="0" eaLnBrk="1" latinLnBrk="0" hangingPunct="1">
              <a:lnSpc>
                <a:spcPct val="90000"/>
              </a:lnSpc>
              <a:spcBef>
                <a:spcPts val="1329"/>
              </a:spcBef>
              <a:buFont typeface="Arial" panose="020B0604020202020204" pitchFamily="34" charset="0"/>
              <a:buChar char="•"/>
              <a:defRPr sz="4783" kern="1200">
                <a:solidFill>
                  <a:schemeClr val="tx1"/>
                </a:solidFill>
                <a:latin typeface="+mn-lt"/>
                <a:ea typeface="+mn-ea"/>
                <a:cs typeface="+mn-cs"/>
              </a:defRPr>
            </a:lvl9pPr>
          </a:lstStyle>
          <a:p>
            <a:pPr>
              <a:lnSpc>
                <a:spcPct val="100000"/>
              </a:lnSpc>
              <a:spcBef>
                <a:spcPts val="0"/>
              </a:spcBef>
              <a:buClr>
                <a:srgbClr val="006699"/>
              </a:buClr>
              <a:buSzPct val="150000"/>
              <a:buFont typeface="Wingdings" panose="05000000000000000000" pitchFamily="2" charset="2"/>
              <a:buChar char="q"/>
            </a:pPr>
            <a:r>
              <a:rPr lang="en-US" sz="1800" dirty="0">
                <a:latin typeface="+mn-lt"/>
              </a:rPr>
              <a:t>Finish implementation and display of the indicators for the Caribbean region (continue updating</a:t>
            </a:r>
            <a:r>
              <a:rPr lang="en-US" sz="1800" dirty="0" smtClean="0">
                <a:latin typeface="+mn-lt"/>
              </a:rPr>
              <a:t>).</a:t>
            </a:r>
          </a:p>
          <a:p>
            <a:pPr>
              <a:lnSpc>
                <a:spcPct val="100000"/>
              </a:lnSpc>
              <a:spcBef>
                <a:spcPts val="0"/>
              </a:spcBef>
              <a:buClr>
                <a:srgbClr val="006699"/>
              </a:buClr>
              <a:buSzPct val="150000"/>
              <a:buFont typeface="Wingdings" panose="05000000000000000000" pitchFamily="2" charset="2"/>
              <a:buChar char="q"/>
            </a:pPr>
            <a:r>
              <a:rPr lang="en-US" sz="1800" dirty="0" smtClean="0">
                <a:latin typeface="+mn-lt"/>
              </a:rPr>
              <a:t>Continue with collection of quality spatial </a:t>
            </a:r>
            <a:r>
              <a:rPr lang="en-US" sz="1800" dirty="0">
                <a:latin typeface="+mn-lt"/>
              </a:rPr>
              <a:t>information from countries and projects </a:t>
            </a:r>
            <a:r>
              <a:rPr lang="en-US" sz="1800" dirty="0" smtClean="0">
                <a:latin typeface="+mn-lt"/>
              </a:rPr>
              <a:t>for </a:t>
            </a:r>
            <a:r>
              <a:rPr lang="en-US" sz="1800" dirty="0">
                <a:latin typeface="+mn-lt"/>
              </a:rPr>
              <a:t>strengthening the support for </a:t>
            </a:r>
            <a:r>
              <a:rPr lang="en-US" sz="1800" dirty="0" smtClean="0">
                <a:latin typeface="+mn-lt"/>
              </a:rPr>
              <a:t>decision </a:t>
            </a:r>
            <a:r>
              <a:rPr lang="en-US" sz="1800" dirty="0">
                <a:latin typeface="+mn-lt"/>
              </a:rPr>
              <a:t>making </a:t>
            </a:r>
            <a:r>
              <a:rPr lang="en-US" sz="1800" dirty="0" smtClean="0">
                <a:latin typeface="+mn-lt"/>
              </a:rPr>
              <a:t>processes on </a:t>
            </a:r>
            <a:r>
              <a:rPr lang="en-US" sz="1800" dirty="0">
                <a:latin typeface="+mn-lt"/>
              </a:rPr>
              <a:t>ICZM and </a:t>
            </a:r>
            <a:r>
              <a:rPr lang="en-US" sz="1800" dirty="0" err="1" smtClean="0">
                <a:latin typeface="+mn-lt"/>
              </a:rPr>
              <a:t>EbM</a:t>
            </a:r>
            <a:r>
              <a:rPr lang="en-US" sz="1800" dirty="0" smtClean="0">
                <a:latin typeface="+mn-lt"/>
              </a:rPr>
              <a:t> in the </a:t>
            </a:r>
            <a:r>
              <a:rPr lang="en-US" sz="1800" dirty="0">
                <a:latin typeface="+mn-lt"/>
              </a:rPr>
              <a:t>Caribbean region</a:t>
            </a:r>
          </a:p>
          <a:p>
            <a:pPr>
              <a:lnSpc>
                <a:spcPct val="100000"/>
              </a:lnSpc>
              <a:spcBef>
                <a:spcPts val="0"/>
              </a:spcBef>
              <a:buClr>
                <a:srgbClr val="006699"/>
              </a:buClr>
              <a:buSzPct val="150000"/>
              <a:buFont typeface="Wingdings" panose="05000000000000000000" pitchFamily="2" charset="2"/>
              <a:buChar char="q"/>
            </a:pPr>
            <a:r>
              <a:rPr lang="en-US" sz="1800" dirty="0">
                <a:latin typeface="+mn-lt"/>
              </a:rPr>
              <a:t>Continue to encourage </a:t>
            </a:r>
            <a:r>
              <a:rPr lang="en-US" sz="1800" dirty="0" smtClean="0">
                <a:latin typeface="+mn-lt"/>
              </a:rPr>
              <a:t>projects and countries to compile, use, </a:t>
            </a:r>
            <a:r>
              <a:rPr lang="en-US" sz="1800" dirty="0">
                <a:latin typeface="+mn-lt"/>
              </a:rPr>
              <a:t>and </a:t>
            </a:r>
            <a:r>
              <a:rPr lang="en-US" sz="1800" dirty="0" smtClean="0">
                <a:latin typeface="+mn-lt"/>
              </a:rPr>
              <a:t>share </a:t>
            </a:r>
            <a:r>
              <a:rPr lang="en-US" sz="1800" dirty="0">
                <a:latin typeface="+mn-lt"/>
              </a:rPr>
              <a:t>the </a:t>
            </a:r>
            <a:r>
              <a:rPr lang="en-US" sz="1800" dirty="0" smtClean="0">
                <a:latin typeface="+mn-lt"/>
              </a:rPr>
              <a:t>highest </a:t>
            </a:r>
            <a:r>
              <a:rPr lang="en-US" sz="1800" dirty="0">
                <a:latin typeface="+mn-lt"/>
              </a:rPr>
              <a:t>amount of national, </a:t>
            </a:r>
            <a:r>
              <a:rPr lang="en-US" sz="1800" dirty="0" smtClean="0">
                <a:latin typeface="+mn-lt"/>
              </a:rPr>
              <a:t>regional, and </a:t>
            </a:r>
            <a:r>
              <a:rPr lang="en-US" sz="1800" dirty="0">
                <a:latin typeface="+mn-lt"/>
              </a:rPr>
              <a:t>international marine data </a:t>
            </a:r>
            <a:r>
              <a:rPr lang="en-US" sz="1800" dirty="0" smtClean="0">
                <a:latin typeface="+mn-lt"/>
              </a:rPr>
              <a:t>on different </a:t>
            </a:r>
            <a:r>
              <a:rPr lang="en-US" sz="1800" dirty="0">
                <a:latin typeface="+mn-lt"/>
              </a:rPr>
              <a:t>marine topics and </a:t>
            </a:r>
            <a:r>
              <a:rPr lang="en-US" sz="1800" dirty="0" smtClean="0">
                <a:latin typeface="+mn-lt"/>
              </a:rPr>
              <a:t>on multiple scales</a:t>
            </a:r>
            <a:endParaRPr lang="en-US" sz="1800" dirty="0">
              <a:latin typeface="+mn-lt"/>
            </a:endParaRPr>
          </a:p>
          <a:p>
            <a:pPr>
              <a:lnSpc>
                <a:spcPct val="100000"/>
              </a:lnSpc>
              <a:spcBef>
                <a:spcPts val="0"/>
              </a:spcBef>
              <a:buClr>
                <a:srgbClr val="006699"/>
              </a:buClr>
              <a:buSzPct val="150000"/>
              <a:buFont typeface="Wingdings" panose="05000000000000000000" pitchFamily="2" charset="2"/>
              <a:buChar char="q"/>
            </a:pPr>
            <a:r>
              <a:rPr lang="en-US" sz="1800" dirty="0">
                <a:latin typeface="+mn-lt"/>
              </a:rPr>
              <a:t>Continue </a:t>
            </a:r>
            <a:r>
              <a:rPr lang="en-US" sz="1800" dirty="0" smtClean="0">
                <a:latin typeface="+mn-lt"/>
              </a:rPr>
              <a:t>to promote the collaboration through </a:t>
            </a:r>
            <a:r>
              <a:rPr lang="en-US" sz="1800" dirty="0">
                <a:latin typeface="+mn-lt"/>
              </a:rPr>
              <a:t>IODE initiatives (ODINCARSA, NODC, OBIS, OTGA-RTC Latin America, ICAN, </a:t>
            </a:r>
            <a:r>
              <a:rPr lang="en-US" sz="1800" dirty="0" err="1">
                <a:latin typeface="+mn-lt"/>
              </a:rPr>
              <a:t>OceanExpert</a:t>
            </a:r>
            <a:r>
              <a:rPr lang="en-US" sz="1800" dirty="0">
                <a:latin typeface="+mn-lt"/>
              </a:rPr>
              <a:t>, OceanDocs, etc.) for </a:t>
            </a:r>
            <a:r>
              <a:rPr lang="en-US" sz="1800" dirty="0" smtClean="0">
                <a:latin typeface="+mn-lt"/>
              </a:rPr>
              <a:t>capacity building</a:t>
            </a:r>
            <a:endParaRPr lang="en-US" sz="1800" dirty="0">
              <a:latin typeface="+mn-lt"/>
            </a:endParaRPr>
          </a:p>
          <a:p>
            <a:pPr>
              <a:lnSpc>
                <a:spcPct val="100000"/>
              </a:lnSpc>
              <a:spcBef>
                <a:spcPts val="0"/>
              </a:spcBef>
              <a:buClr>
                <a:srgbClr val="006699"/>
              </a:buClr>
              <a:buSzPct val="150000"/>
              <a:buFont typeface="Wingdings" panose="05000000000000000000" pitchFamily="2" charset="2"/>
              <a:buChar char="q"/>
            </a:pPr>
            <a:r>
              <a:rPr lang="en-US" sz="1800" dirty="0" smtClean="0">
                <a:latin typeface="+mn-lt"/>
              </a:rPr>
              <a:t>Improve </a:t>
            </a:r>
            <a:r>
              <a:rPr lang="en-US" sz="1800" dirty="0">
                <a:latin typeface="+mn-lt"/>
              </a:rPr>
              <a:t>the interaction with other regional </a:t>
            </a:r>
            <a:r>
              <a:rPr lang="en-US" sz="1800" dirty="0" smtClean="0">
                <a:latin typeface="+mn-lt"/>
              </a:rPr>
              <a:t>projects/initiatives or countries </a:t>
            </a:r>
            <a:r>
              <a:rPr lang="en-US" sz="1800" dirty="0">
                <a:latin typeface="+mn-lt"/>
              </a:rPr>
              <a:t>interested </a:t>
            </a:r>
            <a:r>
              <a:rPr lang="en-US" sz="1800" dirty="0" smtClean="0">
                <a:latin typeface="+mn-lt"/>
              </a:rPr>
              <a:t>provide new </a:t>
            </a:r>
            <a:r>
              <a:rPr lang="en-US" sz="1800" dirty="0">
                <a:latin typeface="+mn-lt"/>
              </a:rPr>
              <a:t>information for enhancing the spectrum of information </a:t>
            </a:r>
            <a:r>
              <a:rPr lang="en-US" sz="1800" dirty="0" smtClean="0">
                <a:latin typeface="+mn-lt"/>
              </a:rPr>
              <a:t>for </a:t>
            </a:r>
            <a:r>
              <a:rPr lang="en-US" sz="1800" dirty="0">
                <a:latin typeface="+mn-lt"/>
              </a:rPr>
              <a:t>the Caribbean region (spatial information E-repository for the Caribbean region…).</a:t>
            </a:r>
          </a:p>
          <a:p>
            <a:pPr>
              <a:lnSpc>
                <a:spcPct val="100000"/>
              </a:lnSpc>
              <a:spcBef>
                <a:spcPts val="0"/>
              </a:spcBef>
              <a:buClr>
                <a:srgbClr val="006699"/>
              </a:buClr>
              <a:buSzPct val="150000"/>
              <a:buFont typeface="Wingdings" panose="05000000000000000000" pitchFamily="2" charset="2"/>
              <a:buChar char="q"/>
            </a:pPr>
            <a:r>
              <a:rPr lang="en-US" sz="1800" dirty="0" smtClean="0">
                <a:latin typeface="+mn-lt"/>
              </a:rPr>
              <a:t>Continue to provide information on the country´s progress </a:t>
            </a:r>
            <a:r>
              <a:rPr lang="en-US" sz="1800" dirty="0">
                <a:latin typeface="+mn-lt"/>
              </a:rPr>
              <a:t>in global strategies </a:t>
            </a:r>
            <a:r>
              <a:rPr lang="en-US" sz="1800" dirty="0" smtClean="0">
                <a:latin typeface="+mn-lt"/>
              </a:rPr>
              <a:t>such as the SDGs.</a:t>
            </a:r>
          </a:p>
          <a:p>
            <a:pPr>
              <a:lnSpc>
                <a:spcPct val="100000"/>
              </a:lnSpc>
              <a:spcBef>
                <a:spcPts val="0"/>
              </a:spcBef>
              <a:buClr>
                <a:srgbClr val="006699"/>
              </a:buClr>
              <a:buSzPct val="150000"/>
              <a:buFont typeface="Wingdings" panose="05000000000000000000" pitchFamily="2" charset="2"/>
              <a:buChar char="q"/>
            </a:pPr>
            <a:r>
              <a:rPr lang="en-US" sz="1800" dirty="0">
                <a:latin typeface="+mn-lt"/>
              </a:rPr>
              <a:t>L</a:t>
            </a:r>
            <a:r>
              <a:rPr lang="en-US" sz="1800" dirty="0" smtClean="0">
                <a:latin typeface="+mn-lt"/>
              </a:rPr>
              <a:t>atin American and Caribbean integrated ocean data and information system “prototype” contributing to SDG, clearinghouse mechanism / Transfer On Marine Technology CHM/TMT and UN Decade (regional information for production of the Global </a:t>
            </a:r>
            <a:r>
              <a:rPr lang="en-US" sz="1800" dirty="0">
                <a:latin typeface="+mn-lt"/>
              </a:rPr>
              <a:t>Oceanic Sciences </a:t>
            </a:r>
            <a:r>
              <a:rPr lang="en-US" sz="1800" dirty="0" smtClean="0">
                <a:latin typeface="+mn-lt"/>
              </a:rPr>
              <a:t>Report GOSR).</a:t>
            </a:r>
          </a:p>
        </p:txBody>
      </p:sp>
      <p:sp>
        <p:nvSpPr>
          <p:cNvPr id="6" name="7 CuadroTexto"/>
          <p:cNvSpPr txBox="1"/>
          <p:nvPr/>
        </p:nvSpPr>
        <p:spPr>
          <a:xfrm>
            <a:off x="178589" y="153125"/>
            <a:ext cx="4038569" cy="470829"/>
          </a:xfrm>
          <a:prstGeom prst="rect">
            <a:avLst/>
          </a:prstGeom>
        </p:spPr>
        <p:txBody>
          <a:bodyPr vert="horz" lIns="68580" tIns="34290" rIns="68580" bIns="34290" rtlCol="0" anchor="t">
            <a:noAutofit/>
          </a:bodyPr>
          <a:lstStyle>
            <a:defPPr>
              <a:defRPr lang="es-ES"/>
            </a:defPPr>
            <a:lvl1pPr>
              <a:spcBef>
                <a:spcPct val="0"/>
              </a:spcBef>
              <a:buNone/>
              <a:defRPr sz="2700" b="1">
                <a:solidFill>
                  <a:srgbClr val="0070C0"/>
                </a:solidFill>
                <a:effectLst/>
                <a:ea typeface="+mj-ea"/>
                <a:cs typeface="+mj-cs"/>
              </a:defRPr>
            </a:lvl1pPr>
          </a:lstStyle>
          <a:p>
            <a:r>
              <a:rPr lang="en-US" dirty="0" smtClean="0"/>
              <a:t>NEXT STEPS…</a:t>
            </a:r>
            <a:endParaRPr lang="en-US" dirty="0"/>
          </a:p>
        </p:txBody>
      </p:sp>
      <p:sp>
        <p:nvSpPr>
          <p:cNvPr id="2" name="Marcador de número de diapositiva 1"/>
          <p:cNvSpPr>
            <a:spLocks noGrp="1"/>
          </p:cNvSpPr>
          <p:nvPr>
            <p:ph type="sldNum" sz="quarter" idx="12"/>
          </p:nvPr>
        </p:nvSpPr>
        <p:spPr/>
        <p:txBody>
          <a:bodyPr/>
          <a:lstStyle/>
          <a:p>
            <a:fld id="{FEEBA7F8-5E67-E546-8D44-19494CB9927D}" type="slidenum">
              <a:rPr lang="es-ES" smtClean="0"/>
              <a:pPr/>
              <a:t>12</a:t>
            </a:fld>
            <a:endParaRPr lang="es-ES" dirty="0"/>
          </a:p>
        </p:txBody>
      </p:sp>
    </p:spTree>
    <p:extLst>
      <p:ext uri="{BB962C8B-B14F-4D97-AF65-F5344CB8AC3E}">
        <p14:creationId xmlns:p14="http://schemas.microsoft.com/office/powerpoint/2010/main" val="1893281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EEBA7F8-5E67-E546-8D44-19494CB9927D}" type="slidenum">
              <a:rPr lang="es-ES" smtClean="0"/>
              <a:pPr/>
              <a:t>13</a:t>
            </a:fld>
            <a:endParaRPr lang="es-E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50084" y="2605249"/>
            <a:ext cx="1983591" cy="14876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5" name="Grupo 34"/>
          <p:cNvGrpSpPr/>
          <p:nvPr/>
        </p:nvGrpSpPr>
        <p:grpSpPr>
          <a:xfrm>
            <a:off x="63181" y="1070181"/>
            <a:ext cx="3264620" cy="4965832"/>
            <a:chOff x="63181" y="1070181"/>
            <a:chExt cx="3264620" cy="4965832"/>
          </a:xfrm>
        </p:grpSpPr>
        <p:sp>
          <p:nvSpPr>
            <p:cNvPr id="7" name="7 CuadroTexto"/>
            <p:cNvSpPr txBox="1"/>
            <p:nvPr/>
          </p:nvSpPr>
          <p:spPr>
            <a:xfrm>
              <a:off x="160376" y="1070181"/>
              <a:ext cx="2138084" cy="530588"/>
            </a:xfrm>
            <a:prstGeom prst="rect">
              <a:avLst/>
            </a:prstGeom>
          </p:spPr>
          <p:txBody>
            <a:bodyPr>
              <a:noAutofit/>
            </a:bodyPr>
            <a:lstStyle>
              <a:defPPr>
                <a:defRPr lang="es-CO"/>
              </a:defPPr>
              <a:lvl1pPr defTabSz="2057400">
                <a:spcBef>
                  <a:spcPct val="0"/>
                </a:spcBef>
                <a:buNone/>
                <a:defRPr sz="2800" b="1" i="0">
                  <a:solidFill>
                    <a:schemeClr val="accent2">
                      <a:lumMod val="50000"/>
                    </a:schemeClr>
                  </a:solidFill>
                  <a:effectLst/>
                  <a:latin typeface="Sintony" pitchFamily="50" charset="0"/>
                  <a:ea typeface="+mj-ea"/>
                  <a:cs typeface="+mj-cs"/>
                </a:defRPr>
              </a:lvl1pPr>
            </a:lstStyle>
            <a:p>
              <a:pPr algn="ctr"/>
              <a:r>
                <a:rPr lang="en-US" sz="2000" dirty="0">
                  <a:solidFill>
                    <a:srgbClr val="0070C0"/>
                  </a:solidFill>
                  <a:latin typeface="+mn-lt"/>
                </a:rPr>
                <a:t>CMA2 Current </a:t>
              </a:r>
              <a:r>
                <a:rPr lang="en-US" sz="2000" dirty="0" smtClean="0">
                  <a:solidFill>
                    <a:srgbClr val="0070C0"/>
                  </a:solidFill>
                  <a:latin typeface="+mn-lt"/>
                </a:rPr>
                <a:t>partner countries</a:t>
              </a:r>
              <a:endParaRPr lang="en-US" sz="2000" dirty="0">
                <a:solidFill>
                  <a:srgbClr val="0070C0"/>
                </a:solidFill>
                <a:latin typeface="+mn-lt"/>
              </a:endParaRPr>
            </a:p>
          </p:txBody>
        </p:sp>
        <p:grpSp>
          <p:nvGrpSpPr>
            <p:cNvPr id="32" name="Grupo 31"/>
            <p:cNvGrpSpPr/>
            <p:nvPr/>
          </p:nvGrpSpPr>
          <p:grpSpPr>
            <a:xfrm>
              <a:off x="553918" y="1785021"/>
              <a:ext cx="1149305" cy="3337459"/>
              <a:chOff x="311005" y="1143558"/>
              <a:chExt cx="1692567" cy="4715885"/>
            </a:xfrm>
          </p:grpSpPr>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194621" y="4443335"/>
                <a:ext cx="797103" cy="5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11005" y="1848062"/>
                <a:ext cx="810937" cy="5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321859" y="3941017"/>
                <a:ext cx="789228" cy="5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n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5208" y="5302948"/>
                <a:ext cx="802530" cy="556495"/>
              </a:xfrm>
              <a:prstGeom prst="rect">
                <a:avLst/>
              </a:prstGeom>
              <a:ln>
                <a:noFill/>
              </a:ln>
              <a:effectLst>
                <a:outerShdw blurRad="292100" dist="139700" dir="2700000" algn="tl" rotWithShape="0">
                  <a:srgbClr val="333333">
                    <a:alpha val="65000"/>
                  </a:srgbClr>
                </a:outerShdw>
              </a:effectLst>
            </p:spPr>
          </p:pic>
          <p:pic>
            <p:nvPicPr>
              <p:cNvPr id="12" name="Picture 3"/>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15208" y="1143558"/>
                <a:ext cx="802531" cy="563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1204055" y="2051022"/>
                <a:ext cx="778234" cy="541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1199745" y="2849325"/>
                <a:ext cx="786855" cy="5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311005" y="2529027"/>
                <a:ext cx="810937" cy="5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311005" y="3209992"/>
                <a:ext cx="810937" cy="590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315208" y="4621982"/>
                <a:ext cx="802531" cy="5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1192263" y="1236073"/>
                <a:ext cx="801819" cy="557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1194621" y="5240338"/>
                <a:ext cx="797103" cy="5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a:stretch/>
            </p:blipFill>
            <p:spPr bwMode="auto">
              <a:xfrm>
                <a:off x="1182772" y="3646330"/>
                <a:ext cx="820800" cy="5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Rectángulo 20"/>
            <p:cNvSpPr/>
            <p:nvPr/>
          </p:nvSpPr>
          <p:spPr>
            <a:xfrm>
              <a:off x="63181" y="5205016"/>
              <a:ext cx="2235279" cy="830997"/>
            </a:xfrm>
            <a:prstGeom prst="rect">
              <a:avLst/>
            </a:prstGeom>
          </p:spPr>
          <p:txBody>
            <a:bodyPr wrap="square">
              <a:spAutoFit/>
            </a:bodyPr>
            <a:lstStyle/>
            <a:p>
              <a:r>
                <a:rPr lang="en-US" sz="1600" dirty="0">
                  <a:latin typeface="+mj-lt"/>
                  <a:ea typeface="Calibri" panose="020F0502020204030204" pitchFamily="34" charset="0"/>
                  <a:cs typeface="Times New Roman" panose="02020603050405020304" pitchFamily="18" charset="0"/>
                </a:rPr>
                <a:t>Countries </a:t>
              </a:r>
              <a:r>
                <a:rPr lang="en-US" sz="1600" dirty="0" smtClean="0">
                  <a:latin typeface="+mj-lt"/>
                  <a:ea typeface="Calibri" panose="020F0502020204030204" pitchFamily="34" charset="0"/>
                  <a:cs typeface="Times New Roman" panose="02020603050405020304" pitchFamily="18" charset="0"/>
                </a:rPr>
                <a:t>that agreed </a:t>
              </a:r>
              <a:r>
                <a:rPr lang="en-US" sz="1600" dirty="0">
                  <a:latin typeface="+mj-lt"/>
                  <a:ea typeface="Calibri" panose="020F0502020204030204" pitchFamily="34" charset="0"/>
                  <a:cs typeface="Times New Roman" panose="02020603050405020304" pitchFamily="18" charset="0"/>
                </a:rPr>
                <a:t>to share information to support ICZM and </a:t>
              </a:r>
              <a:r>
                <a:rPr lang="en-US" sz="1600" dirty="0" err="1" smtClean="0">
                  <a:latin typeface="+mj-lt"/>
                  <a:ea typeface="Calibri" panose="020F0502020204030204" pitchFamily="34" charset="0"/>
                  <a:cs typeface="Times New Roman" panose="02020603050405020304" pitchFamily="18" charset="0"/>
                </a:rPr>
                <a:t>EbM</a:t>
              </a:r>
              <a:endParaRPr lang="en-US" sz="1600" dirty="0">
                <a:latin typeface="+mj-lt"/>
              </a:endParaRPr>
            </a:p>
          </p:txBody>
        </p:sp>
        <p:sp>
          <p:nvSpPr>
            <p:cNvPr id="3" name="Flecha a la derecha con bandas 2"/>
            <p:cNvSpPr/>
            <p:nvPr/>
          </p:nvSpPr>
          <p:spPr>
            <a:xfrm>
              <a:off x="1818165" y="2572153"/>
              <a:ext cx="1509636" cy="1411990"/>
            </a:xfrm>
            <a:prstGeom prst="stripedRight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8" name="CuadroTexto 27"/>
          <p:cNvSpPr txBox="1"/>
          <p:nvPr/>
        </p:nvSpPr>
        <p:spPr>
          <a:xfrm>
            <a:off x="2420830" y="5936530"/>
            <a:ext cx="7367367"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n w="0"/>
                <a:effectLst>
                  <a:outerShdw blurRad="38100" dist="19050" dir="2700000" algn="tl" rotWithShape="0">
                    <a:schemeClr val="dk1">
                      <a:alpha val="40000"/>
                    </a:schemeClr>
                  </a:outerShdw>
                </a:effectLst>
              </a:rPr>
              <a:t>Platform on line available (INVEMAR technical </a:t>
            </a:r>
            <a:r>
              <a:rPr lang="en-US" sz="2000" dirty="0" smtClean="0">
                <a:ln w="0"/>
                <a:effectLst>
                  <a:outerShdw blurRad="38100" dist="19050" dir="2700000" algn="tl" rotWithShape="0">
                    <a:schemeClr val="dk1">
                      <a:alpha val="40000"/>
                    </a:schemeClr>
                  </a:outerShdw>
                </a:effectLst>
              </a:rPr>
              <a:t>support 24/7)</a:t>
            </a:r>
            <a:endParaRPr lang="en-US" sz="2000"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en-US" sz="2000" dirty="0">
                <a:ln w="0"/>
                <a:effectLst>
                  <a:outerShdw blurRad="38100" dist="19050" dir="2700000" algn="tl" rotWithShape="0">
                    <a:schemeClr val="dk1">
                      <a:alpha val="40000"/>
                    </a:schemeClr>
                  </a:outerShdw>
                </a:effectLst>
              </a:rPr>
              <a:t>Training courses for </a:t>
            </a:r>
            <a:r>
              <a:rPr lang="en-US" sz="2000" dirty="0" err="1">
                <a:ln w="0"/>
                <a:effectLst>
                  <a:outerShdw blurRad="38100" dist="19050" dir="2700000" algn="tl" rotWithShape="0">
                    <a:schemeClr val="dk1">
                      <a:alpha val="40000"/>
                    </a:schemeClr>
                  </a:outerShdw>
                </a:effectLst>
              </a:rPr>
              <a:t>GeoNode</a:t>
            </a:r>
            <a:r>
              <a:rPr lang="en-US" sz="2000" dirty="0">
                <a:ln w="0"/>
                <a:effectLst>
                  <a:outerShdw blurRad="38100" dist="19050" dir="2700000" algn="tl" rotWithShape="0">
                    <a:schemeClr val="dk1">
                      <a:alpha val="40000"/>
                    </a:schemeClr>
                  </a:outerShdw>
                </a:effectLst>
              </a:rPr>
              <a:t> </a:t>
            </a:r>
            <a:r>
              <a:rPr lang="en-US" sz="2000" dirty="0" smtClean="0">
                <a:ln w="0"/>
                <a:effectLst>
                  <a:outerShdw blurRad="38100" dist="19050" dir="2700000" algn="tl" rotWithShape="0">
                    <a:schemeClr val="dk1">
                      <a:alpha val="40000"/>
                    </a:schemeClr>
                  </a:outerShdw>
                </a:effectLst>
              </a:rPr>
              <a:t>Technology</a:t>
            </a:r>
            <a:endParaRPr lang="en-US" sz="2000" dirty="0">
              <a:ln w="0"/>
              <a:effectLst>
                <a:outerShdw blurRad="38100" dist="19050" dir="2700000" algn="tl" rotWithShape="0">
                  <a:schemeClr val="dk1">
                    <a:alpha val="40000"/>
                  </a:schemeClr>
                </a:outerShdw>
              </a:effectLst>
            </a:endParaRPr>
          </a:p>
        </p:txBody>
      </p:sp>
      <p:grpSp>
        <p:nvGrpSpPr>
          <p:cNvPr id="36" name="Grupo 35"/>
          <p:cNvGrpSpPr/>
          <p:nvPr/>
        </p:nvGrpSpPr>
        <p:grpSpPr>
          <a:xfrm>
            <a:off x="3537673" y="597055"/>
            <a:ext cx="1593056" cy="1975100"/>
            <a:chOff x="3537673" y="597055"/>
            <a:chExt cx="1593056" cy="1975100"/>
          </a:xfrm>
        </p:grpSpPr>
        <p:pic>
          <p:nvPicPr>
            <p:cNvPr id="22" name="Imagen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37673" y="597055"/>
              <a:ext cx="1593056" cy="771525"/>
            </a:xfrm>
            <a:prstGeom prst="rect">
              <a:avLst/>
            </a:prstGeom>
            <a:ln>
              <a:noFill/>
            </a:ln>
            <a:effectLst>
              <a:outerShdw blurRad="292100" dist="139700" dir="2700000" algn="tl" rotWithShape="0">
                <a:srgbClr val="333333">
                  <a:alpha val="65000"/>
                </a:srgbClr>
              </a:outerShdw>
            </a:effectLst>
          </p:spPr>
        </p:pic>
        <p:sp>
          <p:nvSpPr>
            <p:cNvPr id="29" name="Flecha a la derecha con bandas 28"/>
            <p:cNvSpPr/>
            <p:nvPr/>
          </p:nvSpPr>
          <p:spPr>
            <a:xfrm rot="5400000">
              <a:off x="3779760" y="1546480"/>
              <a:ext cx="1004785" cy="1046566"/>
            </a:xfrm>
            <a:prstGeom prst="striped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0" name="Rectángulo 29"/>
          <p:cNvSpPr/>
          <p:nvPr/>
        </p:nvSpPr>
        <p:spPr>
          <a:xfrm>
            <a:off x="6035591" y="4453729"/>
            <a:ext cx="3026607" cy="1200329"/>
          </a:xfrm>
          <a:prstGeom prst="rect">
            <a:avLst/>
          </a:prstGeom>
        </p:spPr>
        <p:txBody>
          <a:bodyPr wrap="square">
            <a:spAutoFit/>
          </a:bodyPr>
          <a:lstStyle/>
          <a:p>
            <a:r>
              <a:rPr lang="en-US" i="1" dirty="0" err="1">
                <a:solidFill>
                  <a:schemeClr val="bg1">
                    <a:lumMod val="65000"/>
                  </a:schemeClr>
                </a:solidFill>
              </a:rPr>
              <a:t>Sargassum</a:t>
            </a:r>
            <a:r>
              <a:rPr lang="en-US" dirty="0">
                <a:solidFill>
                  <a:schemeClr val="bg1">
                    <a:lumMod val="65000"/>
                  </a:schemeClr>
                </a:solidFill>
              </a:rPr>
              <a:t> and Oil Spills Monitoring Pilot Project for the Caribbean and Adjacent Region</a:t>
            </a:r>
            <a:endParaRPr lang="es-CO" dirty="0">
              <a:solidFill>
                <a:schemeClr val="bg1">
                  <a:lumMod val="65000"/>
                </a:schemeClr>
              </a:solidFill>
            </a:endParaRPr>
          </a:p>
        </p:txBody>
      </p:sp>
      <p:grpSp>
        <p:nvGrpSpPr>
          <p:cNvPr id="37" name="Grupo 36"/>
          <p:cNvGrpSpPr/>
          <p:nvPr/>
        </p:nvGrpSpPr>
        <p:grpSpPr>
          <a:xfrm>
            <a:off x="5353089" y="1169185"/>
            <a:ext cx="3695377" cy="2677656"/>
            <a:chOff x="5353089" y="1169185"/>
            <a:chExt cx="3695377" cy="2677656"/>
          </a:xfrm>
        </p:grpSpPr>
        <p:sp>
          <p:nvSpPr>
            <p:cNvPr id="6" name="Rectángulo 5"/>
            <p:cNvSpPr/>
            <p:nvPr/>
          </p:nvSpPr>
          <p:spPr>
            <a:xfrm>
              <a:off x="6608364" y="1169185"/>
              <a:ext cx="2440102" cy="2677656"/>
            </a:xfrm>
            <a:prstGeom prst="rect">
              <a:avLst/>
            </a:prstGeom>
          </p:spPr>
          <p:txBody>
            <a:bodyPr wrap="square">
              <a:spAutoFit/>
            </a:bodyPr>
            <a:lstStyle/>
            <a:p>
              <a:pPr>
                <a:buClr>
                  <a:srgbClr val="92D050"/>
                </a:buClr>
              </a:pPr>
              <a:r>
                <a:rPr lang="en-US" sz="1400" dirty="0"/>
                <a:t>Recently, Trinidad &amp; Tobago (Institute of Marine Affairs) as responsible for undertaken activities aimed at implementing the protocol on </a:t>
              </a:r>
              <a:r>
                <a:rPr lang="en-US" sz="1400" b="1" dirty="0"/>
                <a:t>Land-based Sources LBS for pollution at the Regional level for the English speaking islands of the Caribbean</a:t>
              </a:r>
              <a:r>
                <a:rPr lang="en-US" sz="1400" dirty="0"/>
                <a:t>, wishes use CMA2 as spatial platform for products (data, layers and documents).</a:t>
              </a:r>
              <a:endParaRPr lang="en-US" sz="1400" dirty="0"/>
            </a:p>
          </p:txBody>
        </p:sp>
        <p:sp>
          <p:nvSpPr>
            <p:cNvPr id="31" name="Flecha a la derecha con bandas 30"/>
            <p:cNvSpPr/>
            <p:nvPr/>
          </p:nvSpPr>
          <p:spPr>
            <a:xfrm rot="9066127">
              <a:off x="5353089" y="2054230"/>
              <a:ext cx="1235859" cy="970731"/>
            </a:xfrm>
            <a:prstGeom prst="stripedRightArrow">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38" name="Grupo 37"/>
          <p:cNvGrpSpPr/>
          <p:nvPr/>
        </p:nvGrpSpPr>
        <p:grpSpPr>
          <a:xfrm>
            <a:off x="2350558" y="4157319"/>
            <a:ext cx="2894832" cy="1694506"/>
            <a:chOff x="2350558" y="4157319"/>
            <a:chExt cx="2894832" cy="1694506"/>
          </a:xfrm>
        </p:grpSpPr>
        <p:sp>
          <p:nvSpPr>
            <p:cNvPr id="23" name="CuadroTexto 22"/>
            <p:cNvSpPr txBox="1"/>
            <p:nvPr/>
          </p:nvSpPr>
          <p:spPr>
            <a:xfrm>
              <a:off x="2350558" y="4928495"/>
              <a:ext cx="2894832" cy="923330"/>
            </a:xfrm>
            <a:prstGeom prst="rect">
              <a:avLst/>
            </a:prstGeom>
            <a:noFill/>
          </p:spPr>
          <p:txBody>
            <a:bodyPr wrap="square" rtlCol="0">
              <a:spAutoFit/>
            </a:bodyPr>
            <a:lstStyle/>
            <a:p>
              <a:pPr algn="ctr"/>
              <a:r>
                <a:rPr lang="en-US" dirty="0" smtClean="0">
                  <a:solidFill>
                    <a:schemeClr val="bg1">
                      <a:lumMod val="65000"/>
                    </a:schemeClr>
                  </a:solidFill>
                </a:rPr>
                <a:t>Caribbean Node for Marine Litter Management</a:t>
              </a:r>
              <a:endParaRPr lang="en-US" dirty="0" smtClean="0">
                <a:solidFill>
                  <a:schemeClr val="bg1">
                    <a:lumMod val="65000"/>
                  </a:schemeClr>
                </a:solidFill>
              </a:endParaRPr>
            </a:p>
            <a:p>
              <a:pPr algn="ctr"/>
              <a:endParaRPr lang="en-US" dirty="0">
                <a:solidFill>
                  <a:schemeClr val="bg1">
                    <a:lumMod val="65000"/>
                  </a:schemeClr>
                </a:solidFill>
              </a:endParaRPr>
            </a:p>
          </p:txBody>
        </p:sp>
        <p:sp>
          <p:nvSpPr>
            <p:cNvPr id="33" name="Flecha a la derecha con bandas 32"/>
            <p:cNvSpPr/>
            <p:nvPr/>
          </p:nvSpPr>
          <p:spPr>
            <a:xfrm rot="16773225">
              <a:off x="3496116" y="4331504"/>
              <a:ext cx="771480" cy="423109"/>
            </a:xfrm>
            <a:prstGeom prst="striped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34" name="Flecha a la derecha con bandas 33"/>
          <p:cNvSpPr/>
          <p:nvPr/>
        </p:nvSpPr>
        <p:spPr>
          <a:xfrm rot="12976527">
            <a:off x="5295772" y="4320276"/>
            <a:ext cx="700381" cy="423109"/>
          </a:xfrm>
          <a:prstGeom prst="stripedRightArrow">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8025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294967295"/>
          </p:nvPr>
        </p:nvSpPr>
        <p:spPr>
          <a:xfrm>
            <a:off x="8677275" y="6445250"/>
            <a:ext cx="466725" cy="365125"/>
          </a:xfrm>
        </p:spPr>
        <p:txBody>
          <a:bodyPr/>
          <a:lstStyle/>
          <a:p>
            <a:fld id="{FEEBA7F8-5E67-E546-8D44-19494CB9927D}" type="slidenum">
              <a:rPr lang="es-ES" smtClean="0"/>
              <a:pPr/>
              <a:t>14</a:t>
            </a:fld>
            <a:endParaRPr lang="es-ES" dirty="0"/>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1342" t="13541" r="5946" b="11031"/>
          <a:stretch/>
        </p:blipFill>
        <p:spPr>
          <a:xfrm>
            <a:off x="3777133" y="2964413"/>
            <a:ext cx="4559121" cy="2781837"/>
          </a:xfrm>
          <a:prstGeom prst="rect">
            <a:avLst/>
          </a:prstGeom>
          <a:ln>
            <a:noFill/>
          </a:ln>
          <a:effectLst>
            <a:outerShdw blurRad="292100" dist="139700" dir="2700000" algn="tl" rotWithShape="0">
              <a:srgbClr val="333333">
                <a:alpha val="65000"/>
              </a:srgbClr>
            </a:outerShdw>
          </a:effectLst>
        </p:spPr>
      </p:pic>
      <p:sp>
        <p:nvSpPr>
          <p:cNvPr id="9" name="CuadroTexto 6"/>
          <p:cNvSpPr txBox="1"/>
          <p:nvPr/>
        </p:nvSpPr>
        <p:spPr>
          <a:xfrm>
            <a:off x="2558929" y="1465477"/>
            <a:ext cx="3917723" cy="1323439"/>
          </a:xfrm>
          <a:prstGeom prst="rect">
            <a:avLst/>
          </a:prstGeom>
          <a:noFill/>
        </p:spPr>
        <p:txBody>
          <a:bodyPr wrap="square" rtlCol="0">
            <a:spAutoFit/>
          </a:bodyPr>
          <a:lstStyle/>
          <a:p>
            <a:pPr algn="ctr"/>
            <a:r>
              <a:rPr lang="es-CO" sz="8000" b="1" dirty="0">
                <a:solidFill>
                  <a:srgbClr val="002060"/>
                </a:solidFill>
                <a:effectLst>
                  <a:outerShdw blurRad="38100" dist="38100" dir="2700000" algn="tl">
                    <a:srgbClr val="000000">
                      <a:alpha val="43137"/>
                    </a:srgbClr>
                  </a:outerShdw>
                </a:effectLst>
              </a:rPr>
              <a:t>THANKS</a:t>
            </a:r>
          </a:p>
        </p:txBody>
      </p:sp>
      <p:sp>
        <p:nvSpPr>
          <p:cNvPr id="11" name="9 Marcador de contenido"/>
          <p:cNvSpPr txBox="1">
            <a:spLocks/>
          </p:cNvSpPr>
          <p:nvPr/>
        </p:nvSpPr>
        <p:spPr>
          <a:xfrm>
            <a:off x="473338" y="2707261"/>
            <a:ext cx="3507103" cy="2839533"/>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900" b="1" dirty="0">
                <a:solidFill>
                  <a:schemeClr val="accent1"/>
                </a:solidFill>
                <a:ea typeface="Open Sans" panose="020B0606030504020204" pitchFamily="34" charset="0"/>
                <a:cs typeface="Open Sans" panose="020B0606030504020204" pitchFamily="34" charset="0"/>
              </a:rPr>
              <a:t>Francisco Arias-Isaza</a:t>
            </a:r>
          </a:p>
          <a:p>
            <a:pPr marL="0" indent="0">
              <a:buFont typeface="Arial"/>
              <a:buNone/>
            </a:pPr>
            <a:r>
              <a:rPr lang="en-US" sz="1400" dirty="0">
                <a:ea typeface="Open Sans" panose="020B0606030504020204" pitchFamily="34" charset="0"/>
                <a:cs typeface="Open Sans" panose="020B0606030504020204" pitchFamily="34" charset="0"/>
              </a:rPr>
              <a:t>INVEMAR’s Director</a:t>
            </a:r>
          </a:p>
          <a:p>
            <a:pPr marL="0" indent="0">
              <a:buFont typeface="Arial"/>
              <a:buNone/>
            </a:pPr>
            <a:r>
              <a:rPr lang="en-US" sz="1400" u="sng" dirty="0">
                <a:ea typeface="Open Sans" panose="020B0606030504020204" pitchFamily="34" charset="0"/>
                <a:cs typeface="Open Sans" panose="020B0606030504020204" pitchFamily="34" charset="0"/>
              </a:rPr>
              <a:t>CMA2 Project’s Director</a:t>
            </a:r>
          </a:p>
          <a:p>
            <a:pPr marL="0" indent="0">
              <a:buFont typeface="Arial"/>
              <a:buNone/>
            </a:pPr>
            <a:r>
              <a:rPr lang="en-US" sz="1400" dirty="0">
                <a:hlinkClick r:id="rId3"/>
              </a:rPr>
              <a:t>francisco.arias@invemar.org.co</a:t>
            </a:r>
            <a:endParaRPr lang="en-US" sz="1400" dirty="0"/>
          </a:p>
          <a:p>
            <a:pPr marL="0" indent="0">
              <a:buFont typeface="Arial"/>
              <a:buNone/>
            </a:pPr>
            <a:endParaRPr lang="en-US" sz="1400" dirty="0"/>
          </a:p>
          <a:p>
            <a:pPr marL="0" indent="0">
              <a:buFont typeface="Arial"/>
              <a:buNone/>
            </a:pPr>
            <a:endParaRPr lang="en-US" sz="1400" b="1" dirty="0">
              <a:ea typeface="Open Sans" panose="020B0606030504020204" pitchFamily="34" charset="0"/>
              <a:cs typeface="Open Sans" panose="020B0606030504020204" pitchFamily="34" charset="0"/>
            </a:endParaRPr>
          </a:p>
          <a:p>
            <a:pPr marL="0" indent="0">
              <a:buFont typeface="Arial"/>
              <a:buNone/>
            </a:pPr>
            <a:r>
              <a:rPr lang="en-US" sz="1900" b="1" dirty="0">
                <a:solidFill>
                  <a:schemeClr val="accent1"/>
                </a:solidFill>
                <a:ea typeface="Open Sans" panose="020B0606030504020204" pitchFamily="34" charset="0"/>
                <a:cs typeface="Open Sans" panose="020B0606030504020204" pitchFamily="34" charset="0"/>
              </a:rPr>
              <a:t>Paula Sierra-Correa</a:t>
            </a:r>
          </a:p>
          <a:p>
            <a:pPr marL="0" indent="0">
              <a:buFont typeface="Arial"/>
              <a:buNone/>
            </a:pPr>
            <a:r>
              <a:rPr lang="en-US" sz="1400" dirty="0">
                <a:ea typeface="Open Sans" panose="020B0606030504020204" pitchFamily="34" charset="0"/>
                <a:cs typeface="Open Sans" panose="020B0606030504020204" pitchFamily="34" charset="0"/>
              </a:rPr>
              <a:t>INVEMAR’s Head of Information Coordination</a:t>
            </a:r>
          </a:p>
          <a:p>
            <a:pPr marL="0" indent="0">
              <a:buFont typeface="Arial"/>
              <a:buNone/>
            </a:pPr>
            <a:r>
              <a:rPr lang="en-US" sz="1400" u="sng" dirty="0">
                <a:ea typeface="Open Sans" panose="020B0606030504020204" pitchFamily="34" charset="0"/>
                <a:cs typeface="Open Sans" panose="020B0606030504020204" pitchFamily="34" charset="0"/>
              </a:rPr>
              <a:t>CMA2 Project’s Technical/Scientific Staff</a:t>
            </a:r>
          </a:p>
          <a:p>
            <a:pPr marL="0" indent="0">
              <a:buFont typeface="Arial"/>
              <a:buNone/>
            </a:pPr>
            <a:r>
              <a:rPr lang="en-US" sz="1400" dirty="0">
                <a:hlinkClick r:id="rId4"/>
              </a:rPr>
              <a:t>paula.sierra@invemar.org.co</a:t>
            </a:r>
            <a:endParaRPr lang="en-US" sz="1400" dirty="0"/>
          </a:p>
          <a:p>
            <a:pPr marL="0" indent="0">
              <a:buFont typeface="Arial"/>
              <a:buNone/>
            </a:pPr>
            <a:endParaRPr lang="en-US" sz="1400" dirty="0"/>
          </a:p>
          <a:p>
            <a:pPr marL="0" indent="0">
              <a:buNone/>
            </a:pPr>
            <a:r>
              <a:rPr lang="en-US" sz="1900" b="1" dirty="0">
                <a:solidFill>
                  <a:schemeClr val="accent1"/>
                </a:solidFill>
                <a:ea typeface="Open Sans" panose="020B0606030504020204" pitchFamily="34" charset="0"/>
                <a:cs typeface="Open Sans" panose="020B0606030504020204" pitchFamily="34" charset="0"/>
              </a:rPr>
              <a:t>Carolina García Valencia</a:t>
            </a:r>
          </a:p>
          <a:p>
            <a:pPr marL="0" indent="0">
              <a:buNone/>
            </a:pPr>
            <a:r>
              <a:rPr lang="en-US" sz="1400" dirty="0">
                <a:ea typeface="Open Sans" panose="020B0606030504020204" pitchFamily="34" charset="0"/>
                <a:cs typeface="Open Sans" panose="020B0606030504020204" pitchFamily="34" charset="0"/>
              </a:rPr>
              <a:t>Technical coordinator</a:t>
            </a:r>
          </a:p>
          <a:p>
            <a:pPr marL="0" indent="0">
              <a:buNone/>
            </a:pPr>
            <a:r>
              <a:rPr lang="en-US" sz="1400" u="sng" dirty="0">
                <a:ea typeface="Open Sans" panose="020B0606030504020204" pitchFamily="34" charset="0"/>
                <a:cs typeface="Open Sans" panose="020B0606030504020204" pitchFamily="34" charset="0"/>
              </a:rPr>
              <a:t>CMA2 Project</a:t>
            </a:r>
          </a:p>
          <a:p>
            <a:pPr marL="0" indent="0">
              <a:buNone/>
            </a:pPr>
            <a:r>
              <a:rPr lang="en-US" sz="1400" dirty="0">
                <a:hlinkClick r:id="rId5"/>
              </a:rPr>
              <a:t>Carolina.garcia@invemar.org.co</a:t>
            </a:r>
            <a:endParaRPr lang="en-US" sz="1400" dirty="0"/>
          </a:p>
          <a:p>
            <a:pPr marL="0" indent="0">
              <a:buFont typeface="Arial"/>
              <a:buNone/>
            </a:pPr>
            <a:endParaRPr lang="en-US" sz="1400" dirty="0"/>
          </a:p>
          <a:p>
            <a:pPr marL="0" indent="0">
              <a:buFont typeface="Arial"/>
              <a:buNone/>
            </a:pPr>
            <a:endParaRPr lang="en-US" sz="1400" dirty="0"/>
          </a:p>
          <a:p>
            <a:pPr marL="0" indent="0">
              <a:buFont typeface="Arial"/>
              <a:buNone/>
            </a:pPr>
            <a:endParaRPr lang="en-US" sz="1400" dirty="0"/>
          </a:p>
          <a:p>
            <a:pPr marL="0" indent="0">
              <a:buFont typeface="Arial"/>
              <a:buNone/>
            </a:pPr>
            <a:endParaRPr lang="en-US" sz="1400" dirty="0"/>
          </a:p>
        </p:txBody>
      </p:sp>
      <p:sp>
        <p:nvSpPr>
          <p:cNvPr id="12" name="CuadroTexto 11"/>
          <p:cNvSpPr txBox="1"/>
          <p:nvPr/>
        </p:nvSpPr>
        <p:spPr>
          <a:xfrm>
            <a:off x="4902498" y="5361832"/>
            <a:ext cx="2308389" cy="400110"/>
          </a:xfrm>
          <a:prstGeom prst="rect">
            <a:avLst/>
          </a:prstGeom>
          <a:noFill/>
        </p:spPr>
        <p:txBody>
          <a:bodyPr wrap="none" rtlCol="0">
            <a:spAutoFit/>
          </a:bodyPr>
          <a:lstStyle/>
          <a:p>
            <a:r>
              <a:rPr lang="es-CO" sz="2000" b="1" dirty="0">
                <a:solidFill>
                  <a:schemeClr val="bg1"/>
                </a:solidFill>
                <a:effectLst>
                  <a:outerShdw blurRad="38100" dist="38100" dir="2700000" algn="tl">
                    <a:srgbClr val="000000">
                      <a:alpha val="43137"/>
                    </a:srgbClr>
                  </a:outerShdw>
                </a:effectLst>
              </a:rPr>
              <a:t>CMA2 </a:t>
            </a:r>
            <a:r>
              <a:rPr lang="en-US" sz="2000" b="1" dirty="0">
                <a:solidFill>
                  <a:schemeClr val="bg1"/>
                </a:solidFill>
                <a:effectLst>
                  <a:outerShdw blurRad="38100" dist="38100" dir="2700000" algn="tl">
                    <a:srgbClr val="000000">
                      <a:alpha val="43137"/>
                    </a:srgbClr>
                  </a:outerShdw>
                </a:effectLst>
              </a:rPr>
              <a:t>COMMUNITY</a:t>
            </a:r>
          </a:p>
        </p:txBody>
      </p:sp>
      <p:sp>
        <p:nvSpPr>
          <p:cNvPr id="13" name="2 CuadroTexto"/>
          <p:cNvSpPr txBox="1"/>
          <p:nvPr/>
        </p:nvSpPr>
        <p:spPr>
          <a:xfrm>
            <a:off x="1019150" y="6140941"/>
            <a:ext cx="7086599" cy="584775"/>
          </a:xfrm>
          <a:prstGeom prst="rect">
            <a:avLst/>
          </a:prstGeom>
          <a:noFill/>
        </p:spPr>
        <p:txBody>
          <a:bodyPr wrap="square" rtlCol="0">
            <a:spAutoFit/>
          </a:bodyPr>
          <a:lstStyle/>
          <a:p>
            <a:pPr algn="ctr"/>
            <a:r>
              <a:rPr lang="es-CO" sz="3200" b="1" dirty="0">
                <a:solidFill>
                  <a:schemeClr val="accent1">
                    <a:lumMod val="60000"/>
                    <a:lumOff val="40000"/>
                  </a:schemeClr>
                </a:solidFill>
                <a:effectLst>
                  <a:outerShdw blurRad="38100" dist="38100" dir="2700000" algn="tl">
                    <a:srgbClr val="000000">
                      <a:alpha val="43137"/>
                    </a:srgbClr>
                  </a:outerShdw>
                </a:effectLst>
              </a:rPr>
              <a:t>http://www.caribbeanmarineatlas.net</a:t>
            </a:r>
          </a:p>
        </p:txBody>
      </p:sp>
      <p:grpSp>
        <p:nvGrpSpPr>
          <p:cNvPr id="14" name="12 Grupo"/>
          <p:cNvGrpSpPr/>
          <p:nvPr/>
        </p:nvGrpSpPr>
        <p:grpSpPr>
          <a:xfrm>
            <a:off x="0" y="585030"/>
            <a:ext cx="4453780" cy="711224"/>
            <a:chOff x="0" y="3929031"/>
            <a:chExt cx="5838940" cy="995509"/>
          </a:xfrm>
        </p:grpSpPr>
        <p:sp>
          <p:nvSpPr>
            <p:cNvPr id="15" name="1 Rectángulo"/>
            <p:cNvSpPr/>
            <p:nvPr/>
          </p:nvSpPr>
          <p:spPr>
            <a:xfrm>
              <a:off x="0" y="3929031"/>
              <a:ext cx="5838940" cy="99550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a:p>
          </p:txBody>
        </p:sp>
        <p:grpSp>
          <p:nvGrpSpPr>
            <p:cNvPr id="16" name="Grupo 5"/>
            <p:cNvGrpSpPr/>
            <p:nvPr/>
          </p:nvGrpSpPr>
          <p:grpSpPr>
            <a:xfrm>
              <a:off x="126695" y="3984116"/>
              <a:ext cx="5575513" cy="843915"/>
              <a:chOff x="126695" y="5254569"/>
              <a:chExt cx="5575513" cy="843915"/>
            </a:xfrm>
            <a:solidFill>
              <a:schemeClr val="bg1"/>
            </a:solidFill>
          </p:grpSpPr>
          <p:pic>
            <p:nvPicPr>
              <p:cNvPr id="17" name="0 Imagen"/>
              <p:cNvPicPr/>
              <p:nvPr/>
            </p:nvPicPr>
            <p:blipFill>
              <a:blip r:embed="rId6" cstate="screen">
                <a:extLst>
                  <a:ext uri="{28A0092B-C50C-407E-A947-70E740481C1C}">
                    <a14:useLocalDpi xmlns:a14="http://schemas.microsoft.com/office/drawing/2010/main"/>
                  </a:ext>
                </a:extLst>
              </a:blip>
              <a:stretch>
                <a:fillRect/>
              </a:stretch>
            </p:blipFill>
            <p:spPr>
              <a:xfrm>
                <a:off x="126695" y="5445066"/>
                <a:ext cx="1519555" cy="594360"/>
              </a:xfrm>
              <a:prstGeom prst="rect">
                <a:avLst/>
              </a:prstGeom>
              <a:grpFill/>
              <a:ln>
                <a:noFill/>
              </a:ln>
            </p:spPr>
          </p:pic>
          <p:pic>
            <p:nvPicPr>
              <p:cNvPr id="18" name="0 Imagen"/>
              <p:cNvPicPr/>
              <p:nvPr/>
            </p:nvPicPr>
            <p:blipFill>
              <a:blip r:embed="rId7">
                <a:extLst>
                  <a:ext uri="{28A0092B-C50C-407E-A947-70E740481C1C}">
                    <a14:useLocalDpi xmlns:a14="http://schemas.microsoft.com/office/drawing/2010/main"/>
                  </a:ext>
                </a:extLst>
              </a:blip>
              <a:stretch>
                <a:fillRect/>
              </a:stretch>
            </p:blipFill>
            <p:spPr>
              <a:xfrm>
                <a:off x="2934878" y="5545714"/>
                <a:ext cx="1967230" cy="393065"/>
              </a:xfrm>
              <a:prstGeom prst="rect">
                <a:avLst/>
              </a:prstGeom>
              <a:grpFill/>
              <a:ln>
                <a:noFill/>
              </a:ln>
            </p:spPr>
          </p:pic>
          <p:pic>
            <p:nvPicPr>
              <p:cNvPr id="19" name="0 Imagen"/>
              <p:cNvPicPr/>
              <p:nvPr/>
            </p:nvPicPr>
            <p:blipFill>
              <a:blip r:embed="rId8" cstate="screen">
                <a:extLst>
                  <a:ext uri="{28A0092B-C50C-407E-A947-70E740481C1C}">
                    <a14:useLocalDpi xmlns:a14="http://schemas.microsoft.com/office/drawing/2010/main"/>
                  </a:ext>
                </a:extLst>
              </a:blip>
              <a:stretch>
                <a:fillRect/>
              </a:stretch>
            </p:blipFill>
            <p:spPr>
              <a:xfrm>
                <a:off x="1646250" y="5352041"/>
                <a:ext cx="1168400" cy="648970"/>
              </a:xfrm>
              <a:prstGeom prst="rect">
                <a:avLst/>
              </a:prstGeom>
              <a:grpFill/>
              <a:ln>
                <a:noFill/>
              </a:ln>
            </p:spPr>
          </p:pic>
          <p:pic>
            <p:nvPicPr>
              <p:cNvPr id="20" name="0 Imagen"/>
              <p:cNvPicPr/>
              <p:nvPr/>
            </p:nvPicPr>
            <p:blipFill>
              <a:blip r:embed="rId9">
                <a:extLst>
                  <a:ext uri="{28A0092B-C50C-407E-A947-70E740481C1C}">
                    <a14:useLocalDpi xmlns:a14="http://schemas.microsoft.com/office/drawing/2010/main"/>
                  </a:ext>
                </a:extLst>
              </a:blip>
              <a:stretch>
                <a:fillRect/>
              </a:stretch>
            </p:blipFill>
            <p:spPr>
              <a:xfrm>
                <a:off x="4902108" y="5254569"/>
                <a:ext cx="800100" cy="843915"/>
              </a:xfrm>
              <a:prstGeom prst="rect">
                <a:avLst/>
              </a:prstGeom>
              <a:grpFill/>
              <a:ln>
                <a:noFill/>
              </a:ln>
            </p:spPr>
          </p:pic>
        </p:grpSp>
      </p:grpSp>
    </p:spTree>
    <p:extLst>
      <p:ext uri="{BB962C8B-B14F-4D97-AF65-F5344CB8AC3E}">
        <p14:creationId xmlns:p14="http://schemas.microsoft.com/office/powerpoint/2010/main" val="2715165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6"/>
          <p:cNvPicPr>
            <a:picLocks noChangeAspect="1" noChangeArrowheads="1"/>
          </p:cNvPicPr>
          <p:nvPr/>
        </p:nvPicPr>
        <p:blipFill rotWithShape="1">
          <a:blip r:embed="rId2">
            <a:extLst>
              <a:ext uri="{28A0092B-C50C-407E-A947-70E740481C1C}">
                <a14:useLocalDpi xmlns:a14="http://schemas.microsoft.com/office/drawing/2010/main" val="0"/>
              </a:ext>
            </a:extLst>
          </a:blip>
          <a:srcRect r="1014"/>
          <a:stretch/>
        </p:blipFill>
        <p:spPr bwMode="auto">
          <a:xfrm>
            <a:off x="1069135" y="1078180"/>
            <a:ext cx="6489080" cy="32221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200 CuadroTexto"/>
          <p:cNvSpPr txBox="1"/>
          <p:nvPr/>
        </p:nvSpPr>
        <p:spPr>
          <a:xfrm>
            <a:off x="252836" y="-10545"/>
            <a:ext cx="4060839" cy="646331"/>
          </a:xfrm>
          <a:prstGeom prst="rect">
            <a:avLst/>
          </a:prstGeom>
          <a:noFill/>
        </p:spPr>
        <p:txBody>
          <a:bodyPr wrap="square" rtlCol="0">
            <a:spAutoFit/>
          </a:bodyPr>
          <a:lstStyle>
            <a:defPPr>
              <a:defRPr lang="es-ES"/>
            </a:defPPr>
            <a:lvl1pPr>
              <a:defRPr sz="3600" b="1">
                <a:solidFill>
                  <a:srgbClr val="0070C0"/>
                </a:solidFill>
                <a:latin typeface="Sintony" pitchFamily="50" charset="0"/>
                <a:ea typeface="+mj-ea"/>
                <a:cs typeface="+mj-cs"/>
              </a:defRPr>
            </a:lvl1pPr>
          </a:lstStyle>
          <a:p>
            <a:r>
              <a:rPr lang="en-US" dirty="0" smtClean="0"/>
              <a:t>Dissemination</a:t>
            </a:r>
            <a:endParaRPr lang="en-US" dirty="0"/>
          </a:p>
        </p:txBody>
      </p:sp>
      <p:sp>
        <p:nvSpPr>
          <p:cNvPr id="18" name="Rectángulo 17"/>
          <p:cNvSpPr/>
          <p:nvPr/>
        </p:nvSpPr>
        <p:spPr>
          <a:xfrm>
            <a:off x="2013762" y="5890159"/>
            <a:ext cx="4516173" cy="707886"/>
          </a:xfrm>
          <a:prstGeom prst="rect">
            <a:avLst/>
          </a:prstGeom>
        </p:spPr>
        <p:txBody>
          <a:bodyPr wrap="none">
            <a:spAutoFit/>
          </a:bodyPr>
          <a:lstStyle/>
          <a:p>
            <a:r>
              <a:rPr lang="en-US" sz="2000" dirty="0" smtClean="0"/>
              <a:t>English</a:t>
            </a:r>
            <a:r>
              <a:rPr lang="en-US" sz="2000" dirty="0"/>
              <a:t>: </a:t>
            </a:r>
            <a:r>
              <a:rPr lang="en-US" sz="2000" dirty="0">
                <a:hlinkClick r:id="rId3"/>
              </a:rPr>
              <a:t>https://</a:t>
            </a:r>
            <a:r>
              <a:rPr lang="en-US" sz="2000" dirty="0" smtClean="0">
                <a:hlinkClick r:id="rId3"/>
              </a:rPr>
              <a:t>vimeo.com/288003526</a:t>
            </a:r>
            <a:r>
              <a:rPr lang="en-US" sz="2000" dirty="0" smtClean="0"/>
              <a:t> </a:t>
            </a:r>
          </a:p>
          <a:p>
            <a:r>
              <a:rPr lang="en-US" sz="2000" dirty="0" smtClean="0"/>
              <a:t>Spanish:   </a:t>
            </a:r>
            <a:r>
              <a:rPr lang="en-US" sz="2000" dirty="0">
                <a:hlinkClick r:id="rId3"/>
              </a:rPr>
              <a:t>https://</a:t>
            </a:r>
            <a:r>
              <a:rPr lang="en-US" sz="2000" dirty="0" smtClean="0">
                <a:hlinkClick r:id="rId3"/>
              </a:rPr>
              <a:t>vimeo.com/288003526</a:t>
            </a:r>
            <a:r>
              <a:rPr lang="en-US" sz="2000" dirty="0" smtClean="0"/>
              <a:t> </a:t>
            </a:r>
            <a:endParaRPr lang="en-US" sz="2000" dirty="0"/>
          </a:p>
        </p:txBody>
      </p:sp>
      <p:sp>
        <p:nvSpPr>
          <p:cNvPr id="19" name="Rectángulo 18"/>
          <p:cNvSpPr/>
          <p:nvPr/>
        </p:nvSpPr>
        <p:spPr>
          <a:xfrm>
            <a:off x="1442676" y="4948652"/>
            <a:ext cx="5336120" cy="400110"/>
          </a:xfrm>
          <a:prstGeom prst="rect">
            <a:avLst/>
          </a:prstGeom>
        </p:spPr>
        <p:txBody>
          <a:bodyPr wrap="square">
            <a:spAutoFit/>
          </a:bodyPr>
          <a:lstStyle/>
          <a:p>
            <a:r>
              <a:rPr lang="en-US" sz="2000" b="1" dirty="0" smtClean="0"/>
              <a:t>Project videos available on:</a:t>
            </a:r>
            <a:endParaRPr lang="en-US" sz="2000" dirty="0"/>
          </a:p>
        </p:txBody>
      </p:sp>
      <p:sp>
        <p:nvSpPr>
          <p:cNvPr id="20" name="Rectángulo 19"/>
          <p:cNvSpPr/>
          <p:nvPr/>
        </p:nvSpPr>
        <p:spPr>
          <a:xfrm>
            <a:off x="1466739" y="5227273"/>
            <a:ext cx="6091476" cy="707886"/>
          </a:xfrm>
          <a:prstGeom prst="rect">
            <a:avLst/>
          </a:prstGeom>
        </p:spPr>
        <p:txBody>
          <a:bodyPr wrap="none">
            <a:spAutoFit/>
          </a:bodyPr>
          <a:lstStyle/>
          <a:p>
            <a:r>
              <a:rPr lang="en-US" sz="2000" dirty="0" smtClean="0"/>
              <a:t>English (short version):   </a:t>
            </a:r>
            <a:r>
              <a:rPr lang="en-US" sz="2000" dirty="0" smtClean="0">
                <a:hlinkClick r:id="rId4"/>
              </a:rPr>
              <a:t>https</a:t>
            </a:r>
            <a:r>
              <a:rPr lang="en-US" sz="2000" dirty="0">
                <a:hlinkClick r:id="rId4"/>
              </a:rPr>
              <a:t>://</a:t>
            </a:r>
            <a:r>
              <a:rPr lang="en-US" sz="2000" dirty="0" smtClean="0">
                <a:hlinkClick r:id="rId4"/>
              </a:rPr>
              <a:t>vimeo.com/273779090</a:t>
            </a:r>
            <a:r>
              <a:rPr lang="en-US" sz="2000" dirty="0" smtClean="0"/>
              <a:t> </a:t>
            </a:r>
          </a:p>
          <a:p>
            <a:r>
              <a:rPr lang="en-US" sz="2000" dirty="0" smtClean="0"/>
              <a:t>Spanish  </a:t>
            </a:r>
            <a:r>
              <a:rPr lang="en-US" sz="2000" dirty="0"/>
              <a:t>(short version)</a:t>
            </a:r>
            <a:r>
              <a:rPr lang="en-US" sz="2000" dirty="0" smtClean="0"/>
              <a:t>:  </a:t>
            </a:r>
            <a:r>
              <a:rPr lang="en-US" sz="2000" dirty="0">
                <a:hlinkClick r:id="rId5"/>
              </a:rPr>
              <a:t>https://</a:t>
            </a:r>
            <a:r>
              <a:rPr lang="en-US" sz="2000" dirty="0" smtClean="0">
                <a:hlinkClick r:id="rId5"/>
              </a:rPr>
              <a:t>vimeo.com/273778826</a:t>
            </a:r>
            <a:r>
              <a:rPr lang="en-US" sz="2000" dirty="0" smtClean="0"/>
              <a:t> </a:t>
            </a:r>
            <a:endParaRPr lang="en-US" sz="2000" dirty="0"/>
          </a:p>
        </p:txBody>
      </p:sp>
      <p:sp>
        <p:nvSpPr>
          <p:cNvPr id="2" name="Marcador de número de diapositiva 1"/>
          <p:cNvSpPr>
            <a:spLocks noGrp="1"/>
          </p:cNvSpPr>
          <p:nvPr>
            <p:ph type="sldNum" sz="quarter" idx="12"/>
          </p:nvPr>
        </p:nvSpPr>
        <p:spPr/>
        <p:txBody>
          <a:bodyPr/>
          <a:lstStyle/>
          <a:p>
            <a:fld id="{FEEBA7F8-5E67-E546-8D44-19494CB9927D}" type="slidenum">
              <a:rPr lang="es-ES" smtClean="0"/>
              <a:pPr/>
              <a:t>15</a:t>
            </a:fld>
            <a:endParaRPr lang="es-ES" dirty="0"/>
          </a:p>
        </p:txBody>
      </p:sp>
    </p:spTree>
    <p:extLst>
      <p:ext uri="{BB962C8B-B14F-4D97-AF65-F5344CB8AC3E}">
        <p14:creationId xmlns:p14="http://schemas.microsoft.com/office/powerpoint/2010/main" val="2200558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a la derecha con bandas 6"/>
          <p:cNvSpPr/>
          <p:nvPr/>
        </p:nvSpPr>
        <p:spPr>
          <a:xfrm>
            <a:off x="190138" y="2052865"/>
            <a:ext cx="6682186" cy="3076304"/>
          </a:xfrm>
          <a:prstGeom prst="stripedRightArrow">
            <a:avLst>
              <a:gd name="adj1" fmla="val 71835"/>
              <a:gd name="adj2" fmla="val 50000"/>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sz="1350" dirty="0"/>
          </a:p>
        </p:txBody>
      </p:sp>
      <p:pic>
        <p:nvPicPr>
          <p:cNvPr id="5" name="63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1167" b="98667" l="0" r="100000"/>
                    </a14:imgEffect>
                  </a14:imgLayer>
                </a14:imgProps>
              </a:ext>
              <a:ext uri="{28A0092B-C50C-407E-A947-70E740481C1C}">
                <a14:useLocalDpi xmlns:a14="http://schemas.microsoft.com/office/drawing/2010/main" val="0"/>
              </a:ext>
            </a:extLst>
          </a:blip>
          <a:stretch>
            <a:fillRect/>
          </a:stretch>
        </p:blipFill>
        <p:spPr>
          <a:xfrm>
            <a:off x="86748" y="2913613"/>
            <a:ext cx="1140733" cy="1127195"/>
          </a:xfrm>
          <a:prstGeom prst="rect">
            <a:avLst/>
          </a:prstGeom>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23550" y="2798822"/>
            <a:ext cx="710657" cy="5329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7"/>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925484" y="2798822"/>
            <a:ext cx="2031164" cy="1214102"/>
          </a:xfrm>
          <a:prstGeom prst="rect">
            <a:avLst/>
          </a:prstGeom>
          <a:ln>
            <a:noFill/>
          </a:ln>
          <a:effectLst>
            <a:outerShdw blurRad="292100" dist="139700" dir="2700000" algn="tl" rotWithShape="0">
              <a:srgbClr val="333333">
                <a:alpha val="65000"/>
              </a:srgbClr>
            </a:outerShdw>
          </a:effectLst>
        </p:spPr>
      </p:pic>
      <p:sp>
        <p:nvSpPr>
          <p:cNvPr id="9" name="Rectángulo 8"/>
          <p:cNvSpPr/>
          <p:nvPr/>
        </p:nvSpPr>
        <p:spPr>
          <a:xfrm>
            <a:off x="6872324" y="4058203"/>
            <a:ext cx="2011312" cy="1131079"/>
          </a:xfrm>
          <a:prstGeom prst="rect">
            <a:avLst/>
          </a:prstGeom>
        </p:spPr>
        <p:txBody>
          <a:bodyPr wrap="square">
            <a:spAutoFit/>
          </a:bodyPr>
          <a:lstStyle/>
          <a:p>
            <a:pPr algn="ctr"/>
            <a:r>
              <a:rPr lang="en-US" sz="1350" dirty="0">
                <a:solidFill>
                  <a:srgbClr val="333333"/>
                </a:solidFill>
                <a:latin typeface="Arial" panose="020B0604020202020204" pitchFamily="34" charset="0"/>
              </a:rPr>
              <a:t>Adaptation strategies and </a:t>
            </a:r>
            <a:r>
              <a:rPr lang="en-US" sz="1350" b="1" dirty="0">
                <a:solidFill>
                  <a:srgbClr val="333333"/>
                </a:solidFill>
                <a:latin typeface="Arial" panose="020B0604020202020204" pitchFamily="34" charset="0"/>
              </a:rPr>
              <a:t>science-informed policy responses</a:t>
            </a:r>
            <a:r>
              <a:rPr lang="en-US" sz="1350" dirty="0">
                <a:solidFill>
                  <a:srgbClr val="333333"/>
                </a:solidFill>
                <a:latin typeface="Arial" panose="020B0604020202020204" pitchFamily="34" charset="0"/>
              </a:rPr>
              <a:t> to global change are urgently needed</a:t>
            </a:r>
            <a:endParaRPr lang="es-CO" sz="1350" dirty="0"/>
          </a:p>
        </p:txBody>
      </p:sp>
      <p:sp>
        <p:nvSpPr>
          <p:cNvPr id="10" name="Elipse 9"/>
          <p:cNvSpPr/>
          <p:nvPr/>
        </p:nvSpPr>
        <p:spPr>
          <a:xfrm>
            <a:off x="297718" y="3117361"/>
            <a:ext cx="359397" cy="197828"/>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1" name="Elipse 10"/>
          <p:cNvSpPr/>
          <p:nvPr/>
        </p:nvSpPr>
        <p:spPr>
          <a:xfrm rot="4591159">
            <a:off x="202774" y="3487300"/>
            <a:ext cx="656519" cy="197828"/>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2" name="Flecha curvada hacia abajo 11"/>
          <p:cNvSpPr/>
          <p:nvPr/>
        </p:nvSpPr>
        <p:spPr>
          <a:xfrm rot="462560" flipV="1">
            <a:off x="514667" y="4019812"/>
            <a:ext cx="1928588" cy="479587"/>
          </a:xfrm>
          <a:prstGeom prst="curvedDownArrow">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sz="1350">
              <a:solidFill>
                <a:schemeClr val="tx1"/>
              </a:solidFill>
            </a:endParaRPr>
          </a:p>
        </p:txBody>
      </p:sp>
      <p:sp>
        <p:nvSpPr>
          <p:cNvPr id="13" name="Flecha curvada hacia abajo 12"/>
          <p:cNvSpPr/>
          <p:nvPr/>
        </p:nvSpPr>
        <p:spPr>
          <a:xfrm rot="20998974">
            <a:off x="521168" y="2665755"/>
            <a:ext cx="1725231" cy="342626"/>
          </a:xfrm>
          <a:prstGeom prst="curvedDownArrow">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sz="1350">
              <a:solidFill>
                <a:schemeClr val="tx1"/>
              </a:solidFill>
            </a:endParaRPr>
          </a:p>
        </p:txBody>
      </p:sp>
      <p:sp>
        <p:nvSpPr>
          <p:cNvPr id="14" name="CuadroTexto 13"/>
          <p:cNvSpPr txBox="1"/>
          <p:nvPr/>
        </p:nvSpPr>
        <p:spPr>
          <a:xfrm>
            <a:off x="3535450" y="3147392"/>
            <a:ext cx="2339794" cy="1223412"/>
          </a:xfrm>
          <a:prstGeom prst="rect">
            <a:avLst/>
          </a:prstGeom>
          <a:noFill/>
        </p:spPr>
        <p:txBody>
          <a:bodyPr wrap="square" rtlCol="0">
            <a:spAutoFit/>
          </a:bodyPr>
          <a:lstStyle/>
          <a:p>
            <a:r>
              <a:rPr lang="en-US" sz="1050" dirty="0"/>
              <a:t>For Caribbean and Southeast Pacific regions, contribution to:</a:t>
            </a:r>
          </a:p>
          <a:p>
            <a:pPr marL="214313" indent="-214313">
              <a:buFont typeface="Arial" panose="020B0604020202020204" pitchFamily="34" charset="0"/>
              <a:buChar char="•"/>
            </a:pPr>
            <a:r>
              <a:rPr lang="en-US" sz="1050" dirty="0"/>
              <a:t>Marine ecosystems status</a:t>
            </a:r>
          </a:p>
          <a:p>
            <a:pPr marL="214313" indent="-214313">
              <a:buFont typeface="Arial" panose="020B0604020202020204" pitchFamily="34" charset="0"/>
              <a:buChar char="•"/>
            </a:pPr>
            <a:r>
              <a:rPr lang="en-US" sz="1050" dirty="0"/>
              <a:t>Marine species status</a:t>
            </a:r>
          </a:p>
          <a:p>
            <a:pPr marL="214313" indent="-214313">
              <a:buFont typeface="Arial" panose="020B0604020202020204" pitchFamily="34" charset="0"/>
              <a:buChar char="•"/>
            </a:pPr>
            <a:r>
              <a:rPr lang="en-US" sz="1050" dirty="0"/>
              <a:t>Marine resources status</a:t>
            </a:r>
          </a:p>
          <a:p>
            <a:pPr marL="214313" indent="-214313">
              <a:buFont typeface="Arial" panose="020B0604020202020204" pitchFamily="34" charset="0"/>
              <a:buChar char="•"/>
            </a:pPr>
            <a:r>
              <a:rPr lang="en-US" sz="1050" dirty="0"/>
              <a:t>Marine management status (MSP)</a:t>
            </a:r>
          </a:p>
          <a:p>
            <a:pPr marL="214313" indent="-214313">
              <a:buFont typeface="Arial" panose="020B0604020202020204" pitchFamily="34" charset="0"/>
              <a:buChar char="•"/>
            </a:pPr>
            <a:endParaRPr lang="en-US" sz="1050" dirty="0"/>
          </a:p>
        </p:txBody>
      </p:sp>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1201" y="3183699"/>
            <a:ext cx="744970" cy="744970"/>
          </a:xfrm>
          <a:prstGeom prst="rect">
            <a:avLst/>
          </a:prstGeom>
        </p:spPr>
      </p:pic>
      <p:sp>
        <p:nvSpPr>
          <p:cNvPr id="16" name="1 Título"/>
          <p:cNvSpPr txBox="1">
            <a:spLocks/>
          </p:cNvSpPr>
          <p:nvPr/>
        </p:nvSpPr>
        <p:spPr>
          <a:xfrm>
            <a:off x="86748" y="446676"/>
            <a:ext cx="7733468" cy="517828"/>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b="1" kern="1200">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pPr defTabSz="1543012"/>
            <a:r>
              <a:rPr lang="en-US" sz="2700" dirty="0">
                <a:solidFill>
                  <a:srgbClr val="0070C0"/>
                </a:solidFill>
                <a:effectLst/>
                <a:latin typeface="+mn-lt"/>
                <a:ea typeface="+mj-ea"/>
                <a:cs typeface="+mj-cs"/>
              </a:rPr>
              <a:t>SPINCAM AND CMA2 vs SDGs – UN OCEANS DECADE</a:t>
            </a:r>
          </a:p>
        </p:txBody>
      </p:sp>
      <p:pic>
        <p:nvPicPr>
          <p:cNvPr id="17" name="Imagen 1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719639" y="3733247"/>
            <a:ext cx="1271594" cy="384245"/>
          </a:xfrm>
          <a:prstGeom prst="rect">
            <a:avLst/>
          </a:prstGeom>
          <a:ln>
            <a:noFill/>
          </a:ln>
          <a:effectLst>
            <a:outerShdw blurRad="292100" dist="139700" dir="2700000" algn="tl" rotWithShape="0">
              <a:srgbClr val="333333">
                <a:alpha val="65000"/>
              </a:srgbClr>
            </a:outerShdw>
          </a:effectLst>
        </p:spPr>
      </p:pic>
      <p:sp>
        <p:nvSpPr>
          <p:cNvPr id="2" name="Marcador de número de diapositiva 1"/>
          <p:cNvSpPr>
            <a:spLocks noGrp="1"/>
          </p:cNvSpPr>
          <p:nvPr>
            <p:ph type="sldNum" sz="quarter" idx="12"/>
          </p:nvPr>
        </p:nvSpPr>
        <p:spPr/>
        <p:txBody>
          <a:bodyPr/>
          <a:lstStyle/>
          <a:p>
            <a:fld id="{FEEBA7F8-5E67-E546-8D44-19494CB9927D}" type="slidenum">
              <a:rPr lang="es-ES" smtClean="0"/>
              <a:pPr/>
              <a:t>16</a:t>
            </a:fld>
            <a:endParaRPr lang="es-ES" dirty="0"/>
          </a:p>
        </p:txBody>
      </p:sp>
    </p:spTree>
    <p:extLst>
      <p:ext uri="{BB962C8B-B14F-4D97-AF65-F5344CB8AC3E}">
        <p14:creationId xmlns:p14="http://schemas.microsoft.com/office/powerpoint/2010/main" val="2418396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44047" t="69180" r="45427" b="12574"/>
          <a:stretch/>
        </p:blipFill>
        <p:spPr>
          <a:xfrm>
            <a:off x="2117559" y="1486347"/>
            <a:ext cx="4369434" cy="4260199"/>
          </a:xfrm>
          <a:prstGeom prst="rect">
            <a:avLst/>
          </a:prstGeom>
        </p:spPr>
      </p:pic>
      <p:sp>
        <p:nvSpPr>
          <p:cNvPr id="6" name="149 Rectángulo"/>
          <p:cNvSpPr/>
          <p:nvPr/>
        </p:nvSpPr>
        <p:spPr>
          <a:xfrm>
            <a:off x="195158" y="5992257"/>
            <a:ext cx="8948842" cy="707886"/>
          </a:xfrm>
          <a:prstGeom prst="rect">
            <a:avLst/>
          </a:prstGeom>
          <a:noFill/>
        </p:spPr>
        <p:txBody>
          <a:bodyPr wrap="square">
            <a:spAutoFit/>
          </a:bodyPr>
          <a:lstStyle/>
          <a:p>
            <a:pPr algn="ctr"/>
            <a:r>
              <a:rPr lang="es-CO" sz="4000" dirty="0">
                <a:ln w="0"/>
                <a:solidFill>
                  <a:srgbClr val="262F3D"/>
                </a:solidFill>
                <a:effectLst>
                  <a:outerShdw blurRad="38100" dist="19050" dir="2700000" algn="tl" rotWithShape="0">
                    <a:schemeClr val="dk1">
                      <a:alpha val="40000"/>
                    </a:schemeClr>
                  </a:outerShdw>
                </a:effectLst>
              </a:rPr>
              <a:t>http://www.caribbeanmarineatlas.net</a:t>
            </a:r>
          </a:p>
        </p:txBody>
      </p:sp>
      <p:sp>
        <p:nvSpPr>
          <p:cNvPr id="2" name="Marcador de número de diapositiva 1"/>
          <p:cNvSpPr>
            <a:spLocks noGrp="1"/>
          </p:cNvSpPr>
          <p:nvPr>
            <p:ph type="sldNum" sz="quarter" idx="12"/>
          </p:nvPr>
        </p:nvSpPr>
        <p:spPr/>
        <p:txBody>
          <a:bodyPr/>
          <a:lstStyle/>
          <a:p>
            <a:fld id="{FEEBA7F8-5E67-E546-8D44-19494CB9927D}" type="slidenum">
              <a:rPr lang="es-ES" smtClean="0"/>
              <a:pPr/>
              <a:t>17</a:t>
            </a:fld>
            <a:endParaRPr lang="es-ES" dirty="0"/>
          </a:p>
        </p:txBody>
      </p:sp>
    </p:spTree>
    <p:extLst>
      <p:ext uri="{BB962C8B-B14F-4D97-AF65-F5344CB8AC3E}">
        <p14:creationId xmlns:p14="http://schemas.microsoft.com/office/powerpoint/2010/main" val="3811277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7"/>
          <p:cNvSpPr>
            <a:spLocks noGrp="1"/>
          </p:cNvSpPr>
          <p:nvPr>
            <p:ph type="sldNum" sz="quarter" idx="12"/>
          </p:nvPr>
        </p:nvSpPr>
        <p:spPr/>
        <p:txBody>
          <a:bodyPr/>
          <a:lstStyle/>
          <a:p>
            <a:fld id="{AFD40E49-1F5A-4E52-B3D2-7E58D3B954A5}" type="slidenum">
              <a:rPr lang="es-ES" smtClean="0">
                <a:solidFill>
                  <a:schemeClr val="bg1"/>
                </a:solidFill>
              </a:rPr>
              <a:pPr/>
              <a:t>2</a:t>
            </a:fld>
            <a:endParaRPr lang="es-ES">
              <a:solidFill>
                <a:schemeClr val="bg1"/>
              </a:solidFill>
            </a:endParaRPr>
          </a:p>
        </p:txBody>
      </p:sp>
      <p:sp>
        <p:nvSpPr>
          <p:cNvPr id="24" name="2 Marcador de contenido"/>
          <p:cNvSpPr txBox="1">
            <a:spLocks/>
          </p:cNvSpPr>
          <p:nvPr/>
        </p:nvSpPr>
        <p:spPr>
          <a:xfrm>
            <a:off x="575195" y="1885504"/>
            <a:ext cx="7848771" cy="2763407"/>
          </a:xfrm>
          <a:prstGeom prst="rect">
            <a:avLst/>
          </a:prstGeom>
        </p:spPr>
        <p:txBody>
          <a:bodyPr vert="horz" lIns="61713" tIns="30857" rIns="61713" bIns="30857" rtlCol="0">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571" indent="0" algn="ctr">
              <a:spcBef>
                <a:spcPts val="0"/>
              </a:spcBef>
              <a:buNone/>
            </a:pPr>
            <a:r>
              <a:rPr lang="en-US" sz="2400" dirty="0">
                <a:latin typeface="+mn-lt"/>
              </a:rPr>
              <a:t>Since 2013, Caribbean Marine Atlas Phase 2 (CMA2) has been working on the operationalization of spatial data information by creating an online digital platform to support Integrated Coastal Zone Management – ICZM and Ecosystem-based Management - </a:t>
            </a:r>
            <a:r>
              <a:rPr lang="en-US" sz="2400" dirty="0" err="1">
                <a:latin typeface="+mn-lt"/>
              </a:rPr>
              <a:t>EbM</a:t>
            </a:r>
            <a:r>
              <a:rPr lang="en-US" sz="2400" dirty="0">
                <a:latin typeface="+mn-lt"/>
              </a:rPr>
              <a:t> for the major Caribbean ecosystems – Caribbean Large Marine Ecosystems</a:t>
            </a:r>
            <a:r>
              <a:rPr lang="en-US" sz="2400" dirty="0" smtClean="0">
                <a:latin typeface="+mn-lt"/>
                <a:ea typeface="+mn-ea"/>
                <a:cs typeface="+mn-cs"/>
              </a:rPr>
              <a:t>. </a:t>
            </a:r>
            <a:endParaRPr lang="es-ES" sz="2400" dirty="0">
              <a:latin typeface="+mn-lt"/>
              <a:ea typeface="+mn-ea"/>
              <a:cs typeface="+mn-cs"/>
            </a:endParaRPr>
          </a:p>
        </p:txBody>
      </p:sp>
      <p:sp>
        <p:nvSpPr>
          <p:cNvPr id="25" name="1 Título"/>
          <p:cNvSpPr txBox="1">
            <a:spLocks/>
          </p:cNvSpPr>
          <p:nvPr/>
        </p:nvSpPr>
        <p:spPr>
          <a:xfrm>
            <a:off x="3007219" y="1118597"/>
            <a:ext cx="4602504" cy="562268"/>
          </a:xfrm>
          <a:prstGeom prst="rect">
            <a:avLst/>
          </a:prstGeom>
        </p:spPr>
        <p:txBody>
          <a:bodyPr>
            <a:noAutofit/>
          </a:bodyPr>
          <a:lstStyle>
            <a:defPPr>
              <a:defRPr lang="es-CO"/>
            </a:defPPr>
            <a:lvl1pPr defTabSz="2057400">
              <a:spcBef>
                <a:spcPct val="0"/>
              </a:spcBef>
              <a:buNone/>
              <a:defRPr sz="2800" b="1" i="0">
                <a:solidFill>
                  <a:schemeClr val="accent2">
                    <a:lumMod val="50000"/>
                  </a:schemeClr>
                </a:solidFill>
                <a:effectLst/>
                <a:latin typeface="Sintony" pitchFamily="50" charset="0"/>
                <a:ea typeface="+mj-ea"/>
                <a:cs typeface="+mj-cs"/>
              </a:defRPr>
            </a:lvl1pPr>
          </a:lstStyle>
          <a:p>
            <a:r>
              <a:rPr lang="en-US" sz="2700" dirty="0">
                <a:solidFill>
                  <a:srgbClr val="0070C0"/>
                </a:solidFill>
                <a:latin typeface="+mn-lt"/>
              </a:rPr>
              <a:t>GENERAL OBJECTIVE</a:t>
            </a:r>
          </a:p>
        </p:txBody>
      </p:sp>
      <p:graphicFrame>
        <p:nvGraphicFramePr>
          <p:cNvPr id="28" name="6 Marcador de contenido"/>
          <p:cNvGraphicFramePr>
            <a:graphicFrameLocks/>
          </p:cNvGraphicFramePr>
          <p:nvPr>
            <p:extLst>
              <p:ext uri="{D42A27DB-BD31-4B8C-83A1-F6EECF244321}">
                <p14:modId xmlns:p14="http://schemas.microsoft.com/office/powerpoint/2010/main" val="2410709953"/>
              </p:ext>
            </p:extLst>
          </p:nvPr>
        </p:nvGraphicFramePr>
        <p:xfrm>
          <a:off x="3516746" y="4813825"/>
          <a:ext cx="3583450" cy="1769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1 Título"/>
          <p:cNvSpPr txBox="1">
            <a:spLocks/>
          </p:cNvSpPr>
          <p:nvPr/>
        </p:nvSpPr>
        <p:spPr>
          <a:xfrm>
            <a:off x="575195" y="5093377"/>
            <a:ext cx="2730214" cy="1210750"/>
          </a:xfrm>
          <a:prstGeom prst="rect">
            <a:avLst/>
          </a:prstGeom>
        </p:spPr>
        <p:txBody>
          <a:bodyPr vert="horz" lIns="68580" tIns="34290" rIns="68580" bIns="34290" rtlCol="0" anchor="t">
            <a:noAutofit/>
          </a:bodyPr>
          <a:lstStyle>
            <a:lvl1pPr>
              <a:spcBef>
                <a:spcPct val="0"/>
              </a:spcBef>
              <a:buNone/>
              <a:defRPr sz="3600" b="1">
                <a:solidFill>
                  <a:srgbClr val="223D5C"/>
                </a:solidFill>
                <a:effectLst>
                  <a:outerShdw blurRad="38100" dist="38100" dir="2700000" algn="tl">
                    <a:srgbClr val="000000">
                      <a:alpha val="43137"/>
                    </a:srgbClr>
                  </a:outerShdw>
                </a:effectLst>
                <a:ea typeface="Open Sans Extrabold" panose="020B0906030804020204" pitchFamily="34" charset="0"/>
                <a:cs typeface="Open Sans Extrabold" panose="020B0906030804020204" pitchFamily="34" charset="0"/>
              </a:defRPr>
            </a:lvl1pPr>
          </a:lstStyle>
          <a:p>
            <a:pPr algn="r"/>
            <a:r>
              <a:rPr lang="en-US" sz="2700" dirty="0">
                <a:solidFill>
                  <a:srgbClr val="0070C0"/>
                </a:solidFill>
                <a:effectLst/>
                <a:ea typeface="+mj-ea"/>
                <a:cs typeface="+mj-cs"/>
              </a:rPr>
              <a:t>COORDINATION STRUCTURE</a:t>
            </a:r>
          </a:p>
        </p:txBody>
      </p:sp>
    </p:spTree>
    <p:extLst>
      <p:ext uri="{BB962C8B-B14F-4D97-AF65-F5344CB8AC3E}">
        <p14:creationId xmlns:p14="http://schemas.microsoft.com/office/powerpoint/2010/main" val="22121541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Graphic spid="28" grpId="0">
        <p:bldAsOne/>
      </p:bldGraphic>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p:cNvSpPr/>
          <p:nvPr/>
        </p:nvSpPr>
        <p:spPr>
          <a:xfrm>
            <a:off x="125222" y="339604"/>
            <a:ext cx="7856775" cy="507831"/>
          </a:xfrm>
          <a:prstGeom prst="rect">
            <a:avLst/>
          </a:prstGeom>
        </p:spPr>
        <p:txBody>
          <a:bodyPr wrap="square">
            <a:spAutoFit/>
          </a:bodyPr>
          <a:lstStyle/>
          <a:p>
            <a:r>
              <a:rPr lang="en-GB" sz="2700" b="1" dirty="0">
                <a:solidFill>
                  <a:srgbClr val="0070C0"/>
                </a:solidFill>
                <a:ea typeface="+mj-ea"/>
                <a:cs typeface="+mj-cs"/>
              </a:rPr>
              <a:t>COLLABORATIVE APPROACH IN THE REGION…</a:t>
            </a:r>
            <a:endParaRPr lang="es-CO" sz="1350" dirty="0"/>
          </a:p>
        </p:txBody>
      </p:sp>
      <p:sp>
        <p:nvSpPr>
          <p:cNvPr id="6" name="Rectángulo redondeado 5"/>
          <p:cNvSpPr/>
          <p:nvPr/>
        </p:nvSpPr>
        <p:spPr>
          <a:xfrm>
            <a:off x="59906" y="1391312"/>
            <a:ext cx="7746532" cy="3689914"/>
          </a:xfrm>
          <a:prstGeom prst="roundRect">
            <a:avLst>
              <a:gd name="adj" fmla="val 7400"/>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sz="1350"/>
          </a:p>
        </p:txBody>
      </p:sp>
      <p:sp>
        <p:nvSpPr>
          <p:cNvPr id="62" name="Rectángulo redondeado 61"/>
          <p:cNvSpPr/>
          <p:nvPr/>
        </p:nvSpPr>
        <p:spPr>
          <a:xfrm>
            <a:off x="65558" y="4790359"/>
            <a:ext cx="4605888" cy="1649387"/>
          </a:xfrm>
          <a:prstGeom prst="roundRect">
            <a:avLst>
              <a:gd name="adj" fmla="val 7400"/>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O" sz="135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319" y="2440470"/>
            <a:ext cx="1647733" cy="815552"/>
          </a:xfrm>
          <a:prstGeom prst="rect">
            <a:avLst/>
          </a:prstGeom>
          <a:ln>
            <a:noFill/>
          </a:ln>
          <a:effectLst>
            <a:outerShdw blurRad="292100" dist="139700" dir="2700000" algn="tl" rotWithShape="0">
              <a:srgbClr val="333333">
                <a:alpha val="65000"/>
              </a:srgbClr>
            </a:outerShdw>
          </a:effectLst>
        </p:spPr>
      </p:pic>
      <p:sp>
        <p:nvSpPr>
          <p:cNvPr id="23" name="69 Rectángulo"/>
          <p:cNvSpPr/>
          <p:nvPr/>
        </p:nvSpPr>
        <p:spPr>
          <a:xfrm>
            <a:off x="7182031" y="2001960"/>
            <a:ext cx="1722286" cy="341607"/>
          </a:xfrm>
          <a:prstGeom prst="rect">
            <a:avLst/>
          </a:prstGeom>
        </p:spPr>
        <p:txBody>
          <a:bodyPr wrap="none">
            <a:spAutoFit/>
          </a:bodyPr>
          <a:lstStyle/>
          <a:p>
            <a:r>
              <a:rPr lang="en-US" sz="1500" b="1" dirty="0">
                <a:solidFill>
                  <a:srgbClr val="92D050"/>
                </a:solidFill>
              </a:rPr>
              <a:t>Strategic synergies</a:t>
            </a:r>
          </a:p>
        </p:txBody>
      </p:sp>
      <p:sp>
        <p:nvSpPr>
          <p:cNvPr id="25" name="Rectángulo redondeado 24"/>
          <p:cNvSpPr/>
          <p:nvPr/>
        </p:nvSpPr>
        <p:spPr>
          <a:xfrm>
            <a:off x="5208981" y="2025971"/>
            <a:ext cx="3720343" cy="1539854"/>
          </a:xfrm>
          <a:prstGeom prst="roundRect">
            <a:avLst/>
          </a:prstGeom>
          <a:no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sz="1350"/>
          </a:p>
        </p:txBody>
      </p:sp>
      <p:grpSp>
        <p:nvGrpSpPr>
          <p:cNvPr id="66" name="Grupo 65"/>
          <p:cNvGrpSpPr/>
          <p:nvPr/>
        </p:nvGrpSpPr>
        <p:grpSpPr>
          <a:xfrm>
            <a:off x="182947" y="5277170"/>
            <a:ext cx="2639183" cy="843319"/>
            <a:chOff x="325573" y="5497916"/>
            <a:chExt cx="3402142" cy="1063724"/>
          </a:xfrm>
        </p:grpSpPr>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1738" y="5637016"/>
              <a:ext cx="1343159" cy="785621"/>
            </a:xfrm>
            <a:prstGeom prst="rect">
              <a:avLst/>
            </a:prstGeom>
            <a:ln>
              <a:noFill/>
            </a:ln>
            <a:effectLst>
              <a:outerShdw blurRad="292100" dist="139700" dir="2700000" algn="tl" rotWithShape="0">
                <a:srgbClr val="333333">
                  <a:alpha val="65000"/>
                </a:srgbClr>
              </a:outerShdw>
            </a:effectLst>
          </p:spPr>
        </p:pic>
        <p:pic>
          <p:nvPicPr>
            <p:cNvPr id="17" name="Imagen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489" y="5953257"/>
              <a:ext cx="1514986" cy="381159"/>
            </a:xfrm>
            <a:prstGeom prst="rect">
              <a:avLst/>
            </a:prstGeom>
            <a:ln>
              <a:noFill/>
            </a:ln>
            <a:effectLst>
              <a:outerShdw blurRad="292100" dist="139700" dir="2700000" algn="tl" rotWithShape="0">
                <a:srgbClr val="333333">
                  <a:alpha val="65000"/>
                </a:srgbClr>
              </a:outerShdw>
            </a:effectLst>
          </p:spPr>
        </p:pic>
        <p:sp>
          <p:nvSpPr>
            <p:cNvPr id="18" name="Rectángulo redondeado 17"/>
            <p:cNvSpPr/>
            <p:nvPr/>
          </p:nvSpPr>
          <p:spPr>
            <a:xfrm>
              <a:off x="325573" y="5497916"/>
              <a:ext cx="3402142" cy="1063724"/>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CO" sz="1350"/>
            </a:p>
          </p:txBody>
        </p:sp>
        <p:sp>
          <p:nvSpPr>
            <p:cNvPr id="36" name="Rectángulo 35"/>
            <p:cNvSpPr/>
            <p:nvPr/>
          </p:nvSpPr>
          <p:spPr>
            <a:xfrm>
              <a:off x="530368" y="5497916"/>
              <a:ext cx="792611" cy="430887"/>
            </a:xfrm>
            <a:prstGeom prst="rect">
              <a:avLst/>
            </a:prstGeom>
          </p:spPr>
          <p:txBody>
            <a:bodyPr wrap="none">
              <a:spAutoFit/>
            </a:bodyPr>
            <a:lstStyle/>
            <a:p>
              <a:r>
                <a:rPr lang="en-US" sz="1500" b="1" dirty="0">
                  <a:solidFill>
                    <a:srgbClr val="002060"/>
                  </a:solidFill>
                </a:rPr>
                <a:t>Tools</a:t>
              </a:r>
            </a:p>
          </p:txBody>
        </p:sp>
      </p:grpSp>
      <p:grpSp>
        <p:nvGrpSpPr>
          <p:cNvPr id="65" name="Grupo 64"/>
          <p:cNvGrpSpPr/>
          <p:nvPr/>
        </p:nvGrpSpPr>
        <p:grpSpPr>
          <a:xfrm>
            <a:off x="143492" y="3868222"/>
            <a:ext cx="7520220" cy="1097412"/>
            <a:chOff x="274712" y="3967890"/>
            <a:chExt cx="9694236" cy="1384225"/>
          </a:xfrm>
        </p:grpSpPr>
        <p:sp>
          <p:nvSpPr>
            <p:cNvPr id="15" name="Rectángulo 14"/>
            <p:cNvSpPr/>
            <p:nvPr/>
          </p:nvSpPr>
          <p:spPr>
            <a:xfrm>
              <a:off x="429901" y="4011741"/>
              <a:ext cx="1697473" cy="430887"/>
            </a:xfrm>
            <a:prstGeom prst="rect">
              <a:avLst/>
            </a:prstGeom>
          </p:spPr>
          <p:txBody>
            <a:bodyPr wrap="none">
              <a:spAutoFit/>
            </a:bodyPr>
            <a:lstStyle/>
            <a:p>
              <a:r>
                <a:rPr lang="en-US" sz="1500" dirty="0">
                  <a:solidFill>
                    <a:srgbClr val="00B0F0"/>
                  </a:solidFill>
                </a:rPr>
                <a:t>Opportunities</a:t>
              </a:r>
              <a:endParaRPr lang="es-CO" sz="1500" dirty="0">
                <a:solidFill>
                  <a:srgbClr val="00B0F0"/>
                </a:solidFill>
              </a:endParaRPr>
            </a:p>
          </p:txBody>
        </p:sp>
        <p:pic>
          <p:nvPicPr>
            <p:cNvPr id="20" name="Imagen 19"/>
            <p:cNvPicPr>
              <a:picLocks noChangeAspect="1"/>
            </p:cNvPicPr>
            <p:nvPr/>
          </p:nvPicPr>
          <p:blipFill rotWithShape="1">
            <a:blip r:embed="rId6" cstate="print">
              <a:extLst>
                <a:ext uri="{28A0092B-C50C-407E-A947-70E740481C1C}">
                  <a14:useLocalDpi xmlns:a14="http://schemas.microsoft.com/office/drawing/2010/main" val="0"/>
                </a:ext>
              </a:extLst>
            </a:blip>
            <a:srcRect t="4308"/>
            <a:stretch/>
          </p:blipFill>
          <p:spPr>
            <a:xfrm>
              <a:off x="6474478" y="4655833"/>
              <a:ext cx="692827" cy="548676"/>
            </a:xfrm>
            <a:prstGeom prst="rect">
              <a:avLst/>
            </a:prstGeom>
            <a:ln>
              <a:noFill/>
            </a:ln>
            <a:effectLst>
              <a:outerShdw blurRad="292100" dist="139700" dir="2700000" algn="tl" rotWithShape="0">
                <a:srgbClr val="333333">
                  <a:alpha val="65000"/>
                </a:srgbClr>
              </a:outerShdw>
            </a:effectLst>
          </p:spPr>
        </p:pic>
        <p:sp>
          <p:nvSpPr>
            <p:cNvPr id="26" name="Rectángulo redondeado 25"/>
            <p:cNvSpPr/>
            <p:nvPr/>
          </p:nvSpPr>
          <p:spPr>
            <a:xfrm>
              <a:off x="274712" y="3967890"/>
              <a:ext cx="9694236" cy="1384225"/>
            </a:xfrm>
            <a:prstGeom prst="round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sz="1350"/>
            </a:p>
          </p:txBody>
        </p:sp>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57601" y="4218566"/>
              <a:ext cx="1161628" cy="849972"/>
            </a:xfrm>
            <a:prstGeom prst="rect">
              <a:avLst/>
            </a:prstGeom>
            <a:ln>
              <a:noFill/>
            </a:ln>
            <a:effectLst>
              <a:outerShdw blurRad="292100" dist="139700" dir="2700000" algn="tl" rotWithShape="0">
                <a:srgbClr val="333333">
                  <a:alpha val="65000"/>
                </a:srgbClr>
              </a:outerShdw>
            </a:effectLst>
          </p:spPr>
        </p:pic>
        <p:sp>
          <p:nvSpPr>
            <p:cNvPr id="30" name="133 Rectángulo"/>
            <p:cNvSpPr/>
            <p:nvPr/>
          </p:nvSpPr>
          <p:spPr>
            <a:xfrm>
              <a:off x="501215" y="4741172"/>
              <a:ext cx="4431617" cy="608116"/>
            </a:xfrm>
            <a:prstGeom prst="rect">
              <a:avLst/>
            </a:prstGeom>
          </p:spPr>
          <p:txBody>
            <a:bodyPr wrap="square">
              <a:spAutoFit/>
            </a:bodyPr>
            <a:lstStyle/>
            <a:p>
              <a:r>
                <a:rPr lang="en-US" sz="788" dirty="0">
                  <a:solidFill>
                    <a:srgbClr val="00B0F0"/>
                  </a:solidFill>
                  <a:latin typeface="Arial" panose="020B0604020202020204" pitchFamily="34" charset="0"/>
                  <a:cs typeface="Arial" panose="020B0604020202020204" pitchFamily="34" charset="0"/>
                </a:rPr>
                <a:t>Advising from International coastal Atlas network - ICAN.</a:t>
              </a:r>
            </a:p>
            <a:p>
              <a:r>
                <a:rPr lang="en-US" sz="788" dirty="0">
                  <a:solidFill>
                    <a:srgbClr val="00B0F0"/>
                  </a:solidFill>
                  <a:latin typeface="Arial" panose="020B0604020202020204" pitchFamily="34" charset="0"/>
                  <a:cs typeface="Arial" panose="020B0604020202020204" pitchFamily="34" charset="0"/>
                </a:rPr>
                <a:t>Training through regional training center at IODE Ocean Teacher Global Academy (OTGA).</a:t>
              </a:r>
            </a:p>
          </p:txBody>
        </p:sp>
        <p:pic>
          <p:nvPicPr>
            <p:cNvPr id="2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1550" y="4167729"/>
              <a:ext cx="2217595" cy="576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Imagen 30"/>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715476" y="4093940"/>
              <a:ext cx="2651718" cy="401634"/>
            </a:xfrm>
            <a:prstGeom prst="rect">
              <a:avLst/>
            </a:prstGeom>
            <a:ln>
              <a:noFill/>
            </a:ln>
            <a:effectLst>
              <a:outerShdw blurRad="292100" dist="139700" dir="2700000" algn="tl" rotWithShape="0">
                <a:srgbClr val="333333">
                  <a:alpha val="65000"/>
                </a:srgbClr>
              </a:outerShdw>
            </a:effectLst>
          </p:spPr>
        </p:pic>
        <p:pic>
          <p:nvPicPr>
            <p:cNvPr id="33" name="Picture 3" descr="C:\GEZ\1-Proyectos\SPINCAM\SPINCAM II ACT-GEZ-006-013\18-Plan Comunicaciones\Logos\LOGOS_SPINCAM\LOGOS_SPINCAM\ican.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736501" y="4456657"/>
              <a:ext cx="767406" cy="628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43" name="Imagen 4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931074" y="5811943"/>
            <a:ext cx="1038991" cy="320862"/>
          </a:xfrm>
          <a:prstGeom prst="rect">
            <a:avLst/>
          </a:prstGeom>
        </p:spPr>
      </p:pic>
      <p:pic>
        <p:nvPicPr>
          <p:cNvPr id="54" name="0 Imagen"/>
          <p:cNvPicPr/>
          <p:nvPr/>
        </p:nvPicPr>
        <p:blipFill>
          <a:blip r:embed="rId12" cstate="screen">
            <a:extLst>
              <a:ext uri="{28A0092B-C50C-407E-A947-70E740481C1C}">
                <a14:useLocalDpi xmlns:a14="http://schemas.microsoft.com/office/drawing/2010/main" val="0"/>
              </a:ext>
            </a:extLst>
          </a:blip>
          <a:stretch>
            <a:fillRect/>
          </a:stretch>
        </p:blipFill>
        <p:spPr>
          <a:xfrm>
            <a:off x="3242945" y="5519747"/>
            <a:ext cx="1044878" cy="398998"/>
          </a:xfrm>
          <a:prstGeom prst="rect">
            <a:avLst/>
          </a:prstGeom>
          <a:ln>
            <a:noFill/>
          </a:ln>
          <a:effectLst>
            <a:outerShdw blurRad="292100" dist="139700" dir="2700000" algn="tl" rotWithShape="0">
              <a:srgbClr val="333333">
                <a:alpha val="65000"/>
              </a:srgbClr>
            </a:outerShdw>
          </a:effectLst>
        </p:spPr>
      </p:pic>
      <p:pic>
        <p:nvPicPr>
          <p:cNvPr id="12" name="Imagen 11"/>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966020" y="5329505"/>
            <a:ext cx="1981492" cy="488154"/>
          </a:xfrm>
          <a:prstGeom prst="rect">
            <a:avLst/>
          </a:prstGeom>
          <a:ln>
            <a:noFill/>
          </a:ln>
          <a:effectLst>
            <a:outerShdw blurRad="292100" dist="139700" dir="2700000" algn="tl" rotWithShape="0">
              <a:srgbClr val="333333">
                <a:alpha val="65000"/>
              </a:srgbClr>
            </a:outerShdw>
          </a:effectLst>
        </p:spPr>
      </p:pic>
      <p:sp>
        <p:nvSpPr>
          <p:cNvPr id="42" name="73 Rectángulo"/>
          <p:cNvSpPr/>
          <p:nvPr/>
        </p:nvSpPr>
        <p:spPr>
          <a:xfrm>
            <a:off x="7839419" y="4178406"/>
            <a:ext cx="1373472" cy="1708160"/>
          </a:xfrm>
          <a:prstGeom prst="rect">
            <a:avLst/>
          </a:prstGeom>
        </p:spPr>
        <p:txBody>
          <a:bodyPr wrap="square">
            <a:spAutoFit/>
          </a:bodyPr>
          <a:lstStyle/>
          <a:p>
            <a:pPr algn="ctr"/>
            <a:r>
              <a:rPr lang="en-US" sz="1500" b="1" dirty="0">
                <a:solidFill>
                  <a:srgbClr val="002060"/>
                </a:solidFill>
                <a:cs typeface="Arial" panose="020B0604020202020204" pitchFamily="34" charset="0"/>
              </a:rPr>
              <a:t>CMA2 project builds upon the experience and lessons learnt in the </a:t>
            </a:r>
            <a:endParaRPr lang="en-US" sz="1500" b="1" dirty="0" smtClean="0">
              <a:solidFill>
                <a:srgbClr val="002060"/>
              </a:solidFill>
              <a:cs typeface="Arial" panose="020B0604020202020204" pitchFamily="34" charset="0"/>
            </a:endParaRPr>
          </a:p>
          <a:p>
            <a:pPr algn="ctr"/>
            <a:endParaRPr lang="en-US" sz="1500" b="1" dirty="0">
              <a:solidFill>
                <a:srgbClr val="002060"/>
              </a:solidFill>
              <a:cs typeface="Arial" panose="020B0604020202020204" pitchFamily="34" charset="0"/>
            </a:endParaRPr>
          </a:p>
          <a:p>
            <a:pPr algn="ctr"/>
            <a:r>
              <a:rPr lang="en-US" sz="1500" b="1" dirty="0" smtClean="0">
                <a:solidFill>
                  <a:srgbClr val="002060"/>
                </a:solidFill>
                <a:cs typeface="Arial" panose="020B0604020202020204" pitchFamily="34" charset="0"/>
              </a:rPr>
              <a:t>and</a:t>
            </a:r>
          </a:p>
        </p:txBody>
      </p:sp>
      <p:graphicFrame>
        <p:nvGraphicFramePr>
          <p:cNvPr id="35" name="7 Diagrama"/>
          <p:cNvGraphicFramePr/>
          <p:nvPr>
            <p:extLst>
              <p:ext uri="{D42A27DB-BD31-4B8C-83A1-F6EECF244321}">
                <p14:modId xmlns:p14="http://schemas.microsoft.com/office/powerpoint/2010/main" val="3329597979"/>
              </p:ext>
            </p:extLst>
          </p:nvPr>
        </p:nvGraphicFramePr>
        <p:xfrm>
          <a:off x="3657146" y="1604306"/>
          <a:ext cx="2997357" cy="199300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7" name="Picture 2" descr="C:\Work\CMA\CMAGraphics\NewLogo.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60137" y="2339039"/>
            <a:ext cx="544279" cy="482314"/>
          </a:xfrm>
          <a:prstGeom prst="rect">
            <a:avLst/>
          </a:prstGeom>
          <a:ln>
            <a:noFill/>
          </a:ln>
          <a:effectLst>
            <a:outerShdw blurRad="292100" dist="139700" dir="2700000" algn="tl" rotWithShape="0">
              <a:srgbClr val="333333">
                <a:alpha val="65000"/>
              </a:srgbClr>
            </a:outerShdw>
          </a:effectLst>
        </p:spPr>
      </p:pic>
      <p:sp>
        <p:nvSpPr>
          <p:cNvPr id="24" name="Rectángulo 23"/>
          <p:cNvSpPr/>
          <p:nvPr/>
        </p:nvSpPr>
        <p:spPr>
          <a:xfrm>
            <a:off x="269732" y="1655768"/>
            <a:ext cx="3752563" cy="381108"/>
          </a:xfrm>
          <a:prstGeom prst="rect">
            <a:avLst/>
          </a:prstGeom>
        </p:spPr>
        <p:txBody>
          <a:bodyPr wrap="square">
            <a:spAutoFit/>
          </a:bodyPr>
          <a:lstStyle/>
          <a:p>
            <a:r>
              <a:rPr lang="en-US" sz="1500" b="1" dirty="0">
                <a:solidFill>
                  <a:srgbClr val="FFC000"/>
                </a:solidFill>
              </a:rPr>
              <a:t>Cooperation  and Exchange Expertise</a:t>
            </a:r>
          </a:p>
        </p:txBody>
      </p:sp>
      <p:sp>
        <p:nvSpPr>
          <p:cNvPr id="2" name="Rectángulo redondeado 1"/>
          <p:cNvSpPr/>
          <p:nvPr/>
        </p:nvSpPr>
        <p:spPr>
          <a:xfrm>
            <a:off x="123696" y="1584430"/>
            <a:ext cx="6853741" cy="2126275"/>
          </a:xfrm>
          <a:prstGeom prst="roundRect">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sz="1350"/>
          </a:p>
        </p:txBody>
      </p:sp>
      <p:sp>
        <p:nvSpPr>
          <p:cNvPr id="4" name="CuadroTexto 3"/>
          <p:cNvSpPr txBox="1"/>
          <p:nvPr/>
        </p:nvSpPr>
        <p:spPr>
          <a:xfrm>
            <a:off x="1081407" y="2545548"/>
            <a:ext cx="1128943" cy="680552"/>
          </a:xfrm>
          <a:prstGeom prst="rect">
            <a:avLst/>
          </a:prstGeom>
          <a:noFill/>
        </p:spPr>
        <p:txBody>
          <a:bodyPr wrap="square" rtlCol="0">
            <a:spAutoFit/>
          </a:bodyPr>
          <a:lstStyle/>
          <a:p>
            <a:pPr algn="ctr"/>
            <a:r>
              <a:rPr lang="en-US" sz="1050" dirty="0">
                <a:solidFill>
                  <a:srgbClr val="002060"/>
                </a:solidFill>
              </a:rPr>
              <a:t>Five Southeast Pacific countries </a:t>
            </a:r>
          </a:p>
        </p:txBody>
      </p:sp>
      <p:pic>
        <p:nvPicPr>
          <p:cNvPr id="38" name="Picture 2"/>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5587001" y="2099127"/>
            <a:ext cx="765744" cy="628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10 CuadroTexto"/>
          <p:cNvSpPr txBox="1"/>
          <p:nvPr/>
        </p:nvSpPr>
        <p:spPr>
          <a:xfrm>
            <a:off x="3790829" y="3054424"/>
            <a:ext cx="1350691" cy="762219"/>
          </a:xfrm>
          <a:prstGeom prst="rect">
            <a:avLst/>
          </a:prstGeom>
          <a:noFill/>
        </p:spPr>
        <p:txBody>
          <a:bodyPr wrap="square" rtlCol="0">
            <a:spAutoFit/>
          </a:bodyPr>
          <a:lstStyle/>
          <a:p>
            <a:pPr algn="ctr"/>
            <a:r>
              <a:rPr lang="en-US" sz="600" b="1" dirty="0">
                <a:solidFill>
                  <a:schemeClr val="accent5">
                    <a:lumMod val="75000"/>
                  </a:schemeClr>
                </a:solidFill>
              </a:rPr>
              <a:t>National portals of spatial data </a:t>
            </a:r>
          </a:p>
          <a:p>
            <a:pPr algn="ctr"/>
            <a:r>
              <a:rPr lang="en-US" sz="600" b="1" dirty="0"/>
              <a:t>Barbados – Coordinator</a:t>
            </a:r>
          </a:p>
          <a:p>
            <a:pPr algn="ctr"/>
            <a:r>
              <a:rPr lang="en-US" sz="600" dirty="0"/>
              <a:t>Cuba, Dominica, Grenada, Guyana, Jamaica, St Lucia, Trinidad &amp; Tobago and Turks &amp; Caicos</a:t>
            </a:r>
            <a:endParaRPr lang="en-US" sz="600" b="1" dirty="0"/>
          </a:p>
        </p:txBody>
      </p:sp>
      <p:sp>
        <p:nvSpPr>
          <p:cNvPr id="41" name="11 CuadroTexto"/>
          <p:cNvSpPr txBox="1"/>
          <p:nvPr/>
        </p:nvSpPr>
        <p:spPr>
          <a:xfrm>
            <a:off x="5474887" y="3040847"/>
            <a:ext cx="1254039" cy="544442"/>
          </a:xfrm>
          <a:prstGeom prst="rect">
            <a:avLst/>
          </a:prstGeom>
          <a:noFill/>
        </p:spPr>
        <p:txBody>
          <a:bodyPr wrap="square" rtlCol="0">
            <a:spAutoFit/>
          </a:bodyPr>
          <a:lstStyle/>
          <a:p>
            <a:pPr algn="ctr"/>
            <a:r>
              <a:rPr lang="en-US" sz="600" b="1" dirty="0">
                <a:solidFill>
                  <a:schemeClr val="accent6">
                    <a:lumMod val="50000"/>
                  </a:schemeClr>
                </a:solidFill>
              </a:rPr>
              <a:t>Regional platform with indicators. </a:t>
            </a:r>
            <a:r>
              <a:rPr lang="en-US" sz="600" b="1" dirty="0"/>
              <a:t>Colombia (INVEMAR) - Coordinator , 13 countries</a:t>
            </a:r>
          </a:p>
        </p:txBody>
      </p:sp>
      <p:sp>
        <p:nvSpPr>
          <p:cNvPr id="44" name="8 CuadroTexto"/>
          <p:cNvSpPr txBox="1"/>
          <p:nvPr/>
        </p:nvSpPr>
        <p:spPr>
          <a:xfrm>
            <a:off x="4704165" y="2005795"/>
            <a:ext cx="769080" cy="979995"/>
          </a:xfrm>
          <a:prstGeom prst="rect">
            <a:avLst/>
          </a:prstGeom>
          <a:noFill/>
        </p:spPr>
        <p:txBody>
          <a:bodyPr wrap="square" rtlCol="0">
            <a:spAutoFit/>
          </a:bodyPr>
          <a:lstStyle/>
          <a:p>
            <a:pPr algn="ctr"/>
            <a:r>
              <a:rPr lang="en-US" sz="600" dirty="0"/>
              <a:t>Review and planning meeting and </a:t>
            </a:r>
            <a:r>
              <a:rPr lang="en-US" sz="600" dirty="0" err="1"/>
              <a:t>worshop</a:t>
            </a:r>
            <a:r>
              <a:rPr lang="en-US" sz="600" dirty="0"/>
              <a:t> CMA (Miami, December 2013 and August 2014)</a:t>
            </a:r>
          </a:p>
        </p:txBody>
      </p:sp>
      <p:grpSp>
        <p:nvGrpSpPr>
          <p:cNvPr id="46" name="Grupo 45"/>
          <p:cNvGrpSpPr/>
          <p:nvPr/>
        </p:nvGrpSpPr>
        <p:grpSpPr>
          <a:xfrm>
            <a:off x="4851115" y="1901960"/>
            <a:ext cx="1560467" cy="1166848"/>
            <a:chOff x="3556367" y="0"/>
            <a:chExt cx="1930945" cy="1319254"/>
          </a:xfrm>
        </p:grpSpPr>
        <p:sp>
          <p:nvSpPr>
            <p:cNvPr id="47" name="Rectángulo 46"/>
            <p:cNvSpPr/>
            <p:nvPr/>
          </p:nvSpPr>
          <p:spPr>
            <a:xfrm>
              <a:off x="3556367" y="0"/>
              <a:ext cx="1930945" cy="5863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8" name="Rectángulo 47"/>
            <p:cNvSpPr/>
            <p:nvPr/>
          </p:nvSpPr>
          <p:spPr>
            <a:xfrm>
              <a:off x="4302165" y="943222"/>
              <a:ext cx="1176070" cy="3760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5847" tIns="0" rIns="0" bIns="0" numCol="1" spcCol="1270" anchor="t" anchorCtr="0">
              <a:noAutofit/>
            </a:bodyPr>
            <a:lstStyle/>
            <a:p>
              <a:pPr algn="ctr" defTabSz="600060">
                <a:spcBef>
                  <a:spcPct val="0"/>
                </a:spcBef>
              </a:pPr>
              <a:r>
                <a:rPr lang="en-US" sz="900" b="1" dirty="0">
                  <a:latin typeface="Arial" panose="020B0604020202020204" pitchFamily="34" charset="0"/>
                  <a:ea typeface="Open Sans Light" panose="020B0604020202020204" charset="0"/>
                  <a:cs typeface="Arial" panose="020B0604020202020204" pitchFamily="34" charset="0"/>
                </a:rPr>
                <a:t>Phase 2</a:t>
              </a:r>
            </a:p>
            <a:p>
              <a:pPr algn="ctr" defTabSz="600060">
                <a:lnSpc>
                  <a:spcPct val="90000"/>
                </a:lnSpc>
                <a:spcBef>
                  <a:spcPct val="0"/>
                </a:spcBef>
              </a:pPr>
              <a:r>
                <a:rPr lang="en-US" sz="900" b="1" dirty="0">
                  <a:latin typeface="Arial" panose="020B0604020202020204" pitchFamily="34" charset="0"/>
                  <a:ea typeface="Open Sans Light" panose="020B0604020202020204" charset="0"/>
                  <a:cs typeface="Arial" panose="020B0604020202020204" pitchFamily="34" charset="0"/>
                </a:rPr>
                <a:t>(2016-2018)</a:t>
              </a:r>
              <a:endParaRPr lang="es-CO" sz="900" dirty="0">
                <a:latin typeface="Arial" panose="020B0604020202020204" pitchFamily="34" charset="0"/>
                <a:ea typeface="Open Sans Light" panose="020B0604020202020204" charset="0"/>
                <a:cs typeface="Arial" panose="020B0604020202020204" pitchFamily="34" charset="0"/>
              </a:endParaRPr>
            </a:p>
          </p:txBody>
        </p:sp>
      </p:grpSp>
      <p:pic>
        <p:nvPicPr>
          <p:cNvPr id="50" name="Imagen 49"/>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70960" y="2064301"/>
            <a:ext cx="1888481" cy="624559"/>
          </a:xfrm>
          <a:prstGeom prst="rect">
            <a:avLst/>
          </a:prstGeom>
          <a:ln>
            <a:noFill/>
          </a:ln>
          <a:effectLst>
            <a:outerShdw blurRad="292100" dist="139700" dir="2700000" algn="tl" rotWithShape="0">
              <a:srgbClr val="333333">
                <a:alpha val="65000"/>
              </a:srgbClr>
            </a:outerShdw>
          </a:effectLst>
        </p:spPr>
      </p:pic>
      <p:pic>
        <p:nvPicPr>
          <p:cNvPr id="58" name="Imagen 57"/>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586297" y="2907651"/>
            <a:ext cx="1234932" cy="678598"/>
          </a:xfrm>
          <a:prstGeom prst="rect">
            <a:avLst/>
          </a:prstGeom>
          <a:ln>
            <a:noFill/>
          </a:ln>
          <a:effectLst>
            <a:outerShdw blurRad="292100" dist="139700" dir="2700000" algn="tl" rotWithShape="0">
              <a:srgbClr val="333333">
                <a:alpha val="65000"/>
              </a:srgbClr>
            </a:outerShdw>
          </a:effectLst>
        </p:spPr>
      </p:pic>
      <p:grpSp>
        <p:nvGrpSpPr>
          <p:cNvPr id="60" name="Grupo 59"/>
          <p:cNvGrpSpPr/>
          <p:nvPr/>
        </p:nvGrpSpPr>
        <p:grpSpPr>
          <a:xfrm>
            <a:off x="2231415" y="2522365"/>
            <a:ext cx="1509055" cy="1196427"/>
            <a:chOff x="2952283" y="2390835"/>
            <a:chExt cx="1532765" cy="1074002"/>
          </a:xfrm>
        </p:grpSpPr>
        <p:pic>
          <p:nvPicPr>
            <p:cNvPr id="22" name="Picture 3"/>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3303113" y="2390835"/>
              <a:ext cx="886954" cy="473175"/>
            </a:xfrm>
            <a:prstGeom prst="rect">
              <a:avLst/>
            </a:prstGeom>
            <a:noFill/>
            <a:ln>
              <a:noFill/>
            </a:ln>
            <a:effectLst>
              <a:glow rad="101600">
                <a:schemeClr val="bg1">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Rectángulo 58"/>
            <p:cNvSpPr/>
            <p:nvPr/>
          </p:nvSpPr>
          <p:spPr>
            <a:xfrm>
              <a:off x="2952283" y="2849284"/>
              <a:ext cx="1532765" cy="615553"/>
            </a:xfrm>
            <a:prstGeom prst="rect">
              <a:avLst/>
            </a:prstGeom>
          </p:spPr>
          <p:txBody>
            <a:bodyPr wrap="square">
              <a:spAutoFit/>
            </a:bodyPr>
            <a:lstStyle/>
            <a:p>
              <a:pPr algn="ctr"/>
              <a:r>
                <a:rPr lang="en-US" sz="900" b="1" dirty="0">
                  <a:solidFill>
                    <a:srgbClr val="002060"/>
                  </a:solidFill>
                  <a:latin typeface="Arial" panose="020B0604020202020204" pitchFamily="34" charset="0"/>
                  <a:cs typeface="Arial" panose="020B0604020202020204" pitchFamily="34" charset="0"/>
                </a:rPr>
                <a:t>ACMA</a:t>
              </a:r>
            </a:p>
            <a:p>
              <a:pPr algn="ctr"/>
              <a:r>
                <a:rPr lang="en-US" sz="750" dirty="0">
                  <a:solidFill>
                    <a:srgbClr val="002060"/>
                  </a:solidFill>
                  <a:latin typeface="Arial" panose="020B0604020202020204" pitchFamily="34" charset="0"/>
                  <a:cs typeface="Arial" panose="020B0604020202020204" pitchFamily="34" charset="0"/>
                </a:rPr>
                <a:t>African Coastal and Marine Atlas</a:t>
              </a:r>
              <a:endParaRPr lang="es-CO" sz="750" dirty="0">
                <a:solidFill>
                  <a:srgbClr val="002060"/>
                </a:solidFill>
              </a:endParaRPr>
            </a:p>
          </p:txBody>
        </p:sp>
      </p:grpSp>
      <p:sp>
        <p:nvSpPr>
          <p:cNvPr id="5" name="Rectángulo 4">
            <a:extLst>
              <a:ext uri="{FF2B5EF4-FFF2-40B4-BE49-F238E27FC236}">
                <a16:creationId xmlns:a16="http://schemas.microsoft.com/office/drawing/2014/main" id="{79E695A7-AB1F-B242-9813-5BA31D509CBC}"/>
              </a:ext>
            </a:extLst>
          </p:cNvPr>
          <p:cNvSpPr/>
          <p:nvPr/>
        </p:nvSpPr>
        <p:spPr>
          <a:xfrm>
            <a:off x="8190389" y="5324543"/>
            <a:ext cx="685294" cy="390408"/>
          </a:xfrm>
          <a:prstGeom prst="rect">
            <a:avLst/>
          </a:prstGeom>
        </p:spPr>
        <p:txBody>
          <a:bodyPr wrap="none">
            <a:spAutoFit/>
          </a:bodyPr>
          <a:lstStyle/>
          <a:p>
            <a:r>
              <a:rPr lang="en-US"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CMA</a:t>
            </a:r>
            <a:endParaRPr lang="en-US" dirty="0"/>
          </a:p>
        </p:txBody>
      </p:sp>
      <p:sp>
        <p:nvSpPr>
          <p:cNvPr id="11" name="Marcador de número de diapositiva 10"/>
          <p:cNvSpPr>
            <a:spLocks noGrp="1"/>
          </p:cNvSpPr>
          <p:nvPr>
            <p:ph type="sldNum" sz="quarter" idx="12"/>
          </p:nvPr>
        </p:nvSpPr>
        <p:spPr/>
        <p:txBody>
          <a:bodyPr/>
          <a:lstStyle/>
          <a:p>
            <a:fld id="{FEEBA7F8-5E67-E546-8D44-19494CB9927D}" type="slidenum">
              <a:rPr lang="es-ES" smtClean="0"/>
              <a:pPr/>
              <a:t>3</a:t>
            </a:fld>
            <a:endParaRPr lang="es-ES" dirty="0"/>
          </a:p>
        </p:txBody>
      </p:sp>
    </p:spTree>
    <p:extLst>
      <p:ext uri="{BB962C8B-B14F-4D97-AF65-F5344CB8AC3E}">
        <p14:creationId xmlns:p14="http://schemas.microsoft.com/office/powerpoint/2010/main" val="426305391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6577" y="431229"/>
            <a:ext cx="7111091" cy="519245"/>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b="1" kern="1200">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n-US" sz="2700" dirty="0">
                <a:solidFill>
                  <a:srgbClr val="0070C0"/>
                </a:solidFill>
                <a:effectLst/>
                <a:latin typeface="+mn-lt"/>
                <a:ea typeface="+mj-ea"/>
                <a:cs typeface="+mj-cs"/>
              </a:rPr>
              <a:t>PLATFORM COMPONENTS VS PRODUCTS</a:t>
            </a:r>
          </a:p>
        </p:txBody>
      </p:sp>
      <p:pic>
        <p:nvPicPr>
          <p:cNvPr id="82" name="Imagen 81">
            <a:extLst>
              <a:ext uri="{FF2B5EF4-FFF2-40B4-BE49-F238E27FC236}">
                <a16:creationId xmlns:a16="http://schemas.microsoft.com/office/drawing/2014/main" id="{63712720-955A-4855-9321-F3D717A70BF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9711" y="4503324"/>
            <a:ext cx="784838" cy="217351"/>
          </a:xfrm>
          <a:prstGeom prst="rect">
            <a:avLst/>
          </a:prstGeom>
        </p:spPr>
      </p:pic>
      <p:pic>
        <p:nvPicPr>
          <p:cNvPr id="36" name="Imagen 35">
            <a:extLst>
              <a:ext uri="{FF2B5EF4-FFF2-40B4-BE49-F238E27FC236}">
                <a16:creationId xmlns:a16="http://schemas.microsoft.com/office/drawing/2014/main" id="{C26F3FF2-DF00-4E8D-9F6D-B8FC87F178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030"/>
          <a:stretch/>
        </p:blipFill>
        <p:spPr>
          <a:xfrm>
            <a:off x="5216074" y="3923881"/>
            <a:ext cx="616925" cy="661983"/>
          </a:xfrm>
          <a:prstGeom prst="rect">
            <a:avLst/>
          </a:prstGeom>
          <a:effectLst>
            <a:glow rad="101600">
              <a:schemeClr val="bg1">
                <a:alpha val="60000"/>
              </a:schemeClr>
            </a:glow>
          </a:effectLst>
        </p:spPr>
      </p:pic>
      <p:grpSp>
        <p:nvGrpSpPr>
          <p:cNvPr id="94" name="Grupo 93"/>
          <p:cNvGrpSpPr/>
          <p:nvPr/>
        </p:nvGrpSpPr>
        <p:grpSpPr>
          <a:xfrm>
            <a:off x="8213886" y="5245845"/>
            <a:ext cx="884429" cy="1006718"/>
            <a:chOff x="12418346" y="3138089"/>
            <a:chExt cx="1290187" cy="1662857"/>
          </a:xfrm>
        </p:grpSpPr>
        <p:pic>
          <p:nvPicPr>
            <p:cNvPr id="75" name="Imagen 74">
              <a:extLst>
                <a:ext uri="{FF2B5EF4-FFF2-40B4-BE49-F238E27FC236}">
                  <a16:creationId xmlns:a16="http://schemas.microsoft.com/office/drawing/2014/main" id="{C26F3FF2-DF00-4E8D-9F6D-B8FC87F17876}"/>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2418346" y="3138089"/>
              <a:ext cx="1290187" cy="1620472"/>
            </a:xfrm>
            <a:prstGeom prst="rect">
              <a:avLst/>
            </a:prstGeom>
            <a:effectLst>
              <a:glow rad="101600">
                <a:schemeClr val="bg1">
                  <a:alpha val="60000"/>
                </a:schemeClr>
              </a:glow>
            </a:effectLst>
          </p:spPr>
        </p:pic>
        <p:sp>
          <p:nvSpPr>
            <p:cNvPr id="76" name="Rectángulo 75"/>
            <p:cNvSpPr/>
            <p:nvPr/>
          </p:nvSpPr>
          <p:spPr>
            <a:xfrm>
              <a:off x="13192057" y="4522460"/>
              <a:ext cx="271542" cy="27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grpSp>
      <p:grpSp>
        <p:nvGrpSpPr>
          <p:cNvPr id="103" name="Grupo 102"/>
          <p:cNvGrpSpPr/>
          <p:nvPr/>
        </p:nvGrpSpPr>
        <p:grpSpPr>
          <a:xfrm>
            <a:off x="138962" y="2116548"/>
            <a:ext cx="5725587" cy="1912104"/>
            <a:chOff x="138962" y="2007364"/>
            <a:chExt cx="5725587" cy="1912104"/>
          </a:xfrm>
        </p:grpSpPr>
        <p:cxnSp>
          <p:nvCxnSpPr>
            <p:cNvPr id="53" name="Conector recto de flecha 50"/>
            <p:cNvCxnSpPr>
              <a:cxnSpLocks/>
              <a:stCxn id="67" idx="3"/>
            </p:cNvCxnSpPr>
            <p:nvPr/>
          </p:nvCxnSpPr>
          <p:spPr>
            <a:xfrm>
              <a:off x="4321775" y="3213938"/>
              <a:ext cx="952109" cy="70553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CuadroTexto 27"/>
            <p:cNvSpPr txBox="1"/>
            <p:nvPr/>
          </p:nvSpPr>
          <p:spPr>
            <a:xfrm>
              <a:off x="569269" y="2204935"/>
              <a:ext cx="2290769" cy="830997"/>
            </a:xfrm>
            <a:prstGeom prst="rect">
              <a:avLst/>
            </a:prstGeom>
            <a:noFill/>
          </p:spPr>
          <p:txBody>
            <a:bodyPr wrap="square" rtlCol="0">
              <a:spAutoFit/>
            </a:bodyPr>
            <a:lstStyle/>
            <a:p>
              <a:pPr algn="ctr"/>
              <a:r>
                <a:rPr lang="en-US" sz="1200" dirty="0">
                  <a:solidFill>
                    <a:schemeClr val="accent4">
                      <a:lumMod val="75000"/>
                    </a:schemeClr>
                  </a:solidFill>
                  <a:latin typeface="Raleway" panose="020B0503030101060003" pitchFamily="34" charset="0"/>
                </a:rPr>
                <a:t>E-repository of documents, static maps and links to relevant information for the Caribbean region</a:t>
              </a:r>
            </a:p>
          </p:txBody>
        </p:sp>
        <p:sp>
          <p:nvSpPr>
            <p:cNvPr id="13" name="Multidocumento 46"/>
            <p:cNvSpPr/>
            <p:nvPr/>
          </p:nvSpPr>
          <p:spPr>
            <a:xfrm>
              <a:off x="138962" y="2202153"/>
              <a:ext cx="449971" cy="495319"/>
            </a:xfrm>
            <a:prstGeom prst="flowChartMultidocument">
              <a:avLst/>
            </a:prstGeo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sz="900"/>
            </a:p>
          </p:txBody>
        </p:sp>
        <p:sp>
          <p:nvSpPr>
            <p:cNvPr id="39" name="CuadroTexto 38"/>
            <p:cNvSpPr txBox="1"/>
            <p:nvPr/>
          </p:nvSpPr>
          <p:spPr>
            <a:xfrm>
              <a:off x="3483116" y="2704511"/>
              <a:ext cx="1171338" cy="646331"/>
            </a:xfrm>
            <a:prstGeom prst="rect">
              <a:avLst/>
            </a:prstGeom>
            <a:noFill/>
          </p:spPr>
          <p:txBody>
            <a:bodyPr wrap="square" rtlCol="0">
              <a:spAutoFit/>
            </a:bodyPr>
            <a:lstStyle/>
            <a:p>
              <a:r>
                <a:rPr lang="en-US" sz="900" dirty="0"/>
                <a:t>External sources information</a:t>
              </a:r>
            </a:p>
            <a:p>
              <a:endParaRPr lang="en-US" sz="900" dirty="0"/>
            </a:p>
            <a:p>
              <a:r>
                <a:rPr lang="en-US" sz="900" dirty="0">
                  <a:solidFill>
                    <a:schemeClr val="accent3">
                      <a:lumMod val="75000"/>
                    </a:schemeClr>
                  </a:solidFill>
                </a:rPr>
                <a:t>Documents</a:t>
              </a:r>
            </a:p>
          </p:txBody>
        </p:sp>
        <p:pic>
          <p:nvPicPr>
            <p:cNvPr id="40" name="Imagen 18"/>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a:stretch/>
          </p:blipFill>
          <p:spPr bwMode="auto">
            <a:xfrm>
              <a:off x="3869264" y="2007364"/>
              <a:ext cx="1995285" cy="51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Conector recto de flecha 40"/>
            <p:cNvCxnSpPr>
              <a:cxnSpLocks/>
              <a:endCxn id="40" idx="2"/>
            </p:cNvCxnSpPr>
            <p:nvPr/>
          </p:nvCxnSpPr>
          <p:spPr>
            <a:xfrm flipV="1">
              <a:off x="4350470" y="2517794"/>
              <a:ext cx="516437" cy="39579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54" name="Abrir llave 53"/>
            <p:cNvSpPr/>
            <p:nvPr/>
          </p:nvSpPr>
          <p:spPr>
            <a:xfrm>
              <a:off x="3290345" y="2691695"/>
              <a:ext cx="244596" cy="837248"/>
            </a:xfrm>
            <a:prstGeom prst="leftBrace">
              <a:avLst>
                <a:gd name="adj1" fmla="val 35606"/>
                <a:gd name="adj2" fmla="val 50000"/>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s-CO" sz="900"/>
            </a:p>
          </p:txBody>
        </p:sp>
        <p:sp>
          <p:nvSpPr>
            <p:cNvPr id="57" name="CuadroTexto 56"/>
            <p:cNvSpPr txBox="1"/>
            <p:nvPr/>
          </p:nvSpPr>
          <p:spPr>
            <a:xfrm>
              <a:off x="3034919" y="2757276"/>
              <a:ext cx="323165" cy="671018"/>
            </a:xfrm>
            <a:prstGeom prst="rect">
              <a:avLst/>
            </a:prstGeom>
            <a:noFill/>
          </p:spPr>
          <p:txBody>
            <a:bodyPr vert="vert270" wrap="none" rtlCol="0">
              <a:spAutoFit/>
            </a:bodyPr>
            <a:lstStyle/>
            <a:p>
              <a:r>
                <a:rPr lang="es-CO" sz="900" dirty="0"/>
                <a:t>CATALOGUE</a:t>
              </a:r>
            </a:p>
          </p:txBody>
        </p:sp>
        <p:cxnSp>
          <p:nvCxnSpPr>
            <p:cNvPr id="66" name="Conector recto de flecha 66">
              <a:extLst>
                <a:ext uri="{FF2B5EF4-FFF2-40B4-BE49-F238E27FC236}">
                  <a16:creationId xmlns:a16="http://schemas.microsoft.com/office/drawing/2014/main" id="{993D5F03-5DB5-4DE6-B335-61FB840A75AF}"/>
                </a:ext>
              </a:extLst>
            </p:cNvPr>
            <p:cNvCxnSpPr>
              <a:cxnSpLocks/>
            </p:cNvCxnSpPr>
            <p:nvPr/>
          </p:nvCxnSpPr>
          <p:spPr>
            <a:xfrm rot="16200000" flipH="1">
              <a:off x="4593766" y="3034861"/>
              <a:ext cx="1327889" cy="249316"/>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pic>
          <p:nvPicPr>
            <p:cNvPr id="67" name="Picture 2" descr="document, text icon">
              <a:extLst>
                <a:ext uri="{FF2B5EF4-FFF2-40B4-BE49-F238E27FC236}">
                  <a16:creationId xmlns:a16="http://schemas.microsoft.com/office/drawing/2014/main" id="{24CF5160-C97F-47BC-A788-010C139995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5482" y="3134800"/>
              <a:ext cx="166293" cy="158276"/>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Conector angular 88"/>
            <p:cNvCxnSpPr>
              <a:stCxn id="57" idx="1"/>
              <a:endCxn id="13" idx="2"/>
            </p:cNvCxnSpPr>
            <p:nvPr/>
          </p:nvCxnSpPr>
          <p:spPr>
            <a:xfrm rot="10800000">
              <a:off x="332659" y="2678715"/>
              <a:ext cx="2702261" cy="414071"/>
            </a:xfrm>
            <a:prstGeom prst="bentConnector2">
              <a:avLst/>
            </a:prstGeom>
            <a:ln w="38100">
              <a:tailEnd type="triangle"/>
            </a:ln>
          </p:spPr>
          <p:style>
            <a:lnRef idx="3">
              <a:schemeClr val="accent4"/>
            </a:lnRef>
            <a:fillRef idx="0">
              <a:schemeClr val="accent4"/>
            </a:fillRef>
            <a:effectRef idx="2">
              <a:schemeClr val="accent4"/>
            </a:effectRef>
            <a:fontRef idx="minor">
              <a:schemeClr val="tx1"/>
            </a:fontRef>
          </p:style>
        </p:cxnSp>
      </p:grpSp>
      <p:grpSp>
        <p:nvGrpSpPr>
          <p:cNvPr id="105" name="Grupo 104"/>
          <p:cNvGrpSpPr/>
          <p:nvPr/>
        </p:nvGrpSpPr>
        <p:grpSpPr>
          <a:xfrm>
            <a:off x="198430" y="3551757"/>
            <a:ext cx="5038473" cy="1577459"/>
            <a:chOff x="198430" y="3442573"/>
            <a:chExt cx="5038473" cy="1577459"/>
          </a:xfrm>
        </p:grpSpPr>
        <p:sp>
          <p:nvSpPr>
            <p:cNvPr id="27" name="Cerrar llave 26"/>
            <p:cNvSpPr/>
            <p:nvPr/>
          </p:nvSpPr>
          <p:spPr>
            <a:xfrm>
              <a:off x="776863" y="3442573"/>
              <a:ext cx="208766" cy="340458"/>
            </a:xfrm>
            <a:prstGeom prst="rightBrace">
              <a:avLst>
                <a:gd name="adj1" fmla="val 39212"/>
                <a:gd name="adj2" fmla="val 47907"/>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900">
                <a:solidFill>
                  <a:srgbClr val="FFC000"/>
                </a:solidFill>
              </a:endParaRPr>
            </a:p>
          </p:txBody>
        </p:sp>
        <p:sp>
          <p:nvSpPr>
            <p:cNvPr id="28" name="46 Flecha derecha"/>
            <p:cNvSpPr/>
            <p:nvPr/>
          </p:nvSpPr>
          <p:spPr>
            <a:xfrm rot="5400000">
              <a:off x="1614715" y="3550134"/>
              <a:ext cx="207170" cy="548036"/>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900"/>
            </a:p>
          </p:txBody>
        </p:sp>
        <p:pic>
          <p:nvPicPr>
            <p:cNvPr id="70" name="Picture 4" descr="earth, globe, location, map, world, world globe icon">
              <a:extLst>
                <a:ext uri="{FF2B5EF4-FFF2-40B4-BE49-F238E27FC236}">
                  <a16:creationId xmlns:a16="http://schemas.microsoft.com/office/drawing/2014/main" id="{6EC29742-3987-4EDD-9329-33BAB75983E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03698" y="4042986"/>
              <a:ext cx="280569" cy="267044"/>
            </a:xfrm>
            <a:prstGeom prst="rect">
              <a:avLst/>
            </a:prstGeom>
            <a:noFill/>
            <a:extLst>
              <a:ext uri="{909E8E84-426E-40DD-AFC4-6F175D3DCCD1}">
                <a14:hiddenFill xmlns:a14="http://schemas.microsoft.com/office/drawing/2010/main">
                  <a:solidFill>
                    <a:srgbClr val="FFFFFF"/>
                  </a:solidFill>
                </a14:hiddenFill>
              </a:ext>
            </a:extLst>
          </p:spPr>
        </p:pic>
        <p:grpSp>
          <p:nvGrpSpPr>
            <p:cNvPr id="104" name="Grupo 103"/>
            <p:cNvGrpSpPr/>
            <p:nvPr/>
          </p:nvGrpSpPr>
          <p:grpSpPr>
            <a:xfrm>
              <a:off x="198430" y="3458234"/>
              <a:ext cx="5038473" cy="1561798"/>
              <a:chOff x="154478" y="3458234"/>
              <a:chExt cx="5038473" cy="1561798"/>
            </a:xfrm>
          </p:grpSpPr>
          <p:grpSp>
            <p:nvGrpSpPr>
              <p:cNvPr id="100" name="Grupo 99"/>
              <p:cNvGrpSpPr/>
              <p:nvPr/>
            </p:nvGrpSpPr>
            <p:grpSpPr>
              <a:xfrm>
                <a:off x="154478" y="3458234"/>
                <a:ext cx="646359" cy="325371"/>
                <a:chOff x="-5063938" y="-1521540"/>
                <a:chExt cx="1113581" cy="897016"/>
              </a:xfrm>
            </p:grpSpPr>
            <p:sp>
              <p:nvSpPr>
                <p:cNvPr id="15" name="Datos 35"/>
                <p:cNvSpPr/>
                <p:nvPr/>
              </p:nvSpPr>
              <p:spPr>
                <a:xfrm rot="10800000">
                  <a:off x="-5063938" y="-882347"/>
                  <a:ext cx="1113581" cy="257823"/>
                </a:xfrm>
                <a:prstGeom prst="flowChartInputOutp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O" sz="900"/>
                </a:p>
              </p:txBody>
            </p:sp>
            <p:sp>
              <p:nvSpPr>
                <p:cNvPr id="16" name="Datos 36"/>
                <p:cNvSpPr/>
                <p:nvPr/>
              </p:nvSpPr>
              <p:spPr>
                <a:xfrm rot="10800000">
                  <a:off x="-5063938" y="-1095411"/>
                  <a:ext cx="1113581" cy="257823"/>
                </a:xfrm>
                <a:prstGeom prst="flowChartInputOutp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CO" sz="900"/>
                </a:p>
              </p:txBody>
            </p:sp>
            <p:sp>
              <p:nvSpPr>
                <p:cNvPr id="17" name="Datos 37"/>
                <p:cNvSpPr/>
                <p:nvPr/>
              </p:nvSpPr>
              <p:spPr>
                <a:xfrm rot="10800000">
                  <a:off x="-5063938" y="-1308476"/>
                  <a:ext cx="1113581" cy="257823"/>
                </a:xfrm>
                <a:prstGeom prst="flowChartInputOutp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900"/>
                </a:p>
              </p:txBody>
            </p:sp>
            <p:sp>
              <p:nvSpPr>
                <p:cNvPr id="18" name="Datos 38"/>
                <p:cNvSpPr/>
                <p:nvPr/>
              </p:nvSpPr>
              <p:spPr>
                <a:xfrm rot="10800000">
                  <a:off x="-5063938" y="-1521540"/>
                  <a:ext cx="1113581" cy="257823"/>
                </a:xfrm>
                <a:prstGeom prst="flowChartInputOutpu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CO" sz="900"/>
                </a:p>
              </p:txBody>
            </p:sp>
          </p:grpSp>
          <p:sp>
            <p:nvSpPr>
              <p:cNvPr id="19" name="CuadroTexto 40"/>
              <p:cNvSpPr txBox="1"/>
              <p:nvPr/>
            </p:nvSpPr>
            <p:spPr>
              <a:xfrm>
                <a:off x="390533" y="3951045"/>
                <a:ext cx="2964385" cy="400110"/>
              </a:xfrm>
              <a:prstGeom prst="rect">
                <a:avLst/>
              </a:prstGeom>
              <a:noFill/>
            </p:spPr>
            <p:txBody>
              <a:bodyPr wrap="square" rtlCol="0">
                <a:spAutoFit/>
              </a:bodyPr>
              <a:lstStyle>
                <a:defPPr>
                  <a:defRPr lang="es-CO"/>
                </a:defPPr>
                <a:lvl1pPr>
                  <a:defRPr sz="900">
                    <a:latin typeface="Sintony" pitchFamily="50" charset="0"/>
                  </a:defRPr>
                </a:lvl1pPr>
              </a:lstStyle>
              <a:p>
                <a:pPr algn="ctr"/>
                <a:r>
                  <a:rPr lang="en-US" sz="1000" dirty="0">
                    <a:solidFill>
                      <a:schemeClr val="accent5">
                        <a:lumMod val="75000"/>
                      </a:schemeClr>
                    </a:solidFill>
                    <a:latin typeface="+mn-lt"/>
                  </a:rPr>
                  <a:t>Collection of thematic layers from national information (country partners) and regional sources</a:t>
                </a:r>
              </a:p>
            </p:txBody>
          </p:sp>
          <p:sp>
            <p:nvSpPr>
              <p:cNvPr id="20" name="CuadroTexto 65"/>
              <p:cNvSpPr txBox="1"/>
              <p:nvPr/>
            </p:nvSpPr>
            <p:spPr>
              <a:xfrm>
                <a:off x="873611" y="3506473"/>
                <a:ext cx="2544139" cy="246221"/>
              </a:xfrm>
              <a:prstGeom prst="rect">
                <a:avLst/>
              </a:prstGeom>
              <a:noFill/>
            </p:spPr>
            <p:txBody>
              <a:bodyPr wrap="square" rtlCol="0">
                <a:spAutoFit/>
              </a:bodyPr>
              <a:lstStyle/>
              <a:p>
                <a:pPr algn="ctr"/>
                <a:r>
                  <a:rPr lang="en-US" sz="1000" dirty="0">
                    <a:solidFill>
                      <a:srgbClr val="002060"/>
                    </a:solidFill>
                  </a:rPr>
                  <a:t>Physical, Biotic or Anthropic  environment </a:t>
                </a:r>
              </a:p>
            </p:txBody>
          </p:sp>
          <p:cxnSp>
            <p:nvCxnSpPr>
              <p:cNvPr id="42" name="Conector recto de flecha 41"/>
              <p:cNvCxnSpPr>
                <a:cxnSpLocks/>
              </p:cNvCxnSpPr>
              <p:nvPr/>
            </p:nvCxnSpPr>
            <p:spPr>
              <a:xfrm>
                <a:off x="4238628" y="4338519"/>
                <a:ext cx="551000" cy="6742"/>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Conector recto de flecha 23"/>
              <p:cNvCxnSpPr>
                <a:cxnSpLocks/>
              </p:cNvCxnSpPr>
              <p:nvPr/>
            </p:nvCxnSpPr>
            <p:spPr>
              <a:xfrm flipV="1">
                <a:off x="4409833" y="4093490"/>
                <a:ext cx="783118" cy="92654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Abrir llave 54"/>
              <p:cNvSpPr/>
              <p:nvPr/>
            </p:nvSpPr>
            <p:spPr>
              <a:xfrm>
                <a:off x="3388955" y="3988310"/>
                <a:ext cx="253696" cy="639052"/>
              </a:xfrm>
              <a:prstGeom prst="leftBrace">
                <a:avLst>
                  <a:gd name="adj1" fmla="val 3560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sz="900"/>
              </a:p>
            </p:txBody>
          </p:sp>
          <p:sp>
            <p:nvSpPr>
              <p:cNvPr id="58" name="CuadroTexto 57"/>
              <p:cNvSpPr txBox="1"/>
              <p:nvPr/>
            </p:nvSpPr>
            <p:spPr>
              <a:xfrm>
                <a:off x="3132388" y="4126609"/>
                <a:ext cx="323165" cy="435376"/>
              </a:xfrm>
              <a:prstGeom prst="rect">
                <a:avLst/>
              </a:prstGeom>
              <a:noFill/>
            </p:spPr>
            <p:txBody>
              <a:bodyPr vert="vert270" wrap="none" rtlCol="0">
                <a:spAutoFit/>
              </a:bodyPr>
              <a:lstStyle/>
              <a:p>
                <a:r>
                  <a:rPr lang="es-CO" sz="900" dirty="0"/>
                  <a:t>LAYERS</a:t>
                </a:r>
              </a:p>
            </p:txBody>
          </p:sp>
          <p:sp>
            <p:nvSpPr>
              <p:cNvPr id="72" name="CuadroTexto 71"/>
              <p:cNvSpPr txBox="1"/>
              <p:nvPr/>
            </p:nvSpPr>
            <p:spPr>
              <a:xfrm>
                <a:off x="3548399" y="4042986"/>
                <a:ext cx="758502" cy="507831"/>
              </a:xfrm>
              <a:prstGeom prst="rect">
                <a:avLst/>
              </a:prstGeom>
              <a:noFill/>
            </p:spPr>
            <p:txBody>
              <a:bodyPr wrap="square" rtlCol="0">
                <a:spAutoFit/>
              </a:bodyPr>
              <a:lstStyle/>
              <a:p>
                <a:r>
                  <a:rPr lang="en-US" sz="900" dirty="0">
                    <a:solidFill>
                      <a:schemeClr val="accent3">
                        <a:lumMod val="75000"/>
                      </a:schemeClr>
                    </a:solidFill>
                  </a:rPr>
                  <a:t>Shapefile</a:t>
                </a:r>
              </a:p>
              <a:p>
                <a:endParaRPr lang="en-US" sz="900" dirty="0">
                  <a:solidFill>
                    <a:schemeClr val="accent3">
                      <a:lumMod val="75000"/>
                    </a:schemeClr>
                  </a:solidFill>
                </a:endParaRPr>
              </a:p>
              <a:p>
                <a:r>
                  <a:rPr lang="en-US" sz="900" dirty="0">
                    <a:solidFill>
                      <a:schemeClr val="accent3">
                        <a:lumMod val="75000"/>
                      </a:schemeClr>
                    </a:solidFill>
                  </a:rPr>
                  <a:t>Geoservices</a:t>
                </a:r>
              </a:p>
            </p:txBody>
          </p:sp>
          <p:cxnSp>
            <p:nvCxnSpPr>
              <p:cNvPr id="90" name="Conector angular 89"/>
              <p:cNvCxnSpPr>
                <a:stCxn id="58" idx="1"/>
                <a:endCxn id="15" idx="1"/>
              </p:cNvCxnSpPr>
              <p:nvPr/>
            </p:nvCxnSpPr>
            <p:spPr>
              <a:xfrm rot="10800000">
                <a:off x="477658" y="3783605"/>
                <a:ext cx="2654731" cy="560692"/>
              </a:xfrm>
              <a:prstGeom prst="bentConnector2">
                <a:avLst/>
              </a:prstGeom>
              <a:ln w="57150">
                <a:tailEnd type="triangle"/>
              </a:ln>
            </p:spPr>
            <p:style>
              <a:lnRef idx="3">
                <a:schemeClr val="accent5"/>
              </a:lnRef>
              <a:fillRef idx="0">
                <a:schemeClr val="accent5"/>
              </a:fillRef>
              <a:effectRef idx="2">
                <a:schemeClr val="accent5"/>
              </a:effectRef>
              <a:fontRef idx="minor">
                <a:schemeClr val="tx1"/>
              </a:fontRef>
            </p:style>
          </p:cxnSp>
        </p:grpSp>
      </p:grpSp>
      <p:grpSp>
        <p:nvGrpSpPr>
          <p:cNvPr id="106" name="Grupo 105"/>
          <p:cNvGrpSpPr/>
          <p:nvPr/>
        </p:nvGrpSpPr>
        <p:grpSpPr>
          <a:xfrm>
            <a:off x="-97639" y="4593537"/>
            <a:ext cx="4593651" cy="982178"/>
            <a:chOff x="-97639" y="4484353"/>
            <a:chExt cx="4593651" cy="982178"/>
          </a:xfrm>
        </p:grpSpPr>
        <p:grpSp>
          <p:nvGrpSpPr>
            <p:cNvPr id="99" name="Grupo 98"/>
            <p:cNvGrpSpPr/>
            <p:nvPr/>
          </p:nvGrpSpPr>
          <p:grpSpPr>
            <a:xfrm>
              <a:off x="48379" y="4484353"/>
              <a:ext cx="787804" cy="597204"/>
              <a:chOff x="-9603319" y="-2020360"/>
              <a:chExt cx="1608658" cy="1611245"/>
            </a:xfrm>
          </p:grpSpPr>
          <p:pic>
            <p:nvPicPr>
              <p:cNvPr id="22" name="Picture 2" descr="https://upload.wikimedia.org/wikipedia/commons/thumb/f/f9/Map-icon.svg/1024px-Map-icon.svg.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603319" y="-2020360"/>
                <a:ext cx="1443037" cy="136258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upload.wikimedia.org/wikipedia/commons/thumb/f/f9/Map-icon.svg/1024px-Map-icon.svg.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532741" y="-1905770"/>
                <a:ext cx="1443037" cy="13625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upload.wikimedia.org/wikipedia/commons/thumb/f/f9/Map-icon.svg/1024px-Map-icon.svg.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437697" y="-1771700"/>
                <a:ext cx="1443036" cy="136258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CuadroTexto 40"/>
            <p:cNvSpPr txBox="1"/>
            <p:nvPr/>
          </p:nvSpPr>
          <p:spPr>
            <a:xfrm>
              <a:off x="-97639" y="5004866"/>
              <a:ext cx="3258816" cy="461665"/>
            </a:xfrm>
            <a:prstGeom prst="rect">
              <a:avLst/>
            </a:prstGeom>
            <a:noFill/>
          </p:spPr>
          <p:txBody>
            <a:bodyPr wrap="square" rtlCol="0">
              <a:spAutoFit/>
            </a:bodyPr>
            <a:lstStyle>
              <a:defPPr>
                <a:defRPr lang="es-CO"/>
              </a:defPPr>
              <a:lvl1pPr>
                <a:defRPr sz="900">
                  <a:latin typeface="Sintony" pitchFamily="50" charset="0"/>
                </a:defRPr>
              </a:lvl1pPr>
            </a:lstStyle>
            <a:p>
              <a:pPr algn="ctr"/>
              <a:r>
                <a:rPr lang="en-US" sz="1200" dirty="0">
                  <a:solidFill>
                    <a:srgbClr val="0070C0"/>
                  </a:solidFill>
                  <a:latin typeface="+mn-lt"/>
                </a:rPr>
                <a:t>Thematic maps for the Caribbean in process  (national information from countries partners)</a:t>
              </a:r>
            </a:p>
          </p:txBody>
        </p:sp>
        <p:sp>
          <p:nvSpPr>
            <p:cNvPr id="56" name="Abrir llave 55"/>
            <p:cNvSpPr/>
            <p:nvPr/>
          </p:nvSpPr>
          <p:spPr>
            <a:xfrm>
              <a:off x="3290345" y="4771584"/>
              <a:ext cx="314877" cy="556776"/>
            </a:xfrm>
            <a:prstGeom prst="leftBrace">
              <a:avLst>
                <a:gd name="adj1" fmla="val 35606"/>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sz="900"/>
            </a:p>
          </p:txBody>
        </p:sp>
        <p:sp>
          <p:nvSpPr>
            <p:cNvPr id="59" name="CuadroTexto 58"/>
            <p:cNvSpPr txBox="1"/>
            <p:nvPr/>
          </p:nvSpPr>
          <p:spPr>
            <a:xfrm>
              <a:off x="3049605" y="4824782"/>
              <a:ext cx="323165" cy="371255"/>
            </a:xfrm>
            <a:prstGeom prst="rect">
              <a:avLst/>
            </a:prstGeom>
            <a:noFill/>
          </p:spPr>
          <p:txBody>
            <a:bodyPr vert="vert270" wrap="none" rtlCol="0">
              <a:spAutoFit/>
            </a:bodyPr>
            <a:lstStyle/>
            <a:p>
              <a:r>
                <a:rPr lang="es-CO" sz="900" dirty="0"/>
                <a:t>MAPS</a:t>
              </a:r>
            </a:p>
          </p:txBody>
        </p:sp>
        <p:pic>
          <p:nvPicPr>
            <p:cNvPr id="68" name="Picture 2" descr="document, text icon">
              <a:extLst>
                <a:ext uri="{FF2B5EF4-FFF2-40B4-BE49-F238E27FC236}">
                  <a16:creationId xmlns:a16="http://schemas.microsoft.com/office/drawing/2014/main" id="{EC1B6346-51DD-4217-AB14-9EA062BC5B2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6605" y="5139101"/>
              <a:ext cx="151273" cy="14398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earth, globe, location, map, world, world globe icon">
              <a:extLst>
                <a:ext uri="{FF2B5EF4-FFF2-40B4-BE49-F238E27FC236}">
                  <a16:creationId xmlns:a16="http://schemas.microsoft.com/office/drawing/2014/main" id="{FE1A5F5B-7D09-4494-9306-17830D8198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6500" y="4814450"/>
              <a:ext cx="249512" cy="237484"/>
            </a:xfrm>
            <a:prstGeom prst="rect">
              <a:avLst/>
            </a:prstGeom>
            <a:noFill/>
            <a:extLst>
              <a:ext uri="{909E8E84-426E-40DD-AFC4-6F175D3DCCD1}">
                <a14:hiddenFill xmlns:a14="http://schemas.microsoft.com/office/drawing/2010/main">
                  <a:solidFill>
                    <a:srgbClr val="FFFFFF"/>
                  </a:solidFill>
                </a14:hiddenFill>
              </a:ext>
            </a:extLst>
          </p:spPr>
        </p:pic>
        <p:sp>
          <p:nvSpPr>
            <p:cNvPr id="71" name="CuadroTexto 70"/>
            <p:cNvSpPr txBox="1"/>
            <p:nvPr/>
          </p:nvSpPr>
          <p:spPr>
            <a:xfrm>
              <a:off x="3491749" y="4810754"/>
              <a:ext cx="862346" cy="507831"/>
            </a:xfrm>
            <a:prstGeom prst="rect">
              <a:avLst/>
            </a:prstGeom>
            <a:noFill/>
          </p:spPr>
          <p:txBody>
            <a:bodyPr wrap="square" rtlCol="0">
              <a:spAutoFit/>
            </a:bodyPr>
            <a:lstStyle/>
            <a:p>
              <a:r>
                <a:rPr lang="en-US" sz="900" dirty="0">
                  <a:solidFill>
                    <a:schemeClr val="accent3">
                      <a:lumMod val="75000"/>
                    </a:schemeClr>
                  </a:solidFill>
                </a:rPr>
                <a:t>Dynamic maps</a:t>
              </a:r>
            </a:p>
            <a:p>
              <a:endParaRPr lang="en-US" sz="900" dirty="0">
                <a:solidFill>
                  <a:schemeClr val="accent3">
                    <a:lumMod val="75000"/>
                  </a:schemeClr>
                </a:solidFill>
              </a:endParaRPr>
            </a:p>
            <a:p>
              <a:r>
                <a:rPr lang="en-US" sz="900" dirty="0">
                  <a:solidFill>
                    <a:schemeClr val="accent3">
                      <a:lumMod val="75000"/>
                    </a:schemeClr>
                  </a:solidFill>
                </a:rPr>
                <a:t>Static maps</a:t>
              </a:r>
            </a:p>
          </p:txBody>
        </p:sp>
        <p:cxnSp>
          <p:nvCxnSpPr>
            <p:cNvPr id="91" name="Conector angular 90"/>
            <p:cNvCxnSpPr>
              <a:stCxn id="59" idx="1"/>
              <a:endCxn id="22" idx="3"/>
            </p:cNvCxnSpPr>
            <p:nvPr/>
          </p:nvCxnSpPr>
          <p:spPr>
            <a:xfrm rot="10800000">
              <a:off x="755075" y="4736872"/>
              <a:ext cx="2294531" cy="273538"/>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9" name="Grupo 8"/>
          <p:cNvGrpSpPr/>
          <p:nvPr/>
        </p:nvGrpSpPr>
        <p:grpSpPr>
          <a:xfrm>
            <a:off x="78541" y="4734325"/>
            <a:ext cx="6235919" cy="1642958"/>
            <a:chOff x="59858" y="4467333"/>
            <a:chExt cx="8314559" cy="2190611"/>
          </a:xfrm>
        </p:grpSpPr>
        <p:sp>
          <p:nvSpPr>
            <p:cNvPr id="7" name="200 CuadroTexto"/>
            <p:cNvSpPr txBox="1"/>
            <p:nvPr/>
          </p:nvSpPr>
          <p:spPr>
            <a:xfrm>
              <a:off x="59858" y="6042391"/>
              <a:ext cx="1863608" cy="615553"/>
            </a:xfrm>
            <a:prstGeom prst="rect">
              <a:avLst/>
            </a:prstGeom>
            <a:noFill/>
          </p:spPr>
          <p:txBody>
            <a:bodyPr wrap="square" rtlCol="0">
              <a:spAutoFit/>
            </a:bodyPr>
            <a:lstStyle/>
            <a:p>
              <a:pPr algn="ctr"/>
              <a:r>
                <a:rPr lang="en-US" sz="1200" b="1" dirty="0">
                  <a:solidFill>
                    <a:schemeClr val="accent6">
                      <a:lumMod val="75000"/>
                    </a:schemeClr>
                  </a:solidFill>
                </a:rPr>
                <a:t>Implementation of indicators</a:t>
              </a:r>
              <a:endParaRPr lang="en-US" sz="1200" dirty="0">
                <a:solidFill>
                  <a:schemeClr val="accent6">
                    <a:lumMod val="75000"/>
                  </a:schemeClr>
                </a:solidFill>
              </a:endParaRPr>
            </a:p>
          </p:txBody>
        </p:sp>
        <p:pic>
          <p:nvPicPr>
            <p:cNvPr id="8" name="Picture 16" descr="Resultado de imagen para indicator png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04497" y="6094463"/>
              <a:ext cx="704393" cy="51995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Resultado de imagen para power bi logo">
              <a:extLst>
                <a:ext uri="{FF2B5EF4-FFF2-40B4-BE49-F238E27FC236}">
                  <a16:creationId xmlns:a16="http://schemas.microsoft.com/office/drawing/2014/main" id="{1A56D75B-F5F0-4EB6-BA73-671026AFFAFF}"/>
                </a:ext>
              </a:extLst>
            </p:cNvPr>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a:stretch/>
          </p:blipFill>
          <p:spPr bwMode="auto">
            <a:xfrm>
              <a:off x="6552579" y="5934604"/>
              <a:ext cx="958532" cy="285180"/>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n 18"/>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a:stretch/>
          </p:blipFill>
          <p:spPr bwMode="auto">
            <a:xfrm>
              <a:off x="4742359" y="6025780"/>
              <a:ext cx="1083914" cy="32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CuadroTexto 44"/>
            <p:cNvSpPr txBox="1"/>
            <p:nvPr/>
          </p:nvSpPr>
          <p:spPr>
            <a:xfrm>
              <a:off x="4729984" y="5769598"/>
              <a:ext cx="1178100" cy="307776"/>
            </a:xfrm>
            <a:prstGeom prst="rect">
              <a:avLst/>
            </a:prstGeom>
            <a:noFill/>
          </p:spPr>
          <p:txBody>
            <a:bodyPr wrap="none" rtlCol="0">
              <a:spAutoFit/>
            </a:bodyPr>
            <a:lstStyle/>
            <a:p>
              <a:r>
                <a:rPr lang="en-US" sz="900" dirty="0"/>
                <a:t>Indicators data</a:t>
              </a:r>
            </a:p>
          </p:txBody>
        </p:sp>
        <p:cxnSp>
          <p:nvCxnSpPr>
            <p:cNvPr id="46" name="Conector recto de flecha 45"/>
            <p:cNvCxnSpPr>
              <a:cxnSpLocks/>
              <a:stCxn id="45" idx="3"/>
              <a:endCxn id="47" idx="1"/>
            </p:cNvCxnSpPr>
            <p:nvPr/>
          </p:nvCxnSpPr>
          <p:spPr>
            <a:xfrm flipV="1">
              <a:off x="5908084" y="5592438"/>
              <a:ext cx="734376" cy="33104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pic>
          <p:nvPicPr>
            <p:cNvPr id="47" name="Imagen 46">
              <a:extLst>
                <a:ext uri="{FF2B5EF4-FFF2-40B4-BE49-F238E27FC236}">
                  <a16:creationId xmlns:a16="http://schemas.microsoft.com/office/drawing/2014/main" id="{C26F3FF2-DF00-4E8D-9F6D-B8FC87F17876}"/>
                </a:ext>
              </a:extLst>
            </p:cNvPr>
            <p:cNvPicPr>
              <a:picLocks noChangeAspect="1"/>
            </p:cNvPicPr>
            <p:nvPr/>
          </p:nvPicPr>
          <p:blipFill rotWithShape="1">
            <a:blip r:embed="rId13" cstate="email">
              <a:duotone>
                <a:prstClr val="black"/>
                <a:schemeClr val="accent5">
                  <a:tint val="45000"/>
                  <a:satMod val="400000"/>
                </a:schemeClr>
              </a:duotone>
              <a:extLst>
                <a:ext uri="{28A0092B-C50C-407E-A947-70E740481C1C}">
                  <a14:useLocalDpi xmlns:a14="http://schemas.microsoft.com/office/drawing/2010/main" val="0"/>
                </a:ext>
              </a:extLst>
            </a:blip>
            <a:srcRect/>
            <a:stretch/>
          </p:blipFill>
          <p:spPr>
            <a:xfrm>
              <a:off x="6642460" y="5207517"/>
              <a:ext cx="653713" cy="769842"/>
            </a:xfrm>
            <a:prstGeom prst="rect">
              <a:avLst/>
            </a:prstGeom>
            <a:effectLst>
              <a:glow rad="101600">
                <a:schemeClr val="bg1">
                  <a:alpha val="60000"/>
                </a:schemeClr>
              </a:glow>
            </a:effectLst>
          </p:spPr>
        </p:pic>
        <p:cxnSp>
          <p:nvCxnSpPr>
            <p:cNvPr id="50" name="Conector recto de flecha 43"/>
            <p:cNvCxnSpPr>
              <a:cxnSpLocks/>
              <a:stCxn id="47" idx="3"/>
            </p:cNvCxnSpPr>
            <p:nvPr/>
          </p:nvCxnSpPr>
          <p:spPr>
            <a:xfrm flipV="1">
              <a:off x="7296173" y="5100082"/>
              <a:ext cx="1078244" cy="492356"/>
            </a:xfrm>
            <a:prstGeom prst="bentConnector3">
              <a:avLst>
                <a:gd name="adj1" fmla="val 50000"/>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60" name="CuadroTexto 59"/>
            <p:cNvSpPr txBox="1"/>
            <p:nvPr/>
          </p:nvSpPr>
          <p:spPr>
            <a:xfrm>
              <a:off x="4111749" y="5561315"/>
              <a:ext cx="430887" cy="894690"/>
            </a:xfrm>
            <a:prstGeom prst="rect">
              <a:avLst/>
            </a:prstGeom>
            <a:noFill/>
          </p:spPr>
          <p:txBody>
            <a:bodyPr vert="vert270" wrap="none" rtlCol="0">
              <a:spAutoFit/>
            </a:bodyPr>
            <a:lstStyle/>
            <a:p>
              <a:r>
                <a:rPr lang="es-CO" sz="900" dirty="0"/>
                <a:t>INDICATORS</a:t>
              </a:r>
            </a:p>
          </p:txBody>
        </p:sp>
        <p:sp>
          <p:nvSpPr>
            <p:cNvPr id="61" name="Abrir llave 60"/>
            <p:cNvSpPr/>
            <p:nvPr/>
          </p:nvSpPr>
          <p:spPr>
            <a:xfrm>
              <a:off x="4424792" y="5606198"/>
              <a:ext cx="372702" cy="861805"/>
            </a:xfrm>
            <a:prstGeom prst="leftBrace">
              <a:avLst>
                <a:gd name="adj1" fmla="val 35606"/>
                <a:gd name="adj2" fmla="val 50000"/>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CO" sz="900"/>
            </a:p>
          </p:txBody>
        </p:sp>
        <p:cxnSp>
          <p:nvCxnSpPr>
            <p:cNvPr id="65" name="Conector recto de flecha 49">
              <a:extLst>
                <a:ext uri="{FF2B5EF4-FFF2-40B4-BE49-F238E27FC236}">
                  <a16:creationId xmlns:a16="http://schemas.microsoft.com/office/drawing/2014/main" id="{5127208F-6F2E-4DA2-8394-12AAB220573E}"/>
                </a:ext>
              </a:extLst>
            </p:cNvPr>
            <p:cNvCxnSpPr>
              <a:cxnSpLocks/>
              <a:stCxn id="82" idx="2"/>
              <a:endCxn id="47" idx="0"/>
            </p:cNvCxnSpPr>
            <p:nvPr/>
          </p:nvCxnSpPr>
          <p:spPr>
            <a:xfrm rot="5400000">
              <a:off x="6740222" y="4696428"/>
              <a:ext cx="740184" cy="281993"/>
            </a:xfrm>
            <a:prstGeom prst="curved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2" name="Conector angular 91"/>
            <p:cNvCxnSpPr>
              <a:stCxn id="60" idx="1"/>
              <a:endCxn id="8" idx="3"/>
            </p:cNvCxnSpPr>
            <p:nvPr/>
          </p:nvCxnSpPr>
          <p:spPr>
            <a:xfrm rot="10800000" flipV="1">
              <a:off x="2508890" y="6008660"/>
              <a:ext cx="1602859" cy="345781"/>
            </a:xfrm>
            <a:prstGeom prst="bentConnector3">
              <a:avLst>
                <a:gd name="adj1" fmla="val 50000"/>
              </a:avLst>
            </a:prstGeom>
            <a:ln w="57150">
              <a:tailEnd type="triangle"/>
            </a:ln>
          </p:spPr>
          <p:style>
            <a:lnRef idx="3">
              <a:schemeClr val="accent6"/>
            </a:lnRef>
            <a:fillRef idx="0">
              <a:schemeClr val="accent6"/>
            </a:fillRef>
            <a:effectRef idx="2">
              <a:schemeClr val="accent6"/>
            </a:effectRef>
            <a:fontRef idx="minor">
              <a:schemeClr val="tx1"/>
            </a:fontRef>
          </p:style>
        </p:cxnSp>
      </p:grpSp>
      <p:sp>
        <p:nvSpPr>
          <p:cNvPr id="124" name="Rectángulo 123"/>
          <p:cNvSpPr/>
          <p:nvPr/>
        </p:nvSpPr>
        <p:spPr>
          <a:xfrm>
            <a:off x="980755" y="6315782"/>
            <a:ext cx="7090274" cy="584775"/>
          </a:xfrm>
          <a:prstGeom prst="rect">
            <a:avLst/>
          </a:prstGeom>
        </p:spPr>
        <p:txBody>
          <a:bodyPr wrap="none">
            <a:spAutoFit/>
          </a:bodyPr>
          <a:lstStyle/>
          <a:p>
            <a:r>
              <a:rPr lang="es-CO" sz="3200" b="1" dirty="0">
                <a:ln w="0"/>
                <a:solidFill>
                  <a:srgbClr val="002060"/>
                </a:solidFill>
                <a:effectLst>
                  <a:outerShdw blurRad="38100" dist="25400" dir="5400000" algn="ctr" rotWithShape="0">
                    <a:srgbClr val="6E747A">
                      <a:alpha val="43000"/>
                    </a:srgbClr>
                  </a:outerShdw>
                </a:effectLst>
              </a:rPr>
              <a:t>https://www.caribbeanmarineatlas.net/</a:t>
            </a:r>
          </a:p>
        </p:txBody>
      </p:sp>
      <p:grpSp>
        <p:nvGrpSpPr>
          <p:cNvPr id="51" name="Grupo 50"/>
          <p:cNvGrpSpPr/>
          <p:nvPr/>
        </p:nvGrpSpPr>
        <p:grpSpPr>
          <a:xfrm>
            <a:off x="5832999" y="3768468"/>
            <a:ext cx="3314223" cy="2100946"/>
            <a:chOff x="7777332" y="3405115"/>
            <a:chExt cx="4418964" cy="2801262"/>
          </a:xfrm>
        </p:grpSpPr>
        <p:cxnSp>
          <p:nvCxnSpPr>
            <p:cNvPr id="34" name="Conector recto de flecha 61">
              <a:extLst>
                <a:ext uri="{FF2B5EF4-FFF2-40B4-BE49-F238E27FC236}">
                  <a16:creationId xmlns:a16="http://schemas.microsoft.com/office/drawing/2014/main" id="{F84A07EC-EA85-47AD-88C6-6F26176A20B7}"/>
                </a:ext>
              </a:extLst>
            </p:cNvPr>
            <p:cNvCxnSpPr>
              <a:cxnSpLocks/>
              <a:stCxn id="122" idx="3"/>
              <a:endCxn id="75" idx="0"/>
            </p:cNvCxnSpPr>
            <p:nvPr/>
          </p:nvCxnSpPr>
          <p:spPr>
            <a:xfrm>
              <a:off x="10450601" y="4768814"/>
              <a:ext cx="1090867" cy="624335"/>
            </a:xfrm>
            <a:prstGeom prst="bentConnector2">
              <a:avLst/>
            </a:prstGeom>
            <a:ln w="5715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Conector recto de flecha 48"/>
            <p:cNvCxnSpPr>
              <a:cxnSpLocks/>
              <a:stCxn id="36" idx="3"/>
              <a:endCxn id="122" idx="1"/>
            </p:cNvCxnSpPr>
            <p:nvPr/>
          </p:nvCxnSpPr>
          <p:spPr>
            <a:xfrm>
              <a:off x="7777332" y="4071852"/>
              <a:ext cx="597085" cy="69696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nvGrpSpPr>
            <p:cNvPr id="48" name="Grupo 47"/>
            <p:cNvGrpSpPr/>
            <p:nvPr/>
          </p:nvGrpSpPr>
          <p:grpSpPr>
            <a:xfrm>
              <a:off x="8321642" y="3405115"/>
              <a:ext cx="3874654" cy="2801262"/>
              <a:chOff x="8321642" y="3405115"/>
              <a:chExt cx="3874654" cy="2801262"/>
            </a:xfrm>
          </p:grpSpPr>
          <p:sp>
            <p:nvSpPr>
              <p:cNvPr id="127" name="CuadroTexto 126"/>
              <p:cNvSpPr txBox="1"/>
              <p:nvPr/>
            </p:nvSpPr>
            <p:spPr>
              <a:xfrm>
                <a:off x="11366581" y="3411432"/>
                <a:ext cx="829715" cy="307776"/>
              </a:xfrm>
              <a:prstGeom prst="rect">
                <a:avLst/>
              </a:prstGeom>
              <a:noFill/>
            </p:spPr>
            <p:txBody>
              <a:bodyPr wrap="none" rtlCol="0">
                <a:spAutoFit/>
              </a:bodyPr>
              <a:lstStyle/>
              <a:p>
                <a:r>
                  <a:rPr lang="en-US" sz="900" dirty="0"/>
                  <a:t>Structure</a:t>
                </a:r>
              </a:p>
            </p:txBody>
          </p:sp>
          <p:sp>
            <p:nvSpPr>
              <p:cNvPr id="64" name="CuadroTexto 63"/>
              <p:cNvSpPr txBox="1"/>
              <p:nvPr/>
            </p:nvSpPr>
            <p:spPr>
              <a:xfrm>
                <a:off x="8321642" y="3405115"/>
                <a:ext cx="1134002" cy="492443"/>
              </a:xfrm>
              <a:prstGeom prst="rect">
                <a:avLst/>
              </a:prstGeom>
              <a:noFill/>
            </p:spPr>
            <p:txBody>
              <a:bodyPr wrap="square" rtlCol="0">
                <a:spAutoFit/>
              </a:bodyPr>
              <a:lstStyle/>
              <a:p>
                <a:r>
                  <a:rPr lang="en-US" sz="900" dirty="0"/>
                  <a:t>Metadata / </a:t>
                </a:r>
                <a:r>
                  <a:rPr lang="en-US" sz="900" dirty="0" err="1"/>
                  <a:t>Geonetwork</a:t>
                </a:r>
                <a:endParaRPr lang="en-US" sz="900" dirty="0"/>
              </a:p>
            </p:txBody>
          </p:sp>
          <p:pic>
            <p:nvPicPr>
              <p:cNvPr id="122" name="Imagen 121"/>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374417" y="3847307"/>
                <a:ext cx="2076183" cy="1843012"/>
              </a:xfrm>
              <a:prstGeom prst="rect">
                <a:avLst/>
              </a:prstGeom>
              <a:ln>
                <a:noFill/>
              </a:ln>
              <a:effectLst>
                <a:outerShdw blurRad="292100" dist="139700" dir="2700000" algn="tl" rotWithShape="0">
                  <a:srgbClr val="333333">
                    <a:alpha val="65000"/>
                  </a:srgbClr>
                </a:outerShdw>
              </a:effectLst>
            </p:spPr>
          </p:pic>
          <p:pic>
            <p:nvPicPr>
              <p:cNvPr id="125" name="Imagen 124"/>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0586742" y="3624022"/>
                <a:ext cx="1547723" cy="977054"/>
              </a:xfrm>
              <a:prstGeom prst="rect">
                <a:avLst/>
              </a:prstGeom>
            </p:spPr>
          </p:pic>
          <p:sp>
            <p:nvSpPr>
              <p:cNvPr id="128" name="Flecha curvada hacia la izquierda 127"/>
              <p:cNvSpPr/>
              <p:nvPr/>
            </p:nvSpPr>
            <p:spPr>
              <a:xfrm rot="14874770" flipV="1">
                <a:off x="10483186" y="3222413"/>
                <a:ext cx="302743" cy="944400"/>
              </a:xfrm>
              <a:prstGeom prst="curvedLeftArrow">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sz="1350">
                  <a:solidFill>
                    <a:schemeClr val="tx1"/>
                  </a:solidFill>
                </a:endParaRPr>
              </a:p>
            </p:txBody>
          </p:sp>
          <p:sp>
            <p:nvSpPr>
              <p:cNvPr id="129" name="Rectángulo 128"/>
              <p:cNvSpPr/>
              <p:nvPr/>
            </p:nvSpPr>
            <p:spPr>
              <a:xfrm>
                <a:off x="8563067" y="5713934"/>
                <a:ext cx="2115418" cy="492443"/>
              </a:xfrm>
              <a:prstGeom prst="rect">
                <a:avLst/>
              </a:prstGeom>
            </p:spPr>
            <p:txBody>
              <a:bodyPr wrap="square">
                <a:spAutoFit/>
              </a:bodyPr>
              <a:lstStyle/>
              <a:p>
                <a:pPr lvl="0" algn="r"/>
                <a:r>
                  <a:rPr lang="en-US" sz="900" dirty="0"/>
                  <a:t>Online Technology Platform (CMA interface)</a:t>
                </a:r>
              </a:p>
            </p:txBody>
          </p:sp>
        </p:grpSp>
      </p:grpSp>
      <p:grpSp>
        <p:nvGrpSpPr>
          <p:cNvPr id="111" name="Grupo 110"/>
          <p:cNvGrpSpPr/>
          <p:nvPr/>
        </p:nvGrpSpPr>
        <p:grpSpPr>
          <a:xfrm>
            <a:off x="5524537" y="2223112"/>
            <a:ext cx="3341393" cy="1890648"/>
            <a:chOff x="5524537" y="2113928"/>
            <a:chExt cx="3341393" cy="1890648"/>
          </a:xfrm>
        </p:grpSpPr>
        <p:sp>
          <p:nvSpPr>
            <p:cNvPr id="77" name="15 Rectángulo redondeado"/>
            <p:cNvSpPr/>
            <p:nvPr/>
          </p:nvSpPr>
          <p:spPr>
            <a:xfrm>
              <a:off x="6646157" y="2113928"/>
              <a:ext cx="2107465" cy="1179097"/>
            </a:xfrm>
            <a:prstGeom prst="roundRect">
              <a:avLst>
                <a:gd name="adj" fmla="val 1553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CO" sz="900"/>
            </a:p>
          </p:txBody>
        </p:sp>
        <p:sp>
          <p:nvSpPr>
            <p:cNvPr id="78" name="Rectángulo 10"/>
            <p:cNvSpPr/>
            <p:nvPr/>
          </p:nvSpPr>
          <p:spPr>
            <a:xfrm>
              <a:off x="6533763" y="2179897"/>
              <a:ext cx="2332167" cy="646331"/>
            </a:xfrm>
            <a:prstGeom prst="rect">
              <a:avLst/>
            </a:prstGeom>
          </p:spPr>
          <p:txBody>
            <a:bodyPr wrap="square">
              <a:spAutoFit/>
            </a:bodyPr>
            <a:lstStyle/>
            <a:p>
              <a:pPr algn="ctr"/>
              <a:r>
                <a:rPr lang="en-US" sz="1200" b="1" dirty="0">
                  <a:solidFill>
                    <a:schemeClr val="accent5">
                      <a:lumMod val="50000"/>
                    </a:schemeClr>
                  </a:solidFill>
                </a:rPr>
                <a:t>GIS tech people trained  </a:t>
              </a:r>
              <a:r>
                <a:rPr lang="en-US" sz="1200" b="1" dirty="0">
                  <a:solidFill>
                    <a:schemeClr val="bg1">
                      <a:lumMod val="50000"/>
                    </a:schemeClr>
                  </a:solidFill>
                </a:rPr>
                <a:t>to manage information and permissions by country pilot</a:t>
              </a:r>
            </a:p>
          </p:txBody>
        </p:sp>
        <p:pic>
          <p:nvPicPr>
            <p:cNvPr id="79" name="Picture 4" descr="https://maxcdn.icons8.com/Share/icon/Maps/globe1600.pn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7429546" y="2785107"/>
              <a:ext cx="449757" cy="47565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http://www.iconsfind.com/wp-content/uploads/2015/10/20151012_561baed03a54e.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1"/>
            <a:stretch/>
          </p:blipFill>
          <p:spPr bwMode="auto">
            <a:xfrm>
              <a:off x="7215583" y="2826226"/>
              <a:ext cx="450282" cy="383781"/>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Conector recto de flecha 51"/>
            <p:cNvCxnSpPr>
              <a:cxnSpLocks/>
              <a:stCxn id="77" idx="2"/>
              <a:endCxn id="122" idx="0"/>
            </p:cNvCxnSpPr>
            <p:nvPr/>
          </p:nvCxnSpPr>
          <p:spPr>
            <a:xfrm flipH="1">
              <a:off x="7059382" y="3293025"/>
              <a:ext cx="640508" cy="71155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63" name="Conector recto de flecha 2074"/>
            <p:cNvCxnSpPr>
              <a:cxnSpLocks/>
              <a:stCxn id="77" idx="1"/>
              <a:endCxn id="36" idx="0"/>
            </p:cNvCxnSpPr>
            <p:nvPr/>
          </p:nvCxnSpPr>
          <p:spPr>
            <a:xfrm rot="10800000" flipV="1">
              <a:off x="5524537" y="2703477"/>
              <a:ext cx="1121620" cy="1124868"/>
            </a:xfrm>
            <a:prstGeom prst="bentConnector2">
              <a:avLst/>
            </a:prstGeom>
            <a:ln>
              <a:tailEnd type="triangle"/>
            </a:ln>
          </p:spPr>
          <p:style>
            <a:lnRef idx="3">
              <a:schemeClr val="accent3"/>
            </a:lnRef>
            <a:fillRef idx="0">
              <a:schemeClr val="accent3"/>
            </a:fillRef>
            <a:effectRef idx="2">
              <a:schemeClr val="accent3"/>
            </a:effectRef>
            <a:fontRef idx="minor">
              <a:schemeClr val="tx1"/>
            </a:fontRef>
          </p:style>
        </p:cxnSp>
        <p:pic>
          <p:nvPicPr>
            <p:cNvPr id="155" name="Picture 2" descr="http://itpro.ir/resources/displaythumbnail?id=d6287974a52746c7b264b44f7b4aaee6"/>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7690969" y="2858340"/>
              <a:ext cx="429461" cy="429461"/>
            </a:xfrm>
            <a:prstGeom prst="rect">
              <a:avLst/>
            </a:prstGeom>
            <a:noFill/>
            <a:extLst>
              <a:ext uri="{909E8E84-426E-40DD-AFC4-6F175D3DCCD1}">
                <a14:hiddenFill xmlns:a14="http://schemas.microsoft.com/office/drawing/2010/main">
                  <a:solidFill>
                    <a:srgbClr val="FFFFFF"/>
                  </a:solidFill>
                </a14:hiddenFill>
              </a:ext>
            </a:extLst>
          </p:spPr>
        </p:pic>
      </p:grpSp>
      <p:sp>
        <p:nvSpPr>
          <p:cNvPr id="113" name="Rectángulo 112"/>
          <p:cNvSpPr/>
          <p:nvPr/>
        </p:nvSpPr>
        <p:spPr>
          <a:xfrm>
            <a:off x="104753" y="1227533"/>
            <a:ext cx="8993562" cy="830997"/>
          </a:xfrm>
          <a:prstGeom prst="rect">
            <a:avLst/>
          </a:prstGeom>
        </p:spPr>
        <p:txBody>
          <a:bodyPr wrap="square">
            <a:spAutoFit/>
          </a:bodyPr>
          <a:lstStyle/>
          <a:p>
            <a:pPr algn="ctr"/>
            <a:r>
              <a:rPr lang="en-US" sz="1600" dirty="0">
                <a:solidFill>
                  <a:srgbClr val="006699"/>
                </a:solidFill>
              </a:rPr>
              <a:t>TECHNOLOGY - the online platform </a:t>
            </a:r>
            <a:r>
              <a:rPr lang="en-US" sz="1600" dirty="0" smtClean="0">
                <a:solidFill>
                  <a:srgbClr val="006699"/>
                </a:solidFill>
              </a:rPr>
              <a:t>is supported </a:t>
            </a:r>
            <a:r>
              <a:rPr lang="en-US" sz="1600" dirty="0">
                <a:solidFill>
                  <a:srgbClr val="006699"/>
                </a:solidFill>
              </a:rPr>
              <a:t>by           </a:t>
            </a:r>
            <a:r>
              <a:rPr lang="en-US" sz="1600" dirty="0" smtClean="0">
                <a:solidFill>
                  <a:srgbClr val="006699"/>
                </a:solidFill>
              </a:rPr>
              <a:t>     and </a:t>
            </a:r>
            <a:r>
              <a:rPr lang="en-US" sz="1600" dirty="0">
                <a:solidFill>
                  <a:srgbClr val="006699"/>
                </a:solidFill>
              </a:rPr>
              <a:t>Power BI for the management, display of geospatial data, and data analysis and indicators display . </a:t>
            </a:r>
            <a:r>
              <a:rPr lang="en-US" sz="1600" dirty="0" err="1">
                <a:solidFill>
                  <a:srgbClr val="006699"/>
                </a:solidFill>
              </a:rPr>
              <a:t>GeoNode</a:t>
            </a:r>
            <a:r>
              <a:rPr lang="en-US" sz="1600" dirty="0">
                <a:solidFill>
                  <a:srgbClr val="006699"/>
                </a:solidFill>
              </a:rPr>
              <a:t> allows countries to manage their own content and information</a:t>
            </a:r>
            <a:endParaRPr lang="en-US" sz="1600" dirty="0">
              <a:solidFill>
                <a:srgbClr val="006699"/>
              </a:solidFill>
            </a:endParaRPr>
          </a:p>
        </p:txBody>
      </p:sp>
      <p:pic>
        <p:nvPicPr>
          <p:cNvPr id="123" name="Imagen 122">
            <a:extLst>
              <a:ext uri="{FF2B5EF4-FFF2-40B4-BE49-F238E27FC236}">
                <a16:creationId xmlns:a16="http://schemas.microsoft.com/office/drawing/2014/main" id="{63712720-955A-4855-9321-F3D717A70BF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13816" y="1300676"/>
            <a:ext cx="660180" cy="182829"/>
          </a:xfrm>
          <a:prstGeom prst="rect">
            <a:avLst/>
          </a:prstGeom>
        </p:spPr>
      </p:pic>
      <p:sp>
        <p:nvSpPr>
          <p:cNvPr id="115" name="Marcador de número de diapositiva 114"/>
          <p:cNvSpPr>
            <a:spLocks noGrp="1"/>
          </p:cNvSpPr>
          <p:nvPr>
            <p:ph type="sldNum" sz="quarter" idx="12"/>
          </p:nvPr>
        </p:nvSpPr>
        <p:spPr/>
        <p:txBody>
          <a:bodyPr/>
          <a:lstStyle/>
          <a:p>
            <a:fld id="{FEEBA7F8-5E67-E546-8D44-19494CB9927D}" type="slidenum">
              <a:rPr lang="es-ES" smtClean="0"/>
              <a:pPr/>
              <a:t>4</a:t>
            </a:fld>
            <a:endParaRPr lang="es-ES" dirty="0"/>
          </a:p>
        </p:txBody>
      </p:sp>
    </p:spTree>
    <p:extLst>
      <p:ext uri="{BB962C8B-B14F-4D97-AF65-F5344CB8AC3E}">
        <p14:creationId xmlns:p14="http://schemas.microsoft.com/office/powerpoint/2010/main" val="32096369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38" y="178405"/>
            <a:ext cx="7769437" cy="1143000"/>
          </a:xfrm>
        </p:spPr>
        <p:txBody>
          <a:bodyPr vert="horz" lIns="68580" tIns="34290" rIns="68580" bIns="34290" rtlCol="0" anchor="t">
            <a:noAutofit/>
          </a:bodyPr>
          <a:lstStyle/>
          <a:p>
            <a:r>
              <a:rPr lang="en-US" sz="2700" dirty="0">
                <a:solidFill>
                  <a:srgbClr val="0070C0"/>
                </a:solidFill>
                <a:effectLst/>
                <a:latin typeface="+mn-lt"/>
                <a:ea typeface="+mj-ea"/>
                <a:cs typeface="+mj-cs"/>
              </a:rPr>
              <a:t>Collection of thematic layers from national information (country partners) and regional </a:t>
            </a:r>
            <a:r>
              <a:rPr lang="en-US" sz="2700" dirty="0">
                <a:solidFill>
                  <a:srgbClr val="0070C0"/>
                </a:solidFill>
                <a:effectLst/>
                <a:latin typeface="+mn-lt"/>
                <a:ea typeface="+mj-ea"/>
                <a:cs typeface="+mj-cs"/>
              </a:rPr>
              <a:t>sources</a:t>
            </a:r>
            <a:endParaRPr lang="es-CO" sz="2700" dirty="0">
              <a:solidFill>
                <a:srgbClr val="0070C0"/>
              </a:solidFill>
              <a:effectLst/>
              <a:latin typeface="+mn-lt"/>
              <a:ea typeface="+mj-ea"/>
              <a:cs typeface="+mj-cs"/>
            </a:endParaRPr>
          </a:p>
        </p:txBody>
      </p:sp>
      <p:sp>
        <p:nvSpPr>
          <p:cNvPr id="4" name="Marcador de número de diapositiva 3"/>
          <p:cNvSpPr>
            <a:spLocks noGrp="1"/>
          </p:cNvSpPr>
          <p:nvPr>
            <p:ph type="sldNum" sz="quarter" idx="12"/>
          </p:nvPr>
        </p:nvSpPr>
        <p:spPr/>
        <p:txBody>
          <a:bodyPr/>
          <a:lstStyle/>
          <a:p>
            <a:fld id="{FEEBA7F8-5E67-E546-8D44-19494CB9927D}" type="slidenum">
              <a:rPr lang="es-ES" smtClean="0"/>
              <a:pPr/>
              <a:t>5</a:t>
            </a:fld>
            <a:endParaRPr lang="es-ES" dirty="0"/>
          </a:p>
        </p:txBody>
      </p:sp>
      <p:graphicFrame>
        <p:nvGraphicFramePr>
          <p:cNvPr id="5" name="Gráfico 4"/>
          <p:cNvGraphicFramePr>
            <a:graphicFrameLocks/>
          </p:cNvGraphicFramePr>
          <p:nvPr>
            <p:extLst>
              <p:ext uri="{D42A27DB-BD31-4B8C-83A1-F6EECF244321}">
                <p14:modId xmlns:p14="http://schemas.microsoft.com/office/powerpoint/2010/main" val="937457310"/>
              </p:ext>
            </p:extLst>
          </p:nvPr>
        </p:nvGraphicFramePr>
        <p:xfrm>
          <a:off x="-84083" y="1476891"/>
          <a:ext cx="8166277" cy="5129667"/>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1775638" y="3610838"/>
            <a:ext cx="2041452" cy="1169551"/>
          </a:xfrm>
          <a:prstGeom prst="rect">
            <a:avLst/>
          </a:prstGeom>
          <a:noFill/>
        </p:spPr>
        <p:txBody>
          <a:bodyPr wrap="square" rtlCol="0">
            <a:spAutoFit/>
          </a:bodyPr>
          <a:lstStyle/>
          <a:p>
            <a:pPr algn="ctr">
              <a:lnSpc>
                <a:spcPts val="4200"/>
              </a:lnSpc>
            </a:pPr>
            <a:r>
              <a:rPr lang="en-US" sz="6000" dirty="0" smtClean="0">
                <a:solidFill>
                  <a:srgbClr val="192D45"/>
                </a:solidFill>
                <a:effectLst>
                  <a:outerShdw blurRad="38100" dist="38100" dir="2700000" algn="tl">
                    <a:srgbClr val="000000">
                      <a:alpha val="43137"/>
                    </a:srgbClr>
                  </a:outerShdw>
                </a:effectLst>
              </a:rPr>
              <a:t>879 layers</a:t>
            </a:r>
            <a:endParaRPr lang="en-US" sz="6000" dirty="0">
              <a:solidFill>
                <a:srgbClr val="192D45"/>
              </a:solidFill>
              <a:effectLst>
                <a:outerShdw blurRad="38100" dist="38100" dir="2700000" algn="tl">
                  <a:srgbClr val="000000">
                    <a:alpha val="43137"/>
                  </a:srgbClr>
                </a:outerShdw>
              </a:effectLst>
            </a:endParaRPr>
          </a:p>
        </p:txBody>
      </p:sp>
      <p:sp>
        <p:nvSpPr>
          <p:cNvPr id="7" name="Rectángulo 6"/>
          <p:cNvSpPr/>
          <p:nvPr/>
        </p:nvSpPr>
        <p:spPr>
          <a:xfrm>
            <a:off x="5046336" y="4624386"/>
            <a:ext cx="4193198" cy="1938992"/>
          </a:xfrm>
          <a:prstGeom prst="rect">
            <a:avLst/>
          </a:prstGeom>
        </p:spPr>
        <p:txBody>
          <a:bodyPr wrap="square">
            <a:spAutoFit/>
          </a:bodyPr>
          <a:lstStyle/>
          <a:p>
            <a:pPr>
              <a:buClr>
                <a:srgbClr val="92D050"/>
              </a:buClr>
            </a:pPr>
            <a:r>
              <a:rPr lang="en-US" sz="2400" b="1" dirty="0"/>
              <a:t>13 </a:t>
            </a:r>
            <a:r>
              <a:rPr lang="en-US" sz="2400" dirty="0"/>
              <a:t>thematic to support ICZM and </a:t>
            </a:r>
            <a:r>
              <a:rPr lang="en-US" sz="2400" dirty="0" err="1"/>
              <a:t>EbM</a:t>
            </a:r>
            <a:r>
              <a:rPr lang="en-US" sz="2400" dirty="0"/>
              <a:t> (ecosystems, species, fisheries, oceanography and climate, climate change, socio-economy, governance, MPAs, </a:t>
            </a:r>
            <a:r>
              <a:rPr lang="en-US" sz="2400" dirty="0" smtClean="0"/>
              <a:t>...)</a:t>
            </a:r>
            <a:endParaRPr lang="en-US" sz="2400" dirty="0"/>
          </a:p>
        </p:txBody>
      </p:sp>
    </p:spTree>
    <p:extLst>
      <p:ext uri="{BB962C8B-B14F-4D97-AF65-F5344CB8AC3E}">
        <p14:creationId xmlns:p14="http://schemas.microsoft.com/office/powerpoint/2010/main" val="2959424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EEBA7F8-5E67-E546-8D44-19494CB9927D}" type="slidenum">
              <a:rPr lang="es-ES" smtClean="0"/>
              <a:pPr/>
              <a:t>6</a:t>
            </a:fld>
            <a:endParaRPr lang="es-ES" dirty="0"/>
          </a:p>
        </p:txBody>
      </p:sp>
      <p:pic>
        <p:nvPicPr>
          <p:cNvPr id="5" name="Imagen 4"/>
          <p:cNvPicPr>
            <a:picLocks noChangeAspect="1"/>
          </p:cNvPicPr>
          <p:nvPr/>
        </p:nvPicPr>
        <p:blipFill>
          <a:blip r:embed="rId2"/>
          <a:stretch>
            <a:fillRect/>
          </a:stretch>
        </p:blipFill>
        <p:spPr>
          <a:xfrm>
            <a:off x="254647" y="1418478"/>
            <a:ext cx="8655673" cy="5026008"/>
          </a:xfrm>
          <a:prstGeom prst="rect">
            <a:avLst/>
          </a:prstGeom>
        </p:spPr>
      </p:pic>
      <p:sp>
        <p:nvSpPr>
          <p:cNvPr id="6" name="Título 1"/>
          <p:cNvSpPr>
            <a:spLocks noGrp="1"/>
          </p:cNvSpPr>
          <p:nvPr>
            <p:ph type="title"/>
          </p:nvPr>
        </p:nvSpPr>
        <p:spPr>
          <a:xfrm>
            <a:off x="114338" y="410417"/>
            <a:ext cx="7769437" cy="613165"/>
          </a:xfrm>
        </p:spPr>
        <p:txBody>
          <a:bodyPr vert="horz" lIns="68580" tIns="34290" rIns="68580" bIns="34290" rtlCol="0" anchor="t">
            <a:noAutofit/>
          </a:bodyPr>
          <a:lstStyle/>
          <a:p>
            <a:r>
              <a:rPr lang="en-US" sz="2700" dirty="0" smtClean="0">
                <a:solidFill>
                  <a:srgbClr val="0070C0"/>
                </a:solidFill>
                <a:effectLst/>
                <a:latin typeface="+mn-lt"/>
                <a:ea typeface="+mj-ea"/>
                <a:cs typeface="+mj-cs"/>
              </a:rPr>
              <a:t>TYPE OF PRODUCTS</a:t>
            </a:r>
            <a:endParaRPr lang="es-CO" sz="2700" dirty="0">
              <a:solidFill>
                <a:srgbClr val="0070C0"/>
              </a:solidFill>
              <a:effectLst/>
              <a:latin typeface="+mn-lt"/>
              <a:ea typeface="+mj-ea"/>
              <a:cs typeface="+mj-cs"/>
            </a:endParaRPr>
          </a:p>
        </p:txBody>
      </p:sp>
      <p:sp>
        <p:nvSpPr>
          <p:cNvPr id="7" name="Rectángulo 6"/>
          <p:cNvSpPr/>
          <p:nvPr/>
        </p:nvSpPr>
        <p:spPr>
          <a:xfrm>
            <a:off x="498144" y="5886281"/>
            <a:ext cx="8412176" cy="923330"/>
          </a:xfrm>
          <a:prstGeom prst="rect">
            <a:avLst/>
          </a:prstGeom>
        </p:spPr>
        <p:txBody>
          <a:bodyPr wrap="square">
            <a:spAutoFit/>
          </a:bodyPr>
          <a:lstStyle/>
          <a:p>
            <a:pPr marL="342900" indent="-342900">
              <a:buClr>
                <a:srgbClr val="92D050"/>
              </a:buClr>
              <a:buFont typeface="Wingdings" panose="05000000000000000000" pitchFamily="2" charset="2"/>
              <a:buChar char="ü"/>
            </a:pPr>
            <a:r>
              <a:rPr lang="en-US" b="1" dirty="0" smtClean="0"/>
              <a:t>22</a:t>
            </a:r>
            <a:r>
              <a:rPr lang="en-US" dirty="0" smtClean="0"/>
              <a:t> </a:t>
            </a:r>
            <a:r>
              <a:rPr lang="en-US" dirty="0"/>
              <a:t>interactive maps / </a:t>
            </a:r>
            <a:r>
              <a:rPr lang="en-US" b="1" dirty="0" smtClean="0"/>
              <a:t>37</a:t>
            </a:r>
            <a:r>
              <a:rPr lang="en-US" dirty="0" smtClean="0"/>
              <a:t> </a:t>
            </a:r>
            <a:r>
              <a:rPr lang="en-US" dirty="0"/>
              <a:t>static maps</a:t>
            </a:r>
          </a:p>
          <a:p>
            <a:pPr marL="342900" indent="-342900">
              <a:buClr>
                <a:srgbClr val="92D050"/>
              </a:buClr>
              <a:buFont typeface="Wingdings" panose="05000000000000000000" pitchFamily="2" charset="2"/>
              <a:buChar char="ü"/>
            </a:pPr>
            <a:r>
              <a:rPr lang="en-US" dirty="0"/>
              <a:t>Catalogue :  </a:t>
            </a:r>
            <a:r>
              <a:rPr lang="en-US" b="1" dirty="0" smtClean="0"/>
              <a:t>64</a:t>
            </a:r>
            <a:r>
              <a:rPr lang="en-US" dirty="0" smtClean="0"/>
              <a:t> </a:t>
            </a:r>
            <a:r>
              <a:rPr lang="en-US" dirty="0"/>
              <a:t>documents and  </a:t>
            </a:r>
            <a:r>
              <a:rPr lang="en-US" b="1" dirty="0" smtClean="0"/>
              <a:t>95</a:t>
            </a:r>
            <a:r>
              <a:rPr lang="en-US" dirty="0" smtClean="0"/>
              <a:t> </a:t>
            </a:r>
            <a:r>
              <a:rPr lang="en-US" dirty="0"/>
              <a:t>external information sources(projects, countries, institutions)</a:t>
            </a:r>
            <a:endParaRPr lang="en-US" dirty="0"/>
          </a:p>
        </p:txBody>
      </p:sp>
    </p:spTree>
    <p:extLst>
      <p:ext uri="{BB962C8B-B14F-4D97-AF65-F5344CB8AC3E}">
        <p14:creationId xmlns:p14="http://schemas.microsoft.com/office/powerpoint/2010/main" val="1462840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6D74C7-6F1D-4A4C-9438-E67F461BCA26}"/>
              </a:ext>
            </a:extLst>
          </p:cNvPr>
          <p:cNvSpPr>
            <a:spLocks noGrp="1"/>
          </p:cNvSpPr>
          <p:nvPr>
            <p:ph type="title"/>
          </p:nvPr>
        </p:nvSpPr>
        <p:spPr/>
        <p:txBody>
          <a:bodyPr/>
          <a:lstStyle/>
          <a:p>
            <a:endParaRPr lang="en-US" dirty="0"/>
          </a:p>
        </p:txBody>
      </p:sp>
      <p:pic>
        <p:nvPicPr>
          <p:cNvPr id="6" name="Marcador de contenido 5">
            <a:extLst>
              <a:ext uri="{FF2B5EF4-FFF2-40B4-BE49-F238E27FC236}">
                <a16:creationId xmlns:a16="http://schemas.microsoft.com/office/drawing/2014/main" id="{93833AEB-CFBD-DB4E-B145-0385C9DABD8D}"/>
              </a:ext>
            </a:extLst>
          </p:cNvPr>
          <p:cNvPicPr>
            <a:picLocks noGrp="1" noChangeAspect="1"/>
          </p:cNvPicPr>
          <p:nvPr>
            <p:ph sz="quarter" idx="4"/>
          </p:nvPr>
        </p:nvPicPr>
        <p:blipFill>
          <a:blip r:embed="rId3"/>
          <a:stretch>
            <a:fillRect/>
          </a:stretch>
        </p:blipFill>
        <p:spPr>
          <a:xfrm>
            <a:off x="156566" y="993497"/>
            <a:ext cx="8753754" cy="5471097"/>
          </a:xfrm>
        </p:spPr>
      </p:pic>
      <p:sp>
        <p:nvSpPr>
          <p:cNvPr id="4" name="Marcador de número de diapositiva 3">
            <a:extLst>
              <a:ext uri="{FF2B5EF4-FFF2-40B4-BE49-F238E27FC236}">
                <a16:creationId xmlns:a16="http://schemas.microsoft.com/office/drawing/2014/main" id="{3F672C49-9AFC-BC45-B904-D888F2E07B2C}"/>
              </a:ext>
            </a:extLst>
          </p:cNvPr>
          <p:cNvSpPr>
            <a:spLocks noGrp="1"/>
          </p:cNvSpPr>
          <p:nvPr>
            <p:ph type="sldNum" sz="quarter" idx="12"/>
          </p:nvPr>
        </p:nvSpPr>
        <p:spPr/>
        <p:txBody>
          <a:bodyPr/>
          <a:lstStyle/>
          <a:p>
            <a:fld id="{FEEBA7F8-5E67-E546-8D44-19494CB9927D}" type="slidenum">
              <a:rPr lang="es-ES" smtClean="0"/>
              <a:pPr/>
              <a:t>7</a:t>
            </a:fld>
            <a:endParaRPr lang="es-ES" dirty="0"/>
          </a:p>
        </p:txBody>
      </p:sp>
      <p:pic>
        <p:nvPicPr>
          <p:cNvPr id="8" name="Imagen 7">
            <a:extLst>
              <a:ext uri="{FF2B5EF4-FFF2-40B4-BE49-F238E27FC236}">
                <a16:creationId xmlns:a16="http://schemas.microsoft.com/office/drawing/2014/main" id="{8C3063EC-D239-D64C-A376-0E84FC5B21FD}"/>
              </a:ext>
            </a:extLst>
          </p:cNvPr>
          <p:cNvPicPr>
            <a:picLocks noChangeAspect="1"/>
          </p:cNvPicPr>
          <p:nvPr/>
        </p:nvPicPr>
        <p:blipFill rotWithShape="1">
          <a:blip r:embed="rId4"/>
          <a:srcRect l="16163" t="7360" r="17008"/>
          <a:stretch/>
        </p:blipFill>
        <p:spPr>
          <a:xfrm>
            <a:off x="341270" y="587705"/>
            <a:ext cx="6474559" cy="5609566"/>
          </a:xfrm>
          <a:prstGeom prst="rect">
            <a:avLst/>
          </a:prstGeom>
        </p:spPr>
      </p:pic>
      <p:pic>
        <p:nvPicPr>
          <p:cNvPr id="10" name="Imagen 9">
            <a:extLst>
              <a:ext uri="{FF2B5EF4-FFF2-40B4-BE49-F238E27FC236}">
                <a16:creationId xmlns:a16="http://schemas.microsoft.com/office/drawing/2014/main" id="{3E8B5F3D-FCA0-A24A-A784-880831A2605A}"/>
              </a:ext>
            </a:extLst>
          </p:cNvPr>
          <p:cNvPicPr>
            <a:picLocks noChangeAspect="1"/>
          </p:cNvPicPr>
          <p:nvPr/>
        </p:nvPicPr>
        <p:blipFill rotWithShape="1">
          <a:blip r:embed="rId5"/>
          <a:srcRect l="16744" t="7423" r="17674"/>
          <a:stretch/>
        </p:blipFill>
        <p:spPr>
          <a:xfrm>
            <a:off x="1772675" y="1083642"/>
            <a:ext cx="6255883" cy="5519421"/>
          </a:xfrm>
          <a:prstGeom prst="rect">
            <a:avLst/>
          </a:prstGeom>
        </p:spPr>
      </p:pic>
      <p:pic>
        <p:nvPicPr>
          <p:cNvPr id="12" name="Imagen 11">
            <a:extLst>
              <a:ext uri="{FF2B5EF4-FFF2-40B4-BE49-F238E27FC236}">
                <a16:creationId xmlns:a16="http://schemas.microsoft.com/office/drawing/2014/main" id="{4BC3DFDB-783F-214F-ACE6-3FCD5027A959}"/>
              </a:ext>
            </a:extLst>
          </p:cNvPr>
          <p:cNvPicPr>
            <a:picLocks noChangeAspect="1"/>
          </p:cNvPicPr>
          <p:nvPr/>
        </p:nvPicPr>
        <p:blipFill>
          <a:blip r:embed="rId6"/>
          <a:stretch>
            <a:fillRect/>
          </a:stretch>
        </p:blipFill>
        <p:spPr>
          <a:xfrm>
            <a:off x="0" y="1398498"/>
            <a:ext cx="9144000" cy="5322342"/>
          </a:xfrm>
          <a:prstGeom prst="rect">
            <a:avLst/>
          </a:prstGeom>
        </p:spPr>
      </p:pic>
    </p:spTree>
    <p:extLst>
      <p:ext uri="{BB962C8B-B14F-4D97-AF65-F5344CB8AC3E}">
        <p14:creationId xmlns:p14="http://schemas.microsoft.com/office/powerpoint/2010/main" val="267263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FEEBA7F8-5E67-E546-8D44-19494CB9927D}" type="slidenum">
              <a:rPr lang="es-ES" smtClean="0"/>
              <a:pPr/>
              <a:t>8</a:t>
            </a:fld>
            <a:endParaRPr lang="es-ES" dirty="0"/>
          </a:p>
        </p:txBody>
      </p:sp>
      <p:sp>
        <p:nvSpPr>
          <p:cNvPr id="5" name="175 Rectángulo"/>
          <p:cNvSpPr>
            <a:spLocks noGrp="1"/>
          </p:cNvSpPr>
          <p:nvPr>
            <p:ph sz="quarter" idx="4"/>
          </p:nvPr>
        </p:nvSpPr>
        <p:spPr>
          <a:xfrm>
            <a:off x="162560" y="971858"/>
            <a:ext cx="8747760" cy="4999977"/>
          </a:xfrm>
          <a:prstGeom prst="rect">
            <a:avLst/>
          </a:prstGeom>
        </p:spPr>
        <p:txBody>
          <a:bodyPr vert="horz" lIns="82284" tIns="41142" rIns="82284" bIns="41142" rtlCol="0">
            <a:noAutofit/>
          </a:bodyPr>
          <a:lstStyle/>
          <a:p>
            <a:pPr marL="394329" indent="-342900" algn="just" defTabSz="457200">
              <a:buClr>
                <a:srgbClr val="FFC000"/>
              </a:buClr>
              <a:buFont typeface="Wingdings" panose="05000000000000000000" pitchFamily="2" charset="2"/>
              <a:buChar char="ü"/>
            </a:pPr>
            <a:r>
              <a:rPr lang="en-US" sz="2300" dirty="0"/>
              <a:t>Communication in two languages (</a:t>
            </a:r>
            <a:r>
              <a:rPr lang="en-US" sz="2300" dirty="0" smtClean="0"/>
              <a:t>English – Spanish</a:t>
            </a:r>
            <a:r>
              <a:rPr lang="en-US" sz="2300" dirty="0"/>
              <a:t>)</a:t>
            </a:r>
          </a:p>
          <a:p>
            <a:pPr marL="394329" indent="-342900" algn="just" defTabSz="457200">
              <a:buClr>
                <a:srgbClr val="FFC000"/>
              </a:buClr>
              <a:buFont typeface="Wingdings" panose="05000000000000000000" pitchFamily="2" charset="2"/>
              <a:buChar char="ü"/>
            </a:pPr>
            <a:r>
              <a:rPr lang="en-US" sz="2300" dirty="0"/>
              <a:t>Institution leader </a:t>
            </a:r>
            <a:r>
              <a:rPr lang="en-US" sz="2300" dirty="0" smtClean="0"/>
              <a:t>in each country </a:t>
            </a:r>
            <a:r>
              <a:rPr lang="en-US" sz="2300" dirty="0"/>
              <a:t>as National Focal Point –</a:t>
            </a:r>
            <a:r>
              <a:rPr lang="en-US" sz="2300" dirty="0" smtClean="0"/>
              <a:t>NFP– (</a:t>
            </a:r>
            <a:r>
              <a:rPr lang="en-US" sz="2300" dirty="0"/>
              <a:t>national coordinator)</a:t>
            </a:r>
          </a:p>
          <a:p>
            <a:pPr marL="394329" algn="just">
              <a:buClr>
                <a:srgbClr val="FFC000"/>
              </a:buClr>
              <a:buFont typeface="Wingdings" panose="05000000000000000000" pitchFamily="2" charset="2"/>
              <a:buChar char="ü"/>
            </a:pPr>
            <a:r>
              <a:rPr lang="en-US" sz="2300" dirty="0"/>
              <a:t>Implementation of information </a:t>
            </a:r>
            <a:r>
              <a:rPr lang="en-US" sz="2300" dirty="0" smtClean="0"/>
              <a:t>standards (metadata) </a:t>
            </a:r>
            <a:r>
              <a:rPr lang="en-US" sz="2300" dirty="0"/>
              <a:t>and </a:t>
            </a:r>
            <a:r>
              <a:rPr lang="en-US" sz="2300" dirty="0" smtClean="0"/>
              <a:t>protocols</a:t>
            </a:r>
            <a:r>
              <a:rPr lang="en-US" sz="2300" dirty="0" smtClean="0"/>
              <a:t>, </a:t>
            </a:r>
            <a:r>
              <a:rPr lang="en-US" sz="2300" dirty="0"/>
              <a:t>information policy (</a:t>
            </a:r>
            <a:r>
              <a:rPr lang="en-US" sz="2300" i="1" dirty="0"/>
              <a:t>The </a:t>
            </a:r>
            <a:r>
              <a:rPr lang="en-US" sz="2300" i="1" dirty="0" err="1"/>
              <a:t>programme</a:t>
            </a:r>
            <a:r>
              <a:rPr lang="en-US" sz="2300" i="1" dirty="0"/>
              <a:t> "International Oceanographic Data and Information Exchange" (IODE) of the "Intergovernmental Oceanographic Commission" IOC of UNESCO</a:t>
            </a:r>
            <a:r>
              <a:rPr lang="en-US" sz="2300" dirty="0"/>
              <a:t> information Policy) and own protocol to upload products</a:t>
            </a:r>
          </a:p>
          <a:p>
            <a:pPr>
              <a:buClr>
                <a:srgbClr val="FFC000"/>
              </a:buClr>
              <a:buFont typeface="Wingdings" panose="05000000000000000000" pitchFamily="2" charset="2"/>
              <a:buChar char="ü"/>
            </a:pPr>
            <a:r>
              <a:rPr lang="en-US" sz="2300" dirty="0" smtClean="0"/>
              <a:t>Quality </a:t>
            </a:r>
            <a:r>
              <a:rPr lang="en-US" sz="2300" dirty="0"/>
              <a:t>control (metadata, file naming, </a:t>
            </a:r>
            <a:r>
              <a:rPr lang="en-US" sz="2300" dirty="0" err="1"/>
              <a:t>etc</a:t>
            </a:r>
            <a:r>
              <a:rPr lang="en-US" sz="2300" dirty="0"/>
              <a:t>) from Coordination (INVEMAR)</a:t>
            </a:r>
          </a:p>
          <a:p>
            <a:pPr marL="394329" indent="-342900" algn="just" defTabSz="457200">
              <a:buClr>
                <a:srgbClr val="FFC000"/>
              </a:buClr>
              <a:buFont typeface="Wingdings" panose="05000000000000000000" pitchFamily="2" charset="2"/>
              <a:buChar char="ü"/>
            </a:pPr>
            <a:r>
              <a:rPr lang="en-US" sz="2300" dirty="0" smtClean="0"/>
              <a:t>Individual </a:t>
            </a:r>
            <a:r>
              <a:rPr lang="en-US" sz="2300" dirty="0"/>
              <a:t>countries manage the uploading of their national data </a:t>
            </a:r>
            <a:r>
              <a:rPr lang="en-US" sz="2300" dirty="0" smtClean="0"/>
              <a:t>(layers </a:t>
            </a:r>
            <a:r>
              <a:rPr lang="en-US" sz="2300" dirty="0"/>
              <a:t>and maps) to the </a:t>
            </a:r>
            <a:r>
              <a:rPr lang="en-US" sz="2300" dirty="0" smtClean="0"/>
              <a:t>Atlas</a:t>
            </a:r>
          </a:p>
          <a:p>
            <a:pPr marL="394329" algn="just">
              <a:buClr>
                <a:srgbClr val="FFC000"/>
              </a:buClr>
              <a:buFont typeface="Wingdings" panose="05000000000000000000" pitchFamily="2" charset="2"/>
              <a:buChar char="ü"/>
            </a:pPr>
            <a:r>
              <a:rPr lang="en-US" sz="2300" dirty="0"/>
              <a:t>Training courses on </a:t>
            </a:r>
            <a:r>
              <a:rPr lang="en-US" sz="2300" dirty="0" err="1" smtClean="0"/>
              <a:t>GeoNode</a:t>
            </a:r>
            <a:r>
              <a:rPr lang="en-US" sz="2300" dirty="0" smtClean="0"/>
              <a:t> </a:t>
            </a:r>
            <a:r>
              <a:rPr lang="en-US" sz="2300" dirty="0"/>
              <a:t>(open source) platform use.</a:t>
            </a:r>
          </a:p>
          <a:p>
            <a:pPr marL="394329" indent="-342900" algn="just" defTabSz="457200">
              <a:buClr>
                <a:srgbClr val="FFC000"/>
              </a:buClr>
              <a:buFont typeface="Wingdings" panose="05000000000000000000" pitchFamily="2" charset="2"/>
              <a:buChar char="ü"/>
            </a:pPr>
            <a:endParaRPr lang="en-US" sz="2300" dirty="0"/>
          </a:p>
        </p:txBody>
      </p:sp>
      <p:sp>
        <p:nvSpPr>
          <p:cNvPr id="3" name="CuadroTexto 2"/>
          <p:cNvSpPr txBox="1"/>
          <p:nvPr/>
        </p:nvSpPr>
        <p:spPr>
          <a:xfrm>
            <a:off x="300250" y="0"/>
            <a:ext cx="3051476" cy="507831"/>
          </a:xfrm>
          <a:prstGeom prst="rect">
            <a:avLst/>
          </a:prstGeom>
        </p:spPr>
        <p:txBody>
          <a:bodyPr vert="horz" lIns="68580" tIns="34290" rIns="68580" bIns="34290" rtlCol="0" anchor="t">
            <a:noAutofit/>
          </a:bodyPr>
          <a:lstStyle>
            <a:lvl1pPr>
              <a:spcBef>
                <a:spcPct val="0"/>
              </a:spcBef>
              <a:buNone/>
              <a:defRPr sz="2700" b="1">
                <a:solidFill>
                  <a:srgbClr val="0070C0"/>
                </a:solidFill>
                <a:effectLst/>
                <a:ea typeface="+mj-ea"/>
                <a:cs typeface="+mj-cs"/>
              </a:defRPr>
            </a:lvl1pPr>
          </a:lstStyle>
          <a:p>
            <a:r>
              <a:rPr lang="en-US" dirty="0">
                <a:solidFill>
                  <a:srgbClr val="FFC000"/>
                </a:solidFill>
              </a:rPr>
              <a:t>CMA2 COMMUNITY</a:t>
            </a:r>
          </a:p>
        </p:txBody>
      </p:sp>
    </p:spTree>
    <p:extLst>
      <p:ext uri="{BB962C8B-B14F-4D97-AF65-F5344CB8AC3E}">
        <p14:creationId xmlns:p14="http://schemas.microsoft.com/office/powerpoint/2010/main" val="80215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708C409-B6C3-8442-8A12-7B5B873F7712}"/>
              </a:ext>
            </a:extLst>
          </p:cNvPr>
          <p:cNvSpPr>
            <a:spLocks noGrp="1"/>
          </p:cNvSpPr>
          <p:nvPr>
            <p:ph sz="quarter" idx="4"/>
          </p:nvPr>
        </p:nvSpPr>
        <p:spPr>
          <a:xfrm>
            <a:off x="0" y="1027445"/>
            <a:ext cx="8920480" cy="5378814"/>
          </a:xfrm>
        </p:spPr>
        <p:txBody>
          <a:bodyPr>
            <a:noAutofit/>
          </a:bodyPr>
          <a:lstStyle/>
          <a:p>
            <a:pPr marL="394329" algn="just">
              <a:buClr>
                <a:schemeClr val="tx2">
                  <a:lumMod val="60000"/>
                  <a:lumOff val="40000"/>
                </a:schemeClr>
              </a:buClr>
              <a:buFont typeface="Wingdings" panose="05000000000000000000" pitchFamily="2" charset="2"/>
              <a:buChar char="ü"/>
            </a:pPr>
            <a:r>
              <a:rPr lang="en-US" dirty="0"/>
              <a:t>Synergy with actions and activities of other projects and initiatives linked to the implementation of this CLME+ </a:t>
            </a:r>
            <a:r>
              <a:rPr lang="en-US" dirty="0" smtClean="0"/>
              <a:t>SAP.  </a:t>
            </a:r>
            <a:r>
              <a:rPr lang="en-GB" dirty="0"/>
              <a:t>CMA2  contributes with the DS/M&amp;E mechanisms at Caribbean Large Marine Ecosystem level through join efforts with </a:t>
            </a:r>
            <a:r>
              <a:rPr lang="en-GB" b="1" dirty="0">
                <a:solidFill>
                  <a:schemeClr val="accent6">
                    <a:lumMod val="75000"/>
                  </a:schemeClr>
                </a:solidFill>
              </a:rPr>
              <a:t>CLME+</a:t>
            </a:r>
            <a:r>
              <a:rPr lang="en-GB" dirty="0"/>
              <a:t> </a:t>
            </a:r>
            <a:endParaRPr lang="en-US" dirty="0"/>
          </a:p>
          <a:p>
            <a:pPr marL="394329" algn="just">
              <a:buClr>
                <a:schemeClr val="tx2">
                  <a:lumMod val="60000"/>
                  <a:lumOff val="40000"/>
                </a:schemeClr>
              </a:buClr>
              <a:buFont typeface="Wingdings" panose="05000000000000000000" pitchFamily="2" charset="2"/>
              <a:buChar char="ü"/>
            </a:pPr>
            <a:r>
              <a:rPr lang="en-US" i="1" dirty="0" smtClean="0"/>
              <a:t>Collaborative </a:t>
            </a:r>
            <a:r>
              <a:rPr lang="en-US" i="1" dirty="0"/>
              <a:t>approach: </a:t>
            </a:r>
            <a:r>
              <a:rPr lang="en-US" dirty="0"/>
              <a:t>Cooperation – expertise exchange (SPINCAM project, African Coastal and Marine Atlas - ACMA), opportunities (Ocean Teacher Global Academy - OTGA, International Coastal Atlas Network - ICAN, Ocean Biogeographic Information System - OBIS, International Association of Aquatic and Marine Science Libraries and Information Centers - IAMSLIC) and use of IODE tools (</a:t>
            </a:r>
            <a:r>
              <a:rPr lang="en-US" dirty="0" err="1"/>
              <a:t>OceanDocs</a:t>
            </a:r>
            <a:r>
              <a:rPr lang="en-US" dirty="0"/>
              <a:t> and </a:t>
            </a:r>
            <a:r>
              <a:rPr lang="en-US" dirty="0" err="1"/>
              <a:t>OceanExpert</a:t>
            </a:r>
            <a:r>
              <a:rPr lang="en-US" dirty="0"/>
              <a:t>)</a:t>
            </a:r>
          </a:p>
          <a:p>
            <a:pPr>
              <a:buClr>
                <a:schemeClr val="tx2">
                  <a:lumMod val="60000"/>
                  <a:lumOff val="40000"/>
                </a:schemeClr>
              </a:buClr>
              <a:buFont typeface="Wingdings" panose="05000000000000000000" pitchFamily="2" charset="2"/>
              <a:buChar char="ü"/>
            </a:pPr>
            <a:r>
              <a:rPr lang="en-US" b="1" dirty="0" smtClean="0"/>
              <a:t>8 </a:t>
            </a:r>
            <a:r>
              <a:rPr lang="en-US" dirty="0"/>
              <a:t>countries actively involved (Mexico, Belize, Guatemala, Dominican Republic, Jamaica; Barbados, Trinidad &amp; Tobago, Venezuela</a:t>
            </a:r>
            <a:r>
              <a:rPr lang="en-US" dirty="0" smtClean="0"/>
              <a:t>)</a:t>
            </a:r>
          </a:p>
          <a:p>
            <a:pPr>
              <a:buClr>
                <a:schemeClr val="tx2">
                  <a:lumMod val="60000"/>
                  <a:lumOff val="40000"/>
                </a:schemeClr>
              </a:buClr>
              <a:buFont typeface="Wingdings" panose="05000000000000000000" pitchFamily="2" charset="2"/>
              <a:buChar char="ü"/>
            </a:pPr>
            <a:endParaRPr lang="en-US" dirty="0"/>
          </a:p>
        </p:txBody>
      </p:sp>
      <p:sp>
        <p:nvSpPr>
          <p:cNvPr id="4" name="Marcador de número de diapositiva 3">
            <a:extLst>
              <a:ext uri="{FF2B5EF4-FFF2-40B4-BE49-F238E27FC236}">
                <a16:creationId xmlns:a16="http://schemas.microsoft.com/office/drawing/2014/main" id="{3F672C49-9AFC-BC45-B904-D888F2E07B2C}"/>
              </a:ext>
            </a:extLst>
          </p:cNvPr>
          <p:cNvSpPr>
            <a:spLocks noGrp="1"/>
          </p:cNvSpPr>
          <p:nvPr>
            <p:ph type="sldNum" sz="quarter" idx="12"/>
          </p:nvPr>
        </p:nvSpPr>
        <p:spPr/>
        <p:txBody>
          <a:bodyPr/>
          <a:lstStyle/>
          <a:p>
            <a:fld id="{FEEBA7F8-5E67-E546-8D44-19494CB9927D}" type="slidenum">
              <a:rPr lang="es-ES" smtClean="0"/>
              <a:pPr/>
              <a:t>9</a:t>
            </a:fld>
            <a:endParaRPr lang="es-ES" dirty="0"/>
          </a:p>
        </p:txBody>
      </p:sp>
      <p:sp>
        <p:nvSpPr>
          <p:cNvPr id="5" name="1 Título">
            <a:extLst>
              <a:ext uri="{FF2B5EF4-FFF2-40B4-BE49-F238E27FC236}">
                <a16:creationId xmlns:a16="http://schemas.microsoft.com/office/drawing/2014/main" id="{320A18B9-938B-EE40-BE8C-2010A498F7ED}"/>
              </a:ext>
            </a:extLst>
          </p:cNvPr>
          <p:cNvSpPr txBox="1">
            <a:spLocks/>
          </p:cNvSpPr>
          <p:nvPr/>
        </p:nvSpPr>
        <p:spPr>
          <a:xfrm>
            <a:off x="223520" y="31945"/>
            <a:ext cx="5827078" cy="517828"/>
          </a:xfrm>
          <a:prstGeom prst="rect">
            <a:avLst/>
          </a:prstGeom>
        </p:spPr>
        <p:txBody>
          <a:bodyPr vert="horz" lIns="68580" tIns="34290" rIns="68580" bIns="34290" rtlCol="0" anchor="t">
            <a:noAutofit/>
          </a:bodyPr>
          <a:lstStyle>
            <a:defPPr>
              <a:defRPr lang="es-ES"/>
            </a:defPPr>
            <a:lvl1pPr>
              <a:spcBef>
                <a:spcPct val="0"/>
              </a:spcBef>
              <a:buNone/>
              <a:defRPr sz="2700" b="1">
                <a:solidFill>
                  <a:srgbClr val="0070C0"/>
                </a:solidFill>
                <a:effectLst/>
                <a:ea typeface="+mj-ea"/>
                <a:cs typeface="+mj-cs"/>
              </a:defRPr>
            </a:lvl1pPr>
          </a:lstStyle>
          <a:p>
            <a:r>
              <a:rPr lang="en-US" dirty="0">
                <a:solidFill>
                  <a:srgbClr val="92D050"/>
                </a:solidFill>
              </a:rPr>
              <a:t>CMA2 PLATFORM to date…</a:t>
            </a:r>
          </a:p>
        </p:txBody>
      </p:sp>
    </p:spTree>
    <p:extLst>
      <p:ext uri="{BB962C8B-B14F-4D97-AF65-F5344CB8AC3E}">
        <p14:creationId xmlns:p14="http://schemas.microsoft.com/office/powerpoint/2010/main" val="1050324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_INVEM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1794EAC-F5AD-496A-93E1-71F7C4F50BA3}">
  <ds:schemaRefs>
    <ds:schemaRef ds:uri="ESRI.ArcGIS.Mapping.OfficeIntegration.PowerPointInfo"/>
  </ds:schemaRefs>
</ds:datastoreItem>
</file>

<file path=customXml/itemProps2.xml><?xml version="1.0" encoding="utf-8"?>
<ds:datastoreItem xmlns:ds="http://schemas.openxmlformats.org/officeDocument/2006/customXml" ds:itemID="{F6946545-B4CC-4759-A200-4A540E868DCE}">
  <ds:schemaRefs>
    <ds:schemaRef ds:uri="ESRI.ArcGIS.Mapping.OfficeIntegration.PowerPointInfo"/>
  </ds:schemaRefs>
</ds:datastoreItem>
</file>

<file path=customXml/itemProps3.xml><?xml version="1.0" encoding="utf-8"?>
<ds:datastoreItem xmlns:ds="http://schemas.openxmlformats.org/officeDocument/2006/customXml" ds:itemID="{BD9C6591-286D-4E22-9F08-DB8F179A4378}">
  <ds:schemaRefs>
    <ds:schemaRef ds:uri="ESRI.ArcGIS.Mapping.OfficeIntegration.PowerPointInfo"/>
  </ds:schemaRefs>
</ds:datastoreItem>
</file>

<file path=customXml/itemProps4.xml><?xml version="1.0" encoding="utf-8"?>
<ds:datastoreItem xmlns:ds="http://schemas.openxmlformats.org/officeDocument/2006/customXml" ds:itemID="{3CA7777E-57F1-4D82-8E02-E63C91FFA96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8981</TotalTime>
  <Words>1652</Words>
  <Application>Microsoft Office PowerPoint</Application>
  <PresentationFormat>Presentación en pantalla (4:3)</PresentationFormat>
  <Paragraphs>207</Paragraphs>
  <Slides>17</Slides>
  <Notes>7</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17</vt:i4>
      </vt:variant>
    </vt:vector>
  </HeadingPairs>
  <TitlesOfParts>
    <vt:vector size="30" baseType="lpstr">
      <vt:lpstr>Aharoni</vt:lpstr>
      <vt:lpstr>Arial</vt:lpstr>
      <vt:lpstr>Calibri</vt:lpstr>
      <vt:lpstr>Open Sans</vt:lpstr>
      <vt:lpstr>Open Sans Condensed</vt:lpstr>
      <vt:lpstr>Open Sans Extrabold</vt:lpstr>
      <vt:lpstr>Open Sans Light</vt:lpstr>
      <vt:lpstr>Open Sans Semibold</vt:lpstr>
      <vt:lpstr>Raleway</vt:lpstr>
      <vt:lpstr>Sintony</vt:lpstr>
      <vt:lpstr>Times New Roman</vt:lpstr>
      <vt:lpstr>Wingdings</vt:lpstr>
      <vt:lpstr>Plantilla_INVEMAR</vt:lpstr>
      <vt:lpstr>CARIBBEAN MARINE ATLAS PHASE 2 </vt:lpstr>
      <vt:lpstr>Presentación de PowerPoint</vt:lpstr>
      <vt:lpstr>Presentación de PowerPoint</vt:lpstr>
      <vt:lpstr>Presentación de PowerPoint</vt:lpstr>
      <vt:lpstr>Collection of thematic layers from national information (country partners) and regional sources</vt:lpstr>
      <vt:lpstr>TYPE OF PRODUCTS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CMA2 Project</dc:title>
  <dc:creator>Carolina Garcia;Leonardo Arias;Paula Sierra;Francisco Arias</dc:creator>
  <cp:keywords>INVEMAR;CMA2</cp:keywords>
  <cp:lastModifiedBy>USR TIP JEFE</cp:lastModifiedBy>
  <cp:revision>391</cp:revision>
  <dcterms:created xsi:type="dcterms:W3CDTF">2014-09-04T20:27:04Z</dcterms:created>
  <dcterms:modified xsi:type="dcterms:W3CDTF">2018-11-30T04:45:26Z</dcterms:modified>
  <cp:category>atlas, caribbean, dss, indicator</cp:category>
</cp:coreProperties>
</file>