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3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</p:sldIdLst>
  <p:sldSz cx="12192000" cy="6858000"/>
  <p:notesSz cx="6881813" cy="9167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534" y="1705969"/>
            <a:ext cx="3186326" cy="3250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464242" y="497142"/>
            <a:ext cx="9144000" cy="3902322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en-US" sz="3200" dirty="0" smtClean="0">
                <a:latin typeface="Arial Narrow" pitchFamily="34" charset="0"/>
              </a:rPr>
              <a:t/>
            </a:r>
            <a:br>
              <a:rPr lang="en-US" sz="3200" dirty="0" smtClean="0">
                <a:latin typeface="Arial Narrow" pitchFamily="34" charset="0"/>
              </a:rPr>
            </a:br>
            <a:r>
              <a:rPr lang="en-US" sz="3200" dirty="0">
                <a:latin typeface="Arial Narrow" pitchFamily="34" charset="0"/>
              </a:rPr>
              <a:t/>
            </a:r>
            <a:br>
              <a:rPr lang="en-US" sz="3200" dirty="0">
                <a:latin typeface="Arial Narrow" pitchFamily="34" charset="0"/>
              </a:rPr>
            </a:br>
            <a:r>
              <a:rPr lang="en-US" sz="3200" dirty="0" smtClean="0">
                <a:latin typeface="Arial Narrow" pitchFamily="34" charset="0"/>
              </a:rPr>
              <a:t/>
            </a:r>
            <a:br>
              <a:rPr lang="en-US" sz="3200" dirty="0" smtClean="0">
                <a:latin typeface="Arial Narrow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19</a:t>
            </a:r>
            <a:r>
              <a:rPr lang="en-US" sz="32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th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Meeting of the </a:t>
            </a:r>
            <a:b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Meso America – Caribbean Sea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Hydrographic Commission</a:t>
            </a:r>
            <a:b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Guyana National Report by</a:t>
            </a:r>
            <a:endParaRPr lang="en-A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28073" y="4832303"/>
            <a:ext cx="10815782" cy="774170"/>
          </a:xfrm>
        </p:spPr>
        <p:txBody>
          <a:bodyPr>
            <a:noAutofit/>
          </a:bodyPr>
          <a:lstStyle/>
          <a:p>
            <a:pPr algn="ctr"/>
            <a:r>
              <a:rPr lang="en-AU" sz="1800" b="1" dirty="0" smtClean="0">
                <a:solidFill>
                  <a:schemeClr val="tx1"/>
                </a:solidFill>
                <a:latin typeface="+mj-lt"/>
              </a:rPr>
              <a:t>Mr Troy Clarke, Superintendent of Surveys (Ag), Maritime Administration Department</a:t>
            </a:r>
            <a:endParaRPr lang="en-AU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18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Mr. Rene Duesbury Manager of Surveys , Guyana Lands and Surveys Commission</a:t>
            </a:r>
            <a:endParaRPr lang="en-US" sz="18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038" y="2668300"/>
            <a:ext cx="1645367" cy="167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10" name="Picture 9" descr="C:\Users\rene\Documents\GLSC WORK- READING INFO\glsc-log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786" y="2668299"/>
            <a:ext cx="1690463" cy="1676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191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1200629" cy="8405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Main achievements during the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782618"/>
            <a:ext cx="10711101" cy="425874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 smtClean="0">
                <a:latin typeface="+mj-lt"/>
              </a:rPr>
              <a:t>* Completion </a:t>
            </a:r>
            <a:r>
              <a:rPr lang="en-US" b="1" dirty="0">
                <a:latin typeface="+mj-lt"/>
              </a:rPr>
              <a:t>of the first phase of the CME project, that entails  seabed mapping of the approaches to the Demerara River  and main port of Guyana ( Georgetown)</a:t>
            </a:r>
          </a:p>
          <a:p>
            <a:r>
              <a:rPr lang="en-US" b="1" dirty="0" smtClean="0">
                <a:latin typeface="+mj-lt"/>
              </a:rPr>
              <a:t>* Formation </a:t>
            </a:r>
            <a:r>
              <a:rPr lang="en-US" b="1" dirty="0">
                <a:latin typeface="+mj-lt"/>
              </a:rPr>
              <a:t>of a National Hydrographic Coordinating Committee (NHCC) with the Guyana Lands and Surveys Commission as chairman ( GLSC has the legal authority for all surveys in Guyana) and MARAD Hydrographic Office as the </a:t>
            </a:r>
            <a:r>
              <a:rPr lang="en-US" b="1" dirty="0" smtClean="0">
                <a:latin typeface="+mj-lt"/>
              </a:rPr>
              <a:t>Secretary </a:t>
            </a:r>
            <a:endParaRPr lang="en-US" b="1" dirty="0">
              <a:latin typeface="+mj-lt"/>
            </a:endParaRPr>
          </a:p>
          <a:p>
            <a:r>
              <a:rPr lang="en-US" b="1" dirty="0" smtClean="0">
                <a:latin typeface="+mj-lt"/>
              </a:rPr>
              <a:t>* Appointment </a:t>
            </a:r>
            <a:r>
              <a:rPr lang="en-US" b="1" dirty="0">
                <a:latin typeface="+mj-lt"/>
              </a:rPr>
              <a:t>of a National and Deputy Maritime Safety Information Coordinator </a:t>
            </a:r>
            <a:endParaRPr lang="en-US" b="1" dirty="0" smtClean="0">
              <a:latin typeface="+mj-lt"/>
            </a:endParaRPr>
          </a:p>
          <a:p>
            <a:r>
              <a:rPr lang="en-US" b="1" dirty="0" smtClean="0">
                <a:latin typeface="+mj-lt"/>
              </a:rPr>
              <a:t>* Guyana was taken off the IALA Watch list after actions were taken as it relates to Aids to Navigation Management</a:t>
            </a:r>
            <a:endParaRPr lang="en-US" b="1" dirty="0">
              <a:latin typeface="+mj-lt"/>
            </a:endParaRPr>
          </a:p>
          <a:p>
            <a:r>
              <a:rPr lang="en-US" b="1" dirty="0" smtClean="0">
                <a:latin typeface="+mj-lt"/>
              </a:rPr>
              <a:t>* Commencement </a:t>
            </a:r>
            <a:r>
              <a:rPr lang="en-US" b="1" dirty="0">
                <a:latin typeface="+mj-lt"/>
              </a:rPr>
              <a:t>of the second phase  of the CME Project, which entails equipment being installed on a platform and capacity building  ( training )</a:t>
            </a:r>
          </a:p>
          <a:p>
            <a:r>
              <a:rPr lang="en-US" b="1" dirty="0" smtClean="0">
                <a:latin typeface="+mj-lt"/>
              </a:rPr>
              <a:t>* Development </a:t>
            </a:r>
            <a:r>
              <a:rPr lang="en-US" b="1" dirty="0">
                <a:latin typeface="+mj-lt"/>
              </a:rPr>
              <a:t>of a National Spatial Data Infrastructure (NSDI) of which MSDI is a critical component, especially because  of significant oil discovery offshore Guyana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60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038" indent="0">
              <a:spcAft>
                <a:spcPts val="1200"/>
              </a:spcAft>
              <a:buNone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* Lack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of adequate amount of trained personnel in both Hydrography and Nautical Cartography</a:t>
            </a:r>
          </a:p>
          <a:p>
            <a:pPr marL="46038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* Lack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of knowledge amongst policy makers of the importance of the Hydrography to the economy of our country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Main challenges and/or obstructions</a:t>
            </a:r>
          </a:p>
        </p:txBody>
      </p:sp>
    </p:spTree>
    <p:extLst>
      <p:ext uri="{BB962C8B-B14F-4D97-AF65-F5344CB8AC3E}">
        <p14:creationId xmlns:p14="http://schemas.microsoft.com/office/powerpoint/2010/main" val="131266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389" y="1440153"/>
            <a:ext cx="11117502" cy="3880773"/>
          </a:xfrm>
        </p:spPr>
        <p:txBody>
          <a:bodyPr>
            <a:normAutofit/>
          </a:bodyPr>
          <a:lstStyle/>
          <a:p>
            <a:pPr marL="46038" indent="0">
              <a:spcAft>
                <a:spcPts val="1200"/>
              </a:spcAft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Governance </a:t>
            </a:r>
            <a:r>
              <a:rPr lang="en-US" sz="2400" dirty="0">
                <a:solidFill>
                  <a:schemeClr val="tx1"/>
                </a:solidFill>
              </a:rPr>
              <a:t>–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Commencement of the CME Project was able to give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stakeholders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within the maritime domain of the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Guyana of the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multi use and benefit of hydrography to the economic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development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of the country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254" y="387927"/>
            <a:ext cx="10387830" cy="95134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Progress on MSDI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21" y="2872508"/>
            <a:ext cx="5313989" cy="398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4254" y="6262132"/>
            <a:ext cx="4119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Cooperation between GUYANA &amp; UK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59054" y="4100946"/>
            <a:ext cx="60313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588" indent="-463550">
              <a:spcAft>
                <a:spcPts val="1200"/>
              </a:spcAft>
            </a:pPr>
            <a:r>
              <a:rPr lang="en-US" dirty="0">
                <a:solidFill>
                  <a:srgbClr val="FF0000"/>
                </a:solidFill>
              </a:rPr>
              <a:t>Standards</a:t>
            </a:r>
            <a:r>
              <a:rPr lang="en-US" dirty="0"/>
              <a:t>    –   </a:t>
            </a:r>
            <a:r>
              <a:rPr lang="en-US" b="1" dirty="0">
                <a:latin typeface="+mj-lt"/>
              </a:rPr>
              <a:t>An updated Local Survey Act is in the drafting stage and would include minimum IHO recommendations for Hydrography and Nautical Cartography</a:t>
            </a:r>
          </a:p>
        </p:txBody>
      </p:sp>
    </p:spTree>
    <p:extLst>
      <p:ext uri="{BB962C8B-B14F-4D97-AF65-F5344CB8AC3E}">
        <p14:creationId xmlns:p14="http://schemas.microsoft.com/office/powerpoint/2010/main" val="110408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9625" y="277091"/>
            <a:ext cx="8596668" cy="83127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Progress on </a:t>
            </a:r>
            <a:r>
              <a:rPr lang="en-US" sz="3600" dirty="0" smtClean="0">
                <a:solidFill>
                  <a:schemeClr val="tx1"/>
                </a:solidFill>
              </a:rPr>
              <a:t>MSDI ( Cont.)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9187" y="5219554"/>
            <a:ext cx="9934892" cy="1107353"/>
          </a:xfrm>
        </p:spPr>
        <p:txBody>
          <a:bodyPr>
            <a:normAutofit lnSpcReduction="10000"/>
          </a:bodyPr>
          <a:lstStyle/>
          <a:p>
            <a:pPr marL="46038">
              <a:spcAft>
                <a:spcPts val="1200"/>
              </a:spcAft>
            </a:pPr>
            <a:r>
              <a:rPr lang="en-US" sz="2800" dirty="0" smtClean="0">
                <a:solidFill>
                  <a:srgbClr val="FF0000"/>
                </a:solidFill>
              </a:rPr>
              <a:t>Technology</a:t>
            </a:r>
            <a:r>
              <a:rPr lang="en-US" sz="2800" dirty="0" smtClean="0"/>
              <a:t>      </a:t>
            </a:r>
            <a:r>
              <a:rPr lang="en-US" sz="2800" dirty="0" smtClean="0">
                <a:solidFill>
                  <a:schemeClr val="tx1"/>
                </a:solidFill>
              </a:rPr>
              <a:t>-  </a:t>
            </a:r>
            <a:r>
              <a:rPr lang="en-US" sz="2800" dirty="0">
                <a:solidFill>
                  <a:schemeClr val="tx1"/>
                </a:solidFill>
              </a:rPr>
              <a:t>	New Side Scan </a:t>
            </a:r>
            <a:r>
              <a:rPr lang="en-US" sz="2800" dirty="0" smtClean="0">
                <a:solidFill>
                  <a:schemeClr val="tx1"/>
                </a:solidFill>
              </a:rPr>
              <a:t>Sonar</a:t>
            </a:r>
          </a:p>
          <a:p>
            <a:pPr marL="46038">
              <a:spcAft>
                <a:spcPts val="12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                            -      New Current Meter</a:t>
            </a:r>
            <a:endParaRPr lang="en-US" sz="28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9" b="21199"/>
          <a:stretch>
            <a:fillRect/>
          </a:stretch>
        </p:blipFill>
        <p:spPr>
          <a:xfrm>
            <a:off x="461818" y="1496291"/>
            <a:ext cx="5080000" cy="384571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60" y="1496291"/>
            <a:ext cx="4948119" cy="384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2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7"/>
            <a:ext cx="11311466" cy="1116590"/>
          </a:xfrm>
        </p:spPr>
        <p:txBody>
          <a:bodyPr>
            <a:normAutofit fontScale="92500" lnSpcReduction="20000"/>
          </a:bodyPr>
          <a:lstStyle/>
          <a:p>
            <a:pPr marL="57150" lvl="1"/>
            <a:r>
              <a:rPr lang="en-US" sz="3800" dirty="0">
                <a:solidFill>
                  <a:srgbClr val="FF0000"/>
                </a:solidFill>
              </a:rPr>
              <a:t>Data 	          </a:t>
            </a:r>
            <a:r>
              <a:rPr lang="en-US" sz="3800" dirty="0"/>
              <a:t>-  	</a:t>
            </a:r>
            <a:r>
              <a:rPr lang="en-US" sz="2300" b="1" dirty="0">
                <a:solidFill>
                  <a:schemeClr val="tx1"/>
                </a:solidFill>
                <a:latin typeface="+mj-lt"/>
              </a:rPr>
              <a:t>Systems are currently being put in place to receive the huge amount of bathymetric data that was acquired by the Oil Exploration Companies operating offshore Guyana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4" t="21212" r="9002" b="20182"/>
          <a:stretch/>
        </p:blipFill>
        <p:spPr>
          <a:xfrm>
            <a:off x="0" y="0"/>
            <a:ext cx="7361381" cy="5255491"/>
          </a:xfrm>
          <a:prstGeom prst="rect">
            <a:avLst/>
          </a:prstGeom>
        </p:spPr>
      </p:pic>
      <p:pic>
        <p:nvPicPr>
          <p:cNvPr id="6" name="Content Placeholder 5"/>
          <p:cNvPicPr>
            <a:picLocks/>
          </p:cNvPicPr>
          <p:nvPr/>
        </p:nvPicPr>
        <p:blipFill rotWithShape="1">
          <a:blip r:embed="rId3"/>
          <a:srcRect l="17535" t="4274" r="2884" b="9401"/>
          <a:stretch/>
        </p:blipFill>
        <p:spPr bwMode="auto">
          <a:xfrm>
            <a:off x="6567054" y="0"/>
            <a:ext cx="5624945" cy="5375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67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Plans that affect my country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5855" y="1720840"/>
            <a:ext cx="1071418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latin typeface="+mj-lt"/>
              </a:rPr>
              <a:t>Need for assistance in the following areas;</a:t>
            </a:r>
          </a:p>
          <a:p>
            <a:pPr lvl="0"/>
            <a:r>
              <a:rPr lang="en-US" sz="2400" b="1" dirty="0" smtClean="0">
                <a:latin typeface="+mj-lt"/>
              </a:rPr>
              <a:t>* Hydrographic Governance/Hydrographic Awareness</a:t>
            </a:r>
            <a:endParaRPr lang="en-US" sz="2400" b="1" dirty="0">
              <a:latin typeface="+mj-lt"/>
            </a:endParaRPr>
          </a:p>
          <a:p>
            <a:pPr lvl="0"/>
            <a:r>
              <a:rPr lang="en-US" sz="2400" b="1" dirty="0" smtClean="0">
                <a:latin typeface="+mj-lt"/>
              </a:rPr>
              <a:t>* Hydrography </a:t>
            </a:r>
            <a:r>
              <a:rPr lang="en-US" sz="2400" b="1" dirty="0">
                <a:latin typeface="+mj-lt"/>
              </a:rPr>
              <a:t>Training</a:t>
            </a:r>
          </a:p>
          <a:p>
            <a:pPr lvl="0"/>
            <a:r>
              <a:rPr lang="en-US" sz="2400" b="1" dirty="0" smtClean="0">
                <a:latin typeface="+mj-lt"/>
              </a:rPr>
              <a:t>* Nautical </a:t>
            </a:r>
            <a:r>
              <a:rPr lang="en-US" sz="2400" b="1" dirty="0">
                <a:latin typeface="+mj-lt"/>
              </a:rPr>
              <a:t>Cartography Training</a:t>
            </a:r>
          </a:p>
          <a:p>
            <a:pPr lvl="0"/>
            <a:r>
              <a:rPr lang="en-US" sz="2400" b="1" dirty="0" smtClean="0">
                <a:latin typeface="+mj-lt"/>
              </a:rPr>
              <a:t>* Maritime </a:t>
            </a:r>
            <a:r>
              <a:rPr lang="en-US" sz="2400" b="1" dirty="0">
                <a:latin typeface="+mj-lt"/>
              </a:rPr>
              <a:t>Safety Information Training (MSI)</a:t>
            </a:r>
          </a:p>
          <a:p>
            <a:pPr lvl="0"/>
            <a:r>
              <a:rPr lang="en-US" sz="2400" b="1" dirty="0" smtClean="0">
                <a:latin typeface="+mj-lt"/>
              </a:rPr>
              <a:t>* Maritime </a:t>
            </a:r>
            <a:r>
              <a:rPr lang="en-US" sz="2400" b="1" dirty="0">
                <a:latin typeface="+mj-lt"/>
              </a:rPr>
              <a:t>Spatial Data Infrastructure (MSDI)</a:t>
            </a:r>
          </a:p>
          <a:p>
            <a:pPr lvl="0"/>
            <a:r>
              <a:rPr lang="en-US" sz="2400" b="1" dirty="0" smtClean="0">
                <a:latin typeface="+mj-lt"/>
              </a:rPr>
              <a:t>* Hydrographic </a:t>
            </a:r>
            <a:r>
              <a:rPr lang="en-US" sz="2400" b="1" dirty="0">
                <a:latin typeface="+mj-lt"/>
              </a:rPr>
              <a:t>/ Cartographic Database Management</a:t>
            </a:r>
          </a:p>
          <a:p>
            <a:pPr lvl="0"/>
            <a:r>
              <a:rPr lang="en-US" sz="2400" b="1" dirty="0" smtClean="0">
                <a:latin typeface="+mj-lt"/>
              </a:rPr>
              <a:t>* Technical </a:t>
            </a:r>
            <a:r>
              <a:rPr lang="en-US" sz="2400" b="1" dirty="0">
                <a:latin typeface="+mj-lt"/>
              </a:rPr>
              <a:t>Assistance</a:t>
            </a:r>
          </a:p>
          <a:p>
            <a:pPr lvl="0"/>
            <a:r>
              <a:rPr lang="en-US" sz="2400" b="1" dirty="0" smtClean="0">
                <a:latin typeface="+mj-lt"/>
              </a:rPr>
              <a:t>* Information </a:t>
            </a:r>
            <a:r>
              <a:rPr lang="en-US" sz="2400" b="1" dirty="0">
                <a:latin typeface="+mj-lt"/>
              </a:rPr>
              <a:t>Sharing Network</a:t>
            </a:r>
          </a:p>
          <a:p>
            <a:pPr lvl="0"/>
            <a:r>
              <a:rPr lang="en-US" sz="2400" b="1" dirty="0" smtClean="0">
                <a:latin typeface="+mj-lt"/>
              </a:rPr>
              <a:t>* Hydrographic </a:t>
            </a:r>
            <a:r>
              <a:rPr lang="en-US" sz="2400" b="1" dirty="0">
                <a:latin typeface="+mj-lt"/>
              </a:rPr>
              <a:t>Data Processing</a:t>
            </a:r>
          </a:p>
          <a:p>
            <a:pPr lvl="0"/>
            <a:r>
              <a:rPr lang="en-US" sz="2400" b="1" dirty="0" smtClean="0">
                <a:latin typeface="+mj-lt"/>
              </a:rPr>
              <a:t>* Digital </a:t>
            </a:r>
            <a:r>
              <a:rPr lang="en-US" sz="2400" b="1" dirty="0">
                <a:latin typeface="+mj-lt"/>
              </a:rPr>
              <a:t>Recording </a:t>
            </a:r>
          </a:p>
          <a:p>
            <a:pPr lvl="0"/>
            <a:r>
              <a:rPr lang="en-US" sz="2400" b="1" dirty="0" smtClean="0">
                <a:latin typeface="+mj-lt"/>
              </a:rPr>
              <a:t>* Sea/Riverbed </a:t>
            </a:r>
            <a:r>
              <a:rPr lang="en-US" sz="2400" b="1" dirty="0">
                <a:latin typeface="+mj-lt"/>
              </a:rPr>
              <a:t>sampling</a:t>
            </a:r>
          </a:p>
          <a:p>
            <a:pPr lvl="0"/>
            <a:r>
              <a:rPr lang="en-US" sz="2400" b="1" dirty="0" smtClean="0">
                <a:latin typeface="+mj-lt"/>
              </a:rPr>
              <a:t>* </a:t>
            </a:r>
            <a:r>
              <a:rPr lang="en-US" sz="2400" b="1" dirty="0" err="1" smtClean="0">
                <a:latin typeface="+mj-lt"/>
              </a:rPr>
              <a:t>Lidar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(Land Based ) application to hydrographic surveys</a:t>
            </a:r>
          </a:p>
        </p:txBody>
      </p:sp>
    </p:spTree>
    <p:extLst>
      <p:ext uri="{BB962C8B-B14F-4D97-AF65-F5344CB8AC3E}">
        <p14:creationId xmlns:p14="http://schemas.microsoft.com/office/powerpoint/2010/main" val="1465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185" y="424873"/>
            <a:ext cx="8596668" cy="1320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Thank you for your attention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038" y="2668300"/>
            <a:ext cx="1645367" cy="167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4" name="Picture 3" descr="C:\Users\rene\Documents\GLSC WORK- READING INFO\glsc-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622" y="2751426"/>
            <a:ext cx="1690463" cy="1676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356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9879</TotalTime>
  <Words>373</Words>
  <Application>Microsoft Office PowerPoint</Application>
  <PresentationFormat>Custom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Waveform</vt:lpstr>
      <vt:lpstr>   19th Meeting of the  Meso America – Caribbean Sea Hydrographic Commission   Guyana National Report by</vt:lpstr>
      <vt:lpstr>Main achievements during the year</vt:lpstr>
      <vt:lpstr>Main challenges and/or obstructions</vt:lpstr>
      <vt:lpstr>Progress on MSDI</vt:lpstr>
      <vt:lpstr>Progress on MSDI ( Cont.)</vt:lpstr>
      <vt:lpstr>PowerPoint Presentation</vt:lpstr>
      <vt:lpstr>Plans that affect my country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Guyana Search and Rescue Presentation</dc:title>
  <dc:creator>Lenovo</dc:creator>
  <cp:lastModifiedBy>RICO</cp:lastModifiedBy>
  <cp:revision>64</cp:revision>
  <dcterms:created xsi:type="dcterms:W3CDTF">2017-11-07T14:18:58Z</dcterms:created>
  <dcterms:modified xsi:type="dcterms:W3CDTF">2018-11-29T04:48:32Z</dcterms:modified>
</cp:coreProperties>
</file>