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9" r:id="rId1"/>
    <p:sldMasterId id="2147483694" r:id="rId2"/>
    <p:sldMasterId id="2147483696" r:id="rId3"/>
    <p:sldMasterId id="2147483700" r:id="rId4"/>
  </p:sldMasterIdLst>
  <p:notesMasterIdLst>
    <p:notesMasterId r:id="rId52"/>
  </p:notesMasterIdLst>
  <p:handoutMasterIdLst>
    <p:handoutMasterId r:id="rId53"/>
  </p:handoutMasterIdLst>
  <p:sldIdLst>
    <p:sldId id="332" r:id="rId5"/>
    <p:sldId id="401" r:id="rId6"/>
    <p:sldId id="402" r:id="rId7"/>
    <p:sldId id="403" r:id="rId8"/>
    <p:sldId id="426" r:id="rId9"/>
    <p:sldId id="427" r:id="rId10"/>
    <p:sldId id="404" r:id="rId11"/>
    <p:sldId id="389" r:id="rId12"/>
    <p:sldId id="364" r:id="rId13"/>
    <p:sldId id="365" r:id="rId14"/>
    <p:sldId id="399" r:id="rId15"/>
    <p:sldId id="366" r:id="rId16"/>
    <p:sldId id="371" r:id="rId17"/>
    <p:sldId id="390" r:id="rId18"/>
    <p:sldId id="391" r:id="rId19"/>
    <p:sldId id="392" r:id="rId20"/>
    <p:sldId id="393" r:id="rId21"/>
    <p:sldId id="394" r:id="rId22"/>
    <p:sldId id="395" r:id="rId23"/>
    <p:sldId id="424" r:id="rId24"/>
    <p:sldId id="397" r:id="rId25"/>
    <p:sldId id="407" r:id="rId26"/>
    <p:sldId id="425" r:id="rId27"/>
    <p:sldId id="408" r:id="rId28"/>
    <p:sldId id="409" r:id="rId29"/>
    <p:sldId id="428" r:id="rId30"/>
    <p:sldId id="410" r:id="rId31"/>
    <p:sldId id="429" r:id="rId32"/>
    <p:sldId id="431" r:id="rId33"/>
    <p:sldId id="432" r:id="rId34"/>
    <p:sldId id="423" r:id="rId35"/>
    <p:sldId id="411" r:id="rId36"/>
    <p:sldId id="433" r:id="rId37"/>
    <p:sldId id="412" r:id="rId38"/>
    <p:sldId id="413" r:id="rId39"/>
    <p:sldId id="434" r:id="rId40"/>
    <p:sldId id="414" r:id="rId41"/>
    <p:sldId id="416" r:id="rId42"/>
    <p:sldId id="361" r:id="rId43"/>
    <p:sldId id="435" r:id="rId44"/>
    <p:sldId id="417" r:id="rId45"/>
    <p:sldId id="436" r:id="rId46"/>
    <p:sldId id="419" r:id="rId47"/>
    <p:sldId id="420" r:id="rId48"/>
    <p:sldId id="421" r:id="rId49"/>
    <p:sldId id="422" r:id="rId50"/>
    <p:sldId id="398" r:id="rId51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60850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121701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82552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243403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3042540" algn="l" defTabSz="1217016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3651048" algn="l" defTabSz="1217016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4259554" algn="l" defTabSz="1217016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4868063" algn="l" defTabSz="1217016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38">
          <p15:clr>
            <a:srgbClr val="A4A3A4"/>
          </p15:clr>
        </p15:guide>
        <p15:guide id="2" pos="533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0000FF"/>
    <a:srgbClr val="D2D39B"/>
    <a:srgbClr val="0066FF"/>
    <a:srgbClr val="921B1E"/>
    <a:srgbClr val="9C822F"/>
    <a:srgbClr val="384863"/>
    <a:srgbClr val="CC3399"/>
    <a:srgbClr val="6666FF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94" autoAdjust="0"/>
    <p:restoredTop sz="88456" autoAdjust="0"/>
  </p:normalViewPr>
  <p:slideViewPr>
    <p:cSldViewPr snapToGrid="0">
      <p:cViewPr varScale="1">
        <p:scale>
          <a:sx n="73" d="100"/>
          <a:sy n="73" d="100"/>
        </p:scale>
        <p:origin x="1298" y="39"/>
      </p:cViewPr>
      <p:guideLst>
        <p:guide orient="horz" pos="4238"/>
        <p:guide pos="533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3420" y="-72"/>
      </p:cViewPr>
      <p:guideLst>
        <p:guide orient="horz" pos="2928"/>
        <p:guide pos="2208"/>
      </p:guideLst>
    </p:cSldViewPr>
  </p:notesViewPr>
  <p:gridSpacing cx="91439" cy="9143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Users\chrisjanus\Google%20Drive\NGA%20Maritime%20Safety%20Watch\MSI%20Training\Outreach\IHO%20MSI%20Course%20Students%20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Participation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solidFill>
                <a:schemeClr val="bg1"/>
              </a:solidFill>
              <a:ln>
                <a:solidFill>
                  <a:schemeClr val="accen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Totals!$D$1:$N$1</c:f>
              <c:strCache>
                <c:ptCount val="11"/>
                <c:pt idx="0">
                  <c:v>MACHC</c:v>
                </c:pt>
                <c:pt idx="1">
                  <c:v>SAIHC</c:v>
                </c:pt>
                <c:pt idx="2">
                  <c:v>EATHC</c:v>
                </c:pt>
                <c:pt idx="3">
                  <c:v>NIOHC</c:v>
                </c:pt>
                <c:pt idx="4">
                  <c:v>RSAHC</c:v>
                </c:pt>
                <c:pt idx="5">
                  <c:v>SWPHC</c:v>
                </c:pt>
                <c:pt idx="6">
                  <c:v>SWAtHC</c:v>
                </c:pt>
                <c:pt idx="7">
                  <c:v>SEPHC</c:v>
                </c:pt>
                <c:pt idx="8">
                  <c:v>MBSHC</c:v>
                </c:pt>
                <c:pt idx="9">
                  <c:v>NSRHC</c:v>
                </c:pt>
                <c:pt idx="10">
                  <c:v>EAHC</c:v>
                </c:pt>
              </c:strCache>
            </c:strRef>
          </c:cat>
          <c:val>
            <c:numRef>
              <c:f>Totals!$D$2:$N$2</c:f>
              <c:numCache>
                <c:formatCode>General</c:formatCode>
                <c:ptCount val="11"/>
                <c:pt idx="0">
                  <c:v>89</c:v>
                </c:pt>
                <c:pt idx="1">
                  <c:v>54</c:v>
                </c:pt>
                <c:pt idx="2">
                  <c:v>33</c:v>
                </c:pt>
                <c:pt idx="3">
                  <c:v>16</c:v>
                </c:pt>
                <c:pt idx="4">
                  <c:v>33</c:v>
                </c:pt>
                <c:pt idx="5">
                  <c:v>58</c:v>
                </c:pt>
                <c:pt idx="6">
                  <c:v>17</c:v>
                </c:pt>
                <c:pt idx="7">
                  <c:v>7</c:v>
                </c:pt>
                <c:pt idx="8">
                  <c:v>15</c:v>
                </c:pt>
                <c:pt idx="9">
                  <c:v>1</c:v>
                </c:pt>
                <c:pt idx="10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317-2747-BC51-3E72A537FE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475930912"/>
        <c:axId val="-1475926016"/>
      </c:barChart>
      <c:catAx>
        <c:axId val="-14759309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Hydrographic Commission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-1475926016"/>
        <c:crosses val="autoZero"/>
        <c:auto val="1"/>
        <c:lblAlgn val="ctr"/>
        <c:lblOffset val="100"/>
        <c:noMultiLvlLbl val="0"/>
      </c:catAx>
      <c:valAx>
        <c:axId val="-147592601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Number of Students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1475930912"/>
        <c:crosses val="autoZero"/>
        <c:crossBetween val="between"/>
      </c:valAx>
    </c:plotArea>
    <c:plotVisOnly val="1"/>
    <c:dispBlanksAs val="gap"/>
    <c:showDLblsOverMax val="0"/>
  </c:chart>
  <c:spPr>
    <a:solidFill>
      <a:srgbClr val="FFFFFF"/>
    </a:solidFill>
    <a:ln>
      <a:solidFill>
        <a:srgbClr val="000000"/>
      </a:solidFill>
    </a:ln>
    <a:effectLst>
      <a:outerShdw blurRad="165100" dist="203200" dir="2700000" algn="tl" rotWithShape="0">
        <a:prstClr val="black">
          <a:alpha val="40000"/>
        </a:prstClr>
      </a:outerShdw>
    </a:effectLst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solidFill>
                <a:schemeClr val="bg1"/>
              </a:solidFill>
              <a:ln>
                <a:solidFill>
                  <a:schemeClr val="accen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Totals!$A$1:$C$1</c:f>
              <c:strCache>
                <c:ptCount val="3"/>
                <c:pt idx="0">
                  <c:v>Courses</c:v>
                </c:pt>
                <c:pt idx="1">
                  <c:v>Different Countries</c:v>
                </c:pt>
                <c:pt idx="2">
                  <c:v>Total Students</c:v>
                </c:pt>
              </c:strCache>
            </c:strRef>
          </c:cat>
          <c:val>
            <c:numRef>
              <c:f>Totals!$A$2:$C$2</c:f>
              <c:numCache>
                <c:formatCode>General</c:formatCode>
                <c:ptCount val="3"/>
                <c:pt idx="0">
                  <c:v>21</c:v>
                </c:pt>
                <c:pt idx="1">
                  <c:v>118</c:v>
                </c:pt>
                <c:pt idx="2">
                  <c:v>324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B0A-E04B-9CEE-5F8FFDBDA1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475924928"/>
        <c:axId val="-1475933632"/>
      </c:barChart>
      <c:catAx>
        <c:axId val="-14759249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1475933632"/>
        <c:crosses val="autoZero"/>
        <c:auto val="1"/>
        <c:lblAlgn val="ctr"/>
        <c:lblOffset val="100"/>
        <c:noMultiLvlLbl val="0"/>
      </c:catAx>
      <c:valAx>
        <c:axId val="-14759336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1475924928"/>
        <c:crosses val="autoZero"/>
        <c:crossBetween val="between"/>
      </c:valAx>
    </c:plotArea>
    <c:plotVisOnly val="1"/>
    <c:dispBlanksAs val="gap"/>
    <c:showDLblsOverMax val="0"/>
  </c:chart>
  <c:spPr>
    <a:solidFill>
      <a:srgbClr val="FFFFFF"/>
    </a:solidFill>
    <a:ln>
      <a:solidFill>
        <a:srgbClr val="000000"/>
      </a:solidFill>
    </a:ln>
    <a:effectLst>
      <a:outerShdw blurRad="165100" dist="203200" dir="2700000" algn="tl" rotWithShape="0">
        <a:prstClr val="black">
          <a:alpha val="40000"/>
        </a:prstClr>
      </a:outerShdw>
    </a:effectLst>
  </c:sp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183" y="0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0627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183" y="8830627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00A34BA-EC66-4467-9548-E134E21A20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821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7" tIns="46549" rIns="93097" bIns="46549" numCol="1" anchor="t" anchorCtr="0" compatLnSpc="1">
            <a:prstTxWarp prst="textNoShape">
              <a:avLst/>
            </a:prstTxWarp>
          </a:bodyPr>
          <a:lstStyle>
            <a:lvl1pPr defTabSz="93167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183" y="0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7" tIns="46549" rIns="93097" bIns="46549" numCol="1" anchor="t" anchorCtr="0" compatLnSpc="1">
            <a:prstTxWarp prst="textNoShape">
              <a:avLst/>
            </a:prstTxWarp>
          </a:bodyPr>
          <a:lstStyle>
            <a:lvl1pPr algn="r" defTabSz="93167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59" y="4416108"/>
            <a:ext cx="5607684" cy="4182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7" tIns="46549" rIns="93097" bIns="465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0627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7" tIns="46549" rIns="93097" bIns="46549" numCol="1" anchor="b" anchorCtr="0" compatLnSpc="1">
            <a:prstTxWarp prst="textNoShape">
              <a:avLst/>
            </a:prstTxWarp>
          </a:bodyPr>
          <a:lstStyle>
            <a:lvl1pPr defTabSz="93167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183" y="8830627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7" tIns="46549" rIns="93097" bIns="46549" numCol="1" anchor="b" anchorCtr="0" compatLnSpc="1">
            <a:prstTxWarp prst="textNoShape">
              <a:avLst/>
            </a:prstTxWarp>
          </a:bodyPr>
          <a:lstStyle>
            <a:lvl1pPr algn="r" defTabSz="931670">
              <a:defRPr sz="1200" smtClean="0"/>
            </a:lvl1pPr>
          </a:lstStyle>
          <a:p>
            <a:pPr>
              <a:defRPr/>
            </a:pPr>
            <a:fld id="{38C9AC5A-DB1D-4E05-AF30-3141A79080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8505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608507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217016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825524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434031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3042540" algn="l" defTabSz="121701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1048" algn="l" defTabSz="121701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59554" algn="l" defTabSz="121701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68063" algn="l" defTabSz="121701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C9AC5A-DB1D-4E05-AF30-3141A790804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237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C9AC5A-DB1D-4E05-AF30-3141A790804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12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C9AC5A-DB1D-4E05-AF30-3141A790804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587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C9AC5A-DB1D-4E05-AF30-3141A790804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60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C9AC5A-DB1D-4E05-AF30-3141A790804E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93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022418" y="1914527"/>
            <a:ext cx="7099165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24975" y="2857503"/>
            <a:ext cx="309405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6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Presenter’s Name</a:t>
            </a: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3460858" y="3420220"/>
            <a:ext cx="2222285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19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Location</a:t>
            </a:r>
          </a:p>
        </p:txBody>
      </p:sp>
      <p:sp>
        <p:nvSpPr>
          <p:cNvPr id="10" name="Text Placeholder 24"/>
          <p:cNvSpPr>
            <a:spLocks noGrp="1"/>
          </p:cNvSpPr>
          <p:nvPr>
            <p:ph type="body" sz="quarter" idx="14" hasCustomPrompt="1"/>
          </p:nvPr>
        </p:nvSpPr>
        <p:spPr>
          <a:xfrm>
            <a:off x="3460858" y="3829051"/>
            <a:ext cx="2222285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19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5935980" y="76201"/>
            <a:ext cx="3200400" cy="184666"/>
          </a:xfrm>
          <a:prstGeom prst="rect">
            <a:avLst/>
          </a:prstGeom>
        </p:spPr>
        <p:txBody>
          <a:bodyPr wrap="square" lIns="91292" tIns="0" rIns="91292" bIns="0">
            <a:spAutoFit/>
          </a:bodyPr>
          <a:lstStyle>
            <a:lvl1pPr marL="0" indent="0" algn="r">
              <a:buNone/>
              <a:defRPr sz="1200" b="1" baseline="0"/>
            </a:lvl1pPr>
          </a:lstStyle>
          <a:p>
            <a:pPr lvl="0"/>
            <a:r>
              <a:rPr lang="en-US" dirty="0"/>
              <a:t>CLICK TO EDIT CLASSIFICATION</a:t>
            </a:r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572937"/>
            <a:ext cx="3200400" cy="184666"/>
          </a:xfrm>
          <a:prstGeom prst="rect">
            <a:avLst/>
          </a:prstGeom>
        </p:spPr>
        <p:txBody>
          <a:bodyPr wrap="square" lIns="91292" tIns="0" rIns="91292" bIns="0">
            <a:spAutoFit/>
          </a:bodyPr>
          <a:lstStyle>
            <a:lvl1pPr marL="0" indent="0" algn="l">
              <a:buNone/>
              <a:defRPr sz="12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EDIT CLASSIFICATION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1938992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1675" y="1082358"/>
            <a:ext cx="7764463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5831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763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5112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5935980" y="76201"/>
            <a:ext cx="3200400" cy="184666"/>
          </a:xfrm>
          <a:prstGeom prst="rect">
            <a:avLst/>
          </a:prstGeom>
        </p:spPr>
        <p:txBody>
          <a:bodyPr wrap="square" lIns="91292" tIns="0" rIns="91292" bIns="0">
            <a:spAutoFit/>
          </a:bodyPr>
          <a:lstStyle>
            <a:lvl1pPr marL="0" indent="0" algn="r">
              <a:buNone/>
              <a:defRPr sz="1200" b="1" baseline="0"/>
            </a:lvl1pPr>
          </a:lstStyle>
          <a:p>
            <a:pPr lvl="0"/>
            <a:r>
              <a:rPr lang="en-US" dirty="0"/>
              <a:t>CLICK TO EDIT CLASSIFICATION</a:t>
            </a:r>
          </a:p>
        </p:txBody>
      </p:sp>
      <p:sp>
        <p:nvSpPr>
          <p:cNvPr id="10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572937"/>
            <a:ext cx="3200400" cy="184666"/>
          </a:xfrm>
          <a:prstGeom prst="rect">
            <a:avLst/>
          </a:prstGeom>
        </p:spPr>
        <p:txBody>
          <a:bodyPr wrap="square" lIns="91292" tIns="0" rIns="91292" bIns="0">
            <a:spAutoFit/>
          </a:bodyPr>
          <a:lstStyle>
            <a:lvl1pPr marL="0" indent="0" algn="l">
              <a:buNone/>
              <a:defRPr sz="12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EDIT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525533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5935980" y="76201"/>
            <a:ext cx="3200400" cy="184666"/>
          </a:xfrm>
          <a:prstGeom prst="rect">
            <a:avLst/>
          </a:prstGeom>
        </p:spPr>
        <p:txBody>
          <a:bodyPr wrap="square" lIns="91292" tIns="0" rIns="91292" bIns="0">
            <a:spAutoFit/>
          </a:bodyPr>
          <a:lstStyle>
            <a:lvl1pPr marL="0" indent="0" algn="r">
              <a:buNone/>
              <a:defRPr sz="1200" b="1" baseline="0"/>
            </a:lvl1pPr>
          </a:lstStyle>
          <a:p>
            <a:pPr lvl="0"/>
            <a:r>
              <a:rPr lang="en-US" dirty="0"/>
              <a:t>UNCLASSIFIED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572937"/>
            <a:ext cx="3200400" cy="184666"/>
          </a:xfrm>
          <a:prstGeom prst="rect">
            <a:avLst/>
          </a:prstGeom>
        </p:spPr>
        <p:txBody>
          <a:bodyPr wrap="square" lIns="91292" tIns="0" rIns="91292" bIns="0">
            <a:spAutoFit/>
          </a:bodyPr>
          <a:lstStyle>
            <a:lvl1pPr marL="0" indent="0" algn="l">
              <a:buNone/>
              <a:defRPr sz="1200" b="1" baseline="0"/>
            </a:lvl1pPr>
          </a:lstStyle>
          <a:p>
            <a:pPr lvl="0"/>
            <a:r>
              <a:rPr lang="en-US" dirty="0"/>
              <a:t>UNCLASSIFIED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1938992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1675" y="1082358"/>
            <a:ext cx="7764463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1739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934200" y="60769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9ACB1-A2CA-4B5D-9E02-C1BD73C6BA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Picture 2" descr="cover_FINAL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935980" y="76201"/>
            <a:ext cx="3200400" cy="184666"/>
          </a:xfrm>
          <a:prstGeom prst="rect">
            <a:avLst/>
          </a:prstGeom>
        </p:spPr>
        <p:txBody>
          <a:bodyPr wrap="square" lIns="91292" tIns="0" rIns="91292" bIns="0">
            <a:spAutoFit/>
          </a:bodyPr>
          <a:lstStyle>
            <a:lvl1pPr marL="0" indent="0" algn="r">
              <a:buNone/>
              <a:defRPr sz="1200" b="1" baseline="0"/>
            </a:lvl1pPr>
          </a:lstStyle>
          <a:p>
            <a:pPr lvl="0"/>
            <a:r>
              <a:rPr lang="en-US" dirty="0"/>
              <a:t>UNCLASSIFIED</a:t>
            </a:r>
          </a:p>
        </p:txBody>
      </p:sp>
      <p:sp>
        <p:nvSpPr>
          <p:cNvPr id="5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572937"/>
            <a:ext cx="3200400" cy="184666"/>
          </a:xfrm>
          <a:prstGeom prst="rect">
            <a:avLst/>
          </a:prstGeom>
        </p:spPr>
        <p:txBody>
          <a:bodyPr wrap="square" lIns="91292" tIns="0" rIns="91292" bIns="0">
            <a:spAutoFit/>
          </a:bodyPr>
          <a:lstStyle>
            <a:lvl1pPr marL="0" indent="0" algn="l">
              <a:buNone/>
              <a:defRPr sz="1200" b="1" baseline="0"/>
            </a:lvl1pPr>
          </a:lstStyle>
          <a:p>
            <a:pPr lvl="0"/>
            <a:r>
              <a:rPr lang="en-US" dirty="0"/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136329487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934200" y="60769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AB47139-778F-4B51-B4E6-D64A5C5D9C7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07747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00050"/>
            <a:ext cx="7772400" cy="10096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49425"/>
            <a:ext cx="7772400" cy="4346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137275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98C02-3E0C-4B9E-BC7B-38315C2E846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2265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AACG_Footer_Shape"/>
          <p:cNvSpPr txBox="1"/>
          <p:nvPr userDrawn="1"/>
        </p:nvSpPr>
        <p:spPr>
          <a:xfrm>
            <a:off x="0" y="-276999"/>
            <a:ext cx="9144000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1200" b="0" dirty="0">
                <a:solidFill>
                  <a:srgbClr val="000000"/>
                </a:solidFill>
                <a:latin typeface="Calibri"/>
              </a:rPr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1298574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hf hdr="0" ftr="0" dt="0"/>
  <p:txStyles>
    <p:titleStyle>
      <a:lvl1pPr algn="ctr" defTabSz="91292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45" indent="-342345" algn="l" defTabSz="91292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749" indent="-285288" algn="l" defTabSz="91292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51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612" indent="-228232" algn="l" defTabSz="91292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074" indent="-228232" algn="l" defTabSz="91292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533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995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455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16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0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21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81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43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04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63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25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87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7658100" y="6541161"/>
            <a:ext cx="1421591" cy="26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647" tIns="45647" rIns="45647" bIns="4564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0ADC7C98-238D-43E3-BC36-45645305AC69}" type="slidenum">
              <a:rPr lang="en-US" sz="1100" b="1">
                <a:solidFill>
                  <a:sysClr val="windowText" lastClr="000000"/>
                </a:solidFill>
                <a:latin typeface="Arial" pitchFamily="34" charset="0"/>
              </a:rPr>
              <a:pPr algn="r"/>
              <a:t>‹#›</a:t>
            </a:fld>
            <a:endParaRPr lang="en-US" sz="1100" b="1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400"/>
            <a:ext cx="9144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1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9" r:id="rId2"/>
  </p:sldLayoutIdLst>
  <p:txStyles>
    <p:titleStyle>
      <a:lvl1pPr algn="ctr" defTabSz="91292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45" indent="-342345" algn="l" defTabSz="91292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749" indent="-285288" algn="l" defTabSz="91292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51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612" indent="-228232" algn="l" defTabSz="91292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074" indent="-228232" algn="l" defTabSz="91292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533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995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455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16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0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21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81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43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04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63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25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87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 Box 8"/>
          <p:cNvSpPr txBox="1"/>
          <p:nvPr/>
        </p:nvSpPr>
        <p:spPr>
          <a:xfrm>
            <a:off x="0" y="5004038"/>
            <a:ext cx="9144000" cy="345203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292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99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100" normalizeH="0" baseline="0" noProof="0" dirty="0">
                <a:ln>
                  <a:noFill/>
                </a:ln>
                <a:solidFill>
                  <a:srgbClr val="384863"/>
                </a:solidFill>
                <a:effectLst/>
                <a:uLnTx/>
                <a:uFillTx/>
                <a:latin typeface="Arial Narrow"/>
                <a:ea typeface="PMingLiU"/>
                <a:cs typeface="Times New Roman"/>
              </a:rPr>
              <a:t>nga.mil  </a:t>
            </a:r>
            <a:r>
              <a:rPr kumimoji="0" lang="en-US" sz="1500" i="0" u="none" strike="noStrike" kern="0" cap="none" spc="100" normalizeH="0" baseline="0" noProof="0" dirty="0">
                <a:ln>
                  <a:noFill/>
                </a:ln>
                <a:solidFill>
                  <a:srgbClr val="9C822F"/>
                </a:solidFill>
                <a:effectLst/>
                <a:uLnTx/>
                <a:uFillTx/>
                <a:latin typeface="Arial Narrow"/>
                <a:ea typeface="PMingLiU"/>
                <a:cs typeface="Times New Roman"/>
              </a:rPr>
              <a:t>|  </a:t>
            </a:r>
            <a:r>
              <a:rPr kumimoji="0" lang="en-US" sz="1500" i="0" u="none" strike="noStrike" kern="0" cap="none" spc="100" normalizeH="0" baseline="0" noProof="0" dirty="0">
                <a:ln>
                  <a:noFill/>
                </a:ln>
                <a:solidFill>
                  <a:srgbClr val="384863"/>
                </a:solidFill>
                <a:effectLst/>
                <a:uLnTx/>
                <a:uFillTx/>
                <a:latin typeface="Arial Narrow"/>
                <a:ea typeface="PMingLiU"/>
                <a:cs typeface="Times New Roman"/>
              </a:rPr>
              <a:t>@nga_geoint  </a:t>
            </a:r>
            <a:r>
              <a:rPr kumimoji="0" lang="en-US" sz="1500" i="0" u="none" strike="noStrike" kern="0" cap="none" spc="100" normalizeH="0" baseline="0" noProof="0" dirty="0">
                <a:ln>
                  <a:noFill/>
                </a:ln>
                <a:solidFill>
                  <a:srgbClr val="9C822F"/>
                </a:solidFill>
                <a:effectLst/>
                <a:uLnTx/>
                <a:uFillTx/>
                <a:latin typeface="Arial Narrow"/>
                <a:ea typeface="PMingLiU"/>
                <a:cs typeface="Times New Roman"/>
              </a:rPr>
              <a:t>|  </a:t>
            </a:r>
            <a:r>
              <a:rPr kumimoji="0" lang="en-US" sz="1500" i="0" u="none" strike="noStrike" kern="0" cap="none" spc="100" normalizeH="0" baseline="0" noProof="0" dirty="0">
                <a:ln>
                  <a:noFill/>
                </a:ln>
                <a:solidFill>
                  <a:srgbClr val="384863"/>
                </a:solidFill>
                <a:effectLst/>
                <a:uLnTx/>
                <a:uFillTx/>
                <a:latin typeface="Arial Narrow"/>
                <a:ea typeface="PMingLiU"/>
                <a:cs typeface="Times New Roman"/>
              </a:rPr>
              <a:t>facebook.com/natlgeointagency</a:t>
            </a:r>
            <a:endParaRPr kumimoji="0" lang="en-US" sz="1500" i="0" u="none" strike="noStrike" kern="0" cap="none" spc="0" normalizeH="0" baseline="0" noProof="0" dirty="0">
              <a:ln>
                <a:noFill/>
              </a:ln>
              <a:solidFill>
                <a:srgbClr val="384863"/>
              </a:solidFill>
              <a:effectLst/>
              <a:uLnTx/>
              <a:uFillTx/>
              <a:latin typeface="Calibri"/>
              <a:ea typeface="PMingLiU"/>
              <a:cs typeface="Times New Roman"/>
            </a:endParaRPr>
          </a:p>
        </p:txBody>
      </p:sp>
      <p:pic>
        <p:nvPicPr>
          <p:cNvPr id="13" name="Picture 2" descr="H:\Pictures\1194984904195212103recycling_symbol_a.j._as_01.svg.med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748626" y="6467476"/>
            <a:ext cx="274333" cy="27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115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ctr" defTabSz="91292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45" indent="-342345" algn="l" defTabSz="91292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749" indent="-285288" algn="l" defTabSz="91292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51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612" indent="-228232" algn="l" defTabSz="91292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074" indent="-228232" algn="l" defTabSz="91292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533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995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455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16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0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21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81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43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04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63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25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87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7658100" y="6541161"/>
            <a:ext cx="1421591" cy="26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647" tIns="45647" rIns="45647" bIns="4564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0ADC7C98-238D-43E3-BC36-45645305AC69}" type="slidenum">
              <a:rPr lang="en-US" sz="1100" b="1">
                <a:solidFill>
                  <a:sysClr val="windowText" lastClr="000000"/>
                </a:solidFill>
                <a:latin typeface="Arial" pitchFamily="34" charset="0"/>
              </a:rPr>
              <a:pPr algn="r"/>
              <a:t>‹#›</a:t>
            </a:fld>
            <a:endParaRPr lang="en-US" sz="1100" b="1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400"/>
            <a:ext cx="9144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0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</p:sldLayoutIdLst>
  <p:txStyles>
    <p:titleStyle>
      <a:lvl1pPr algn="ctr" defTabSz="91292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45" indent="-342345" algn="l" defTabSz="91292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749" indent="-285288" algn="l" defTabSz="91292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51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612" indent="-228232" algn="l" defTabSz="91292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074" indent="-228232" algn="l" defTabSz="91292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533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995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455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16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0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21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81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43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04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63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25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87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hyperlink" Target="http://www.noaa.gov/images/dart_buoy-wave.jpg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http:/msi.nga.mil/NGAPortal/MSI.portal" TargetMode="External"/><Relationship Id="rId2" Type="http://schemas.openxmlformats.org/officeDocument/2006/relationships/hyperlink" Target="http://http/msi.nga.mil/NGAPortal/MSI.portal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mailto:navsafety@nga.mil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mailto:navsafety@nga.mil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mailto:navsafety@nga.mil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navsafety@nga.mi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mailto:navsafety@nga.mil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mailto:navsafety@nga.mil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mailto:navsafety@nga.mil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mailto:navsafety@nga.mi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mailto:navsafety@nga.mil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mailto:navsafety@nga.mil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mailto:navsafety@nga.mil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mailto:navsafety@nga.mil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mailto:navsafety@nga.mil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mailto:navsafety@nga.mil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mailto:navsafety@nga.mil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mailto:navsafety@nga.mil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mailto:navsafety@nga.mil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mailto:navsafety@nga.mi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mailto:navsafety@nga.mil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mailto:navsafety@nga.mil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mailto:navsafety@nga.mil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mailto:navsafety@nga.mil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mailto:navsafety@nga.mil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mailto:navsafety@nga.mil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mailto:navsafety@nga.mil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381000" y="2253193"/>
            <a:ext cx="8398933" cy="1428083"/>
          </a:xfrm>
          <a:noFill/>
        </p:spPr>
        <p:txBody>
          <a:bodyPr/>
          <a:lstStyle/>
          <a:p>
            <a:r>
              <a:rPr lang="en-US" sz="2400" dirty="0"/>
              <a:t>IMO/IHO World-Wide Navigational Warning Service</a:t>
            </a:r>
          </a:p>
          <a:p>
            <a:r>
              <a:rPr lang="en-US" dirty="0"/>
              <a:t>NAVAREA IV / XII</a:t>
            </a:r>
            <a:br>
              <a:rPr lang="en-US" dirty="0"/>
            </a:br>
            <a:endParaRPr lang="en-US" sz="1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460857" y="3681277"/>
            <a:ext cx="2222285" cy="292388"/>
          </a:xfrm>
        </p:spPr>
        <p:txBody>
          <a:bodyPr/>
          <a:lstStyle/>
          <a:p>
            <a:r>
              <a:rPr lang="en-US" dirty="0" smtClean="0"/>
              <a:t>28 November </a:t>
            </a:r>
            <a:r>
              <a:rPr lang="en-US" dirty="0"/>
              <a:t>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C182FF3-3584-9641-91E1-69559CED3A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8953" y="3724439"/>
            <a:ext cx="4726545" cy="29091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36403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76225" y="1874838"/>
            <a:ext cx="8181975" cy="2505301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/>
              <a:t>Assess all information immediately upon receipt in the light of expert knowledge for</a:t>
            </a:r>
          </a:p>
          <a:p>
            <a:pPr marL="0" indent="0" algn="ctr">
              <a:buNone/>
            </a:pPr>
            <a:r>
              <a:rPr lang="en-US" sz="2800" b="1" dirty="0"/>
              <a:t>relevance to navigation in the NAVAREA;</a:t>
            </a:r>
          </a:p>
          <a:p>
            <a:pPr marL="0" indent="0" algn="ctr">
              <a:buNone/>
            </a:pPr>
            <a:r>
              <a:rPr lang="en-US" sz="2800" b="1" u="sng" dirty="0">
                <a:solidFill>
                  <a:srgbClr val="FF0000"/>
                </a:solidFill>
              </a:rPr>
              <a:t>Select information for broadcast</a:t>
            </a:r>
          </a:p>
          <a:p>
            <a:pPr marL="0" indent="0" algn="ctr">
              <a:buNone/>
            </a:pPr>
            <a:endParaRPr lang="en-US" sz="2800" b="1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6225" y="1055668"/>
            <a:ext cx="8181975" cy="646331"/>
          </a:xfrm>
        </p:spPr>
        <p:txBody>
          <a:bodyPr/>
          <a:lstStyle/>
          <a:p>
            <a:r>
              <a:rPr lang="en-US" dirty="0"/>
              <a:t>NAVAREA IV/XII Coordinator (cont.)</a:t>
            </a:r>
          </a:p>
        </p:txBody>
      </p:sp>
      <p:pic>
        <p:nvPicPr>
          <p:cNvPr id="8" name="Picture 4" descr="mcgship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7444" y="4975808"/>
            <a:ext cx="1793453" cy="15265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gunex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0325" y="5432919"/>
            <a:ext cx="1336796" cy="9150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3" descr="NOAA image of a Deep-ocean Assessment and Reporting of Tsunamis (DART) buoy being deployed in the Pacific Ocean from the NOAA ship Ronald H. Brown in October 1999.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2361" y="5199309"/>
            <a:ext cx="800569" cy="1371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H:\Pictures\Somali_Pirates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6548" y="5491410"/>
            <a:ext cx="1181099" cy="7873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3" descr="H:\Pictures\image0044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492" y="4362450"/>
            <a:ext cx="1735157" cy="23850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66376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76225" y="1874838"/>
            <a:ext cx="8181975" cy="1471172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/>
              <a:t>Endeavour to be informed of all events that could significantly affect the safety of</a:t>
            </a:r>
          </a:p>
          <a:p>
            <a:pPr marL="0" indent="0" algn="ctr">
              <a:buNone/>
            </a:pPr>
            <a:r>
              <a:rPr lang="en-US" sz="2800" b="1" dirty="0"/>
              <a:t>navigation within your national waters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1" y="1082358"/>
            <a:ext cx="8008938" cy="646331"/>
          </a:xfrm>
        </p:spPr>
        <p:txBody>
          <a:bodyPr/>
          <a:lstStyle/>
          <a:p>
            <a:r>
              <a:rPr lang="en-US" dirty="0"/>
              <a:t>National Coordinator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487601" y="3408839"/>
            <a:ext cx="5931405" cy="3251268"/>
            <a:chOff x="1760561" y="3408839"/>
            <a:chExt cx="5931405" cy="3251268"/>
          </a:xfrm>
        </p:grpSpPr>
        <p:pic>
          <p:nvPicPr>
            <p:cNvPr id="1026" name="Picture 2" descr="W:\Photos\NAVAREA_US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0561" y="3408839"/>
              <a:ext cx="5931405" cy="32512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146660" y="5034473"/>
              <a:ext cx="7489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XII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70057" y="4725679"/>
              <a:ext cx="6206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IV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99572" y="5914570"/>
            <a:ext cx="4145336" cy="646331"/>
          </a:xfrm>
          <a:prstGeom prst="rect">
            <a:avLst/>
          </a:prstGeom>
          <a:solidFill>
            <a:srgbClr val="000090">
              <a:alpha val="71000"/>
            </a:srgbClr>
          </a:solidFill>
          <a:effectLst>
            <a:outerShdw blurRad="114300" dist="1524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IMO Resolution A.706(17)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fr-FR" b="1" dirty="0">
                <a:solidFill>
                  <a:schemeClr val="bg1"/>
                </a:solidFill>
              </a:rPr>
              <a:t>MSC.1/Circ.1288/Rev.1 24 </a:t>
            </a:r>
            <a:r>
              <a:rPr lang="fr-FR" b="1" dirty="0" err="1">
                <a:solidFill>
                  <a:schemeClr val="bg1"/>
                </a:solidFill>
              </a:rPr>
              <a:t>June</a:t>
            </a:r>
            <a:r>
              <a:rPr lang="fr-FR" b="1" dirty="0">
                <a:solidFill>
                  <a:schemeClr val="bg1"/>
                </a:solidFill>
              </a:rPr>
              <a:t> 2013 </a:t>
            </a:r>
            <a:r>
              <a:rPr lang="en-US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411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76225" y="1874838"/>
            <a:ext cx="8181975" cy="1902059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/>
              <a:t>Forward coastal warnings and relevant associated information for wider promulgation directly to NAVAREA Coordinator </a:t>
            </a:r>
          </a:p>
          <a:p>
            <a:pPr marL="0" indent="0" algn="ctr">
              <a:buNone/>
            </a:pPr>
            <a:endParaRPr lang="en-US" sz="28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088" y="3190355"/>
            <a:ext cx="5472752" cy="35849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31998" y="4529351"/>
            <a:ext cx="4753429" cy="646331"/>
          </a:xfrm>
          <a:prstGeom prst="rect">
            <a:avLst/>
          </a:prstGeom>
          <a:solidFill>
            <a:srgbClr val="0066FF">
              <a:alpha val="35686"/>
            </a:srgb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navsafety@nga.mil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2664" y="6023427"/>
            <a:ext cx="4145336" cy="646331"/>
          </a:xfrm>
          <a:prstGeom prst="rect">
            <a:avLst/>
          </a:prstGeom>
          <a:solidFill>
            <a:srgbClr val="000090">
              <a:alpha val="71000"/>
            </a:srgbClr>
          </a:solidFill>
          <a:effectLst>
            <a:outerShdw blurRad="114300" dist="1524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IMO Resolution A.706(17)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fr-FR" b="1" dirty="0">
                <a:solidFill>
                  <a:schemeClr val="bg1"/>
                </a:solidFill>
              </a:rPr>
              <a:t>MSC.1/Circ.1288/Rev.1 24 </a:t>
            </a:r>
            <a:r>
              <a:rPr lang="fr-FR" b="1" dirty="0" err="1">
                <a:solidFill>
                  <a:schemeClr val="bg1"/>
                </a:solidFill>
              </a:rPr>
              <a:t>June</a:t>
            </a:r>
            <a:r>
              <a:rPr lang="fr-FR" b="1" dirty="0">
                <a:solidFill>
                  <a:schemeClr val="bg1"/>
                </a:solidFill>
              </a:rPr>
              <a:t> 2013 </a:t>
            </a:r>
            <a:r>
              <a:rPr lang="en-US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Coordinator</a:t>
            </a:r>
          </a:p>
        </p:txBody>
      </p:sp>
    </p:spTree>
    <p:extLst>
      <p:ext uri="{BB962C8B-B14F-4D97-AF65-F5344CB8AC3E}">
        <p14:creationId xmlns:p14="http://schemas.microsoft.com/office/powerpoint/2010/main" val="897148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6459" y="995423"/>
            <a:ext cx="8931728" cy="646331"/>
          </a:xfrm>
        </p:spPr>
        <p:txBody>
          <a:bodyPr/>
          <a:lstStyle/>
          <a:p>
            <a:r>
              <a:rPr lang="en-US" dirty="0"/>
              <a:t>National Coordinators in the MACHC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35857" y="1597456"/>
            <a:ext cx="8652933" cy="5010778"/>
            <a:chOff x="1760561" y="3408839"/>
            <a:chExt cx="5931405" cy="3251268"/>
          </a:xfrm>
        </p:grpSpPr>
        <p:pic>
          <p:nvPicPr>
            <p:cNvPr id="1026" name="Picture 2" descr="W:\Photos\NAVAREA_US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6000"/>
                      </a14:imgEffect>
                      <a14:imgEffect>
                        <a14:colorTemperature colorTemp="1500"/>
                      </a14:imgEffect>
                      <a14:imgEffect>
                        <a14:saturation sat="350000"/>
                      </a14:imgEffect>
                      <a14:imgEffect>
                        <a14:brightnessContrast bright="-24000" contrast="8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0561" y="3408839"/>
              <a:ext cx="5931405" cy="32512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146660" y="5034473"/>
              <a:ext cx="7489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XII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70057" y="4725679"/>
              <a:ext cx="6206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IV</a:t>
              </a:r>
            </a:p>
          </p:txBody>
        </p:sp>
      </p:grp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372128"/>
              </p:ext>
            </p:extLst>
          </p:nvPr>
        </p:nvGraphicFramePr>
        <p:xfrm>
          <a:off x="235858" y="1591733"/>
          <a:ext cx="8671076" cy="5087389"/>
        </p:xfrm>
        <a:graphic>
          <a:graphicData uri="http://schemas.openxmlformats.org/drawingml/2006/table">
            <a:tbl>
              <a:tblPr/>
              <a:tblGrid>
                <a:gridCol w="42182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528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36621">
                <a:tc>
                  <a:txBody>
                    <a:bodyPr/>
                    <a:lstStyle/>
                    <a:p>
                      <a:pPr algn="l" rtl="0" fontAlgn="ctr"/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Guyana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51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Anguilla (UK)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Haiti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51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Antigua and Barbuda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Honduras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51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Aruba (Kingdom of the Netherlands)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Jamaica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51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Bahamas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Martinique (France)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51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Barbados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Mexico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51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Belize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Montserrat (UK) </a:t>
                      </a:r>
                    </a:p>
                  </a:txBody>
                  <a:tcPr marL="11267" marR="11267" marT="112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51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British Virgin Islands (UK)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Nicaragua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893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Caribbean Netherlands (Kingdom of the Netherlands)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Panama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51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Cayman Islands (UK)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Puerto Rico (US)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149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Colombia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Saint Barthélemy (France)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182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Costa Rica</a:t>
                      </a:r>
                    </a:p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Cuba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Saint Kitts and Nevis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151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Curaçao</a:t>
                      </a: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(Kingdom of the Netherlands)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Saint Lucia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151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Dominica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Saint Martin (France)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151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Dominican Republic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Saint Vincent and the Grenadines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151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Ecuador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Saint Maarten (Kingdom of the Netherlands)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151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Salvador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Suriname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151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French Guiana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Trinidad and Tobago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151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Grenada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Turks and Caicos Islands (UK)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151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Guadeloupe (France)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United States Virgin Islands (US)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151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Guatemala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Venezuela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9072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IHO Capacity Building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904863"/>
          </a:xfrm>
        </p:spPr>
        <p:txBody>
          <a:bodyPr/>
          <a:lstStyle/>
          <a:p>
            <a:endParaRPr lang="en-US" b="1" dirty="0"/>
          </a:p>
          <a:p>
            <a:endParaRPr lang="en-US" b="1" u="sng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5533" y="2015067"/>
            <a:ext cx="8644467" cy="4682065"/>
          </a:xfrm>
          <a:prstGeom prst="rect">
            <a:avLst/>
          </a:prstGeom>
        </p:spPr>
        <p:txBody>
          <a:bodyPr/>
          <a:lstStyle>
            <a:lvl1pPr marL="342345" indent="-342345" algn="l" defTabSz="9129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749" indent="-285288" algn="l" defTabSz="91292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151" indent="-228232" algn="l" defTabSz="9129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612" indent="-228232" algn="l" defTabSz="91292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4074" indent="-228232" algn="l" defTabSz="91292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0533" indent="-228232" algn="l" defTabSz="9129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6995" indent="-228232" algn="l" defTabSz="9129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3455" indent="-228232" algn="l" defTabSz="9129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9916" indent="-228232" algn="l" defTabSz="9129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/>
              <a:t>The first phase of capacity building is the collection and circulation of nautical information</a:t>
            </a:r>
          </a:p>
          <a:p>
            <a:pPr lvl="1" fontAlgn="auto">
              <a:spcAft>
                <a:spcPts val="0"/>
              </a:spcAft>
            </a:pPr>
            <a:r>
              <a:rPr lang="en-US" dirty="0"/>
              <a:t>Allows for real time integration of your national maritime safety information to be part of the World-Wide Navigational Warning Service (WWNWS) </a:t>
            </a:r>
          </a:p>
          <a:p>
            <a:pPr lvl="1" fontAlgn="auto">
              <a:spcAft>
                <a:spcPts val="0"/>
              </a:spcAft>
            </a:pPr>
            <a:r>
              <a:rPr lang="en-US" dirty="0"/>
              <a:t>Understand your roles and responsibilities</a:t>
            </a:r>
          </a:p>
          <a:p>
            <a:pPr lvl="1" fontAlgn="auto">
              <a:spcAft>
                <a:spcPts val="0"/>
              </a:spcAft>
            </a:pPr>
            <a:r>
              <a:rPr lang="en-US" dirty="0"/>
              <a:t>Establish links with NAVAREA Coordinator</a:t>
            </a:r>
          </a:p>
          <a:p>
            <a:pPr lvl="1" fontAlgn="auto">
              <a:spcAft>
                <a:spcPts val="0"/>
              </a:spcAft>
            </a:pPr>
            <a:endParaRPr lang="en-US" dirty="0"/>
          </a:p>
          <a:p>
            <a:pPr lvl="1" fontAlgn="auto">
              <a:spcAft>
                <a:spcPts val="0"/>
              </a:spcAft>
            </a:pPr>
            <a:endParaRPr lang="en-US" dirty="0"/>
          </a:p>
          <a:p>
            <a:pPr marL="456461" lvl="1" indent="0" fontAlgn="auto">
              <a:spcAft>
                <a:spcPts val="0"/>
              </a:spcAft>
              <a:buNone/>
            </a:pPr>
            <a:endParaRPr lang="en-US" dirty="0"/>
          </a:p>
          <a:p>
            <a:pPr fontAlgn="auto">
              <a:spcAft>
                <a:spcPts val="0"/>
              </a:spcAft>
            </a:pPr>
            <a:endParaRPr lang="en-US" dirty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466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0732"/>
            <a:ext cx="8229600" cy="695629"/>
          </a:xfrm>
        </p:spPr>
        <p:txBody>
          <a:bodyPr/>
          <a:lstStyle/>
          <a:p>
            <a:r>
              <a:rPr lang="en-US" sz="2800" b="1" dirty="0"/>
              <a:t>Maritime Safety Information Training </a:t>
            </a:r>
            <a:r>
              <a:rPr lang="en-US" sz="2800" dirty="0"/>
              <a:t/>
            </a:r>
            <a:br>
              <a:rPr lang="en-US" sz="2800" dirty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982" y="1906361"/>
            <a:ext cx="8493217" cy="3977972"/>
          </a:xfrm>
        </p:spPr>
        <p:txBody>
          <a:bodyPr/>
          <a:lstStyle/>
          <a:p>
            <a:pPr>
              <a:tabLst>
                <a:tab pos="504825" algn="l"/>
              </a:tabLst>
            </a:pPr>
            <a:r>
              <a:rPr lang="en-GB" sz="2400" dirty="0"/>
              <a:t>3 day comprehensive training course held with region </a:t>
            </a:r>
          </a:p>
          <a:p>
            <a:pPr lvl="1">
              <a:tabLst>
                <a:tab pos="504825" algn="l"/>
              </a:tabLst>
            </a:pPr>
            <a:r>
              <a:rPr lang="en-GB" sz="2000" dirty="0"/>
              <a:t>Led by WWNWS-SC</a:t>
            </a:r>
          </a:p>
          <a:p>
            <a:pPr lvl="1">
              <a:tabLst>
                <a:tab pos="504825" algn="l"/>
              </a:tabLst>
            </a:pPr>
            <a:r>
              <a:rPr lang="en-GB" sz="2000" dirty="0"/>
              <a:t>Sponsored by IHO CBC </a:t>
            </a:r>
          </a:p>
          <a:p>
            <a:pPr>
              <a:tabLst>
                <a:tab pos="504825" algn="l"/>
              </a:tabLst>
            </a:pPr>
            <a:r>
              <a:rPr lang="en-GB" sz="2400" dirty="0"/>
              <a:t>Endeavour to be informed of all events that could significantly affect the safety of navigation within your coastal region. </a:t>
            </a:r>
          </a:p>
          <a:p>
            <a:pPr>
              <a:buNone/>
            </a:pPr>
            <a:endParaRPr lang="en-US" sz="2400" dirty="0"/>
          </a:p>
        </p:txBody>
      </p:sp>
      <p:pic>
        <p:nvPicPr>
          <p:cNvPr id="5" name="Picture 4" descr="mcgship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4993" y="3884949"/>
            <a:ext cx="2921000" cy="2486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6" y="4799069"/>
            <a:ext cx="3388412" cy="2058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979" y="4365929"/>
            <a:ext cx="3309017" cy="2214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0656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504825" algn="l"/>
              </a:tabLst>
            </a:pPr>
            <a:r>
              <a:rPr lang="en-GB" sz="2400" dirty="0"/>
              <a:t>Assess all information in the light of expert knowledge for relevance to navigation in the coastal region.</a:t>
            </a:r>
          </a:p>
          <a:p>
            <a:pPr>
              <a:buNone/>
            </a:pPr>
            <a:endParaRPr lang="en-US" sz="24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/>
          <a:lstStyle/>
          <a:p>
            <a:r>
              <a:rPr lang="en-US" sz="2800" dirty="0"/>
              <a:t>Maritime Safety Information </a:t>
            </a:r>
            <a:br>
              <a:rPr lang="en-US" sz="2800" dirty="0"/>
            </a:br>
            <a:r>
              <a:rPr lang="en-US" sz="2800" b="1" dirty="0"/>
              <a:t>Capacity Building Course Outcomes</a:t>
            </a:r>
            <a:r>
              <a:rPr lang="en-US" dirty="0"/>
              <a:t/>
            </a:r>
            <a:br>
              <a:rPr lang="en-US" dirty="0"/>
            </a:br>
            <a:endParaRPr lang="en-US" sz="2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127977" y="3429001"/>
            <a:ext cx="5812564" cy="3095096"/>
            <a:chOff x="1760561" y="3408839"/>
            <a:chExt cx="5931405" cy="3251268"/>
          </a:xfrm>
        </p:grpSpPr>
        <p:pic>
          <p:nvPicPr>
            <p:cNvPr id="12" name="Picture 2" descr="W:\Photos\NAVAREA_US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0561" y="3408839"/>
              <a:ext cx="5931405" cy="32512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3146660" y="5034473"/>
              <a:ext cx="7489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XII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670057" y="4725679"/>
              <a:ext cx="6206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IV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571" y="3587213"/>
            <a:ext cx="3552825" cy="2190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32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504825" algn="l"/>
              </a:tabLst>
            </a:pPr>
            <a:r>
              <a:rPr lang="en-GB" sz="2400" dirty="0"/>
              <a:t>Draft navigational warnings in accordance with the </a:t>
            </a:r>
          </a:p>
          <a:p>
            <a:pPr>
              <a:tabLst>
                <a:tab pos="504825" algn="l"/>
              </a:tabLst>
            </a:pPr>
            <a:r>
              <a:rPr lang="en-GB" sz="2400" dirty="0"/>
              <a:t>Joint IMO/IHO/WMO Manual on Maritime Safety Information </a:t>
            </a:r>
            <a:endParaRPr lang="en-US" sz="2400" dirty="0"/>
          </a:p>
          <a:p>
            <a:pPr>
              <a:tabLst>
                <a:tab pos="504825" algn="l"/>
              </a:tabLst>
            </a:pPr>
            <a:r>
              <a:rPr lang="en-GB" sz="2400" dirty="0"/>
              <a:t>Pass NAVAREA warnings for further promulgation to the NAVAREA Co-ordinator</a:t>
            </a:r>
          </a:p>
          <a:p>
            <a:pPr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690" y="4390073"/>
            <a:ext cx="7772400" cy="2315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/>
          <a:lstStyle/>
          <a:p>
            <a:r>
              <a:rPr lang="en-US" sz="2800" dirty="0"/>
              <a:t>Maritime Safety Information </a:t>
            </a:r>
            <a:br>
              <a:rPr lang="en-US" sz="2800" dirty="0"/>
            </a:br>
            <a:r>
              <a:rPr lang="en-US" sz="2800" b="1" dirty="0"/>
              <a:t>Capacity Building Course Outcomes</a:t>
            </a:r>
            <a:r>
              <a:rPr lang="en-US" dirty="0"/>
              <a:t/>
            </a:r>
            <a:br>
              <a:rPr lang="en-US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43713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IHO MSI Training Courses (22)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786" y="1753645"/>
            <a:ext cx="8252681" cy="5104356"/>
          </a:xfrm>
        </p:spPr>
        <p:txBody>
          <a:bodyPr>
            <a:normAutofit fontScale="70000" lnSpcReduction="20000"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2007 Jamaica (MACHC)</a:t>
            </a:r>
          </a:p>
          <a:p>
            <a:r>
              <a:rPr lang="en-US" sz="2200" dirty="0"/>
              <a:t>2007 Mozambique (SAIHC)</a:t>
            </a:r>
          </a:p>
          <a:p>
            <a:r>
              <a:rPr lang="en-US" sz="2200" dirty="0"/>
              <a:t>2008 Spain (MBSHC)</a:t>
            </a:r>
          </a:p>
          <a:p>
            <a:r>
              <a:rPr lang="en-US" sz="2200" dirty="0"/>
              <a:t>2009 Ghana (</a:t>
            </a:r>
            <a:r>
              <a:rPr lang="en-US" sz="2200" dirty="0" err="1"/>
              <a:t>EAtHC</a:t>
            </a:r>
            <a:r>
              <a:rPr lang="en-US" sz="2200" dirty="0"/>
              <a:t>)</a:t>
            </a:r>
          </a:p>
          <a:p>
            <a:r>
              <a:rPr lang="en-US" sz="2200" dirty="0"/>
              <a:t>2009 Oman (NIOHC / RSAHC)</a:t>
            </a:r>
          </a:p>
          <a:p>
            <a:r>
              <a:rPr lang="en-US" sz="2200" dirty="0"/>
              <a:t>2010 Namibia (SAIHC)</a:t>
            </a:r>
          </a:p>
          <a:p>
            <a:r>
              <a:rPr lang="en-US" sz="2200" dirty="0"/>
              <a:t>2010 Australia (SWPHC)</a:t>
            </a:r>
          </a:p>
          <a:p>
            <a:r>
              <a:rPr lang="en-US" sz="2200" dirty="0">
                <a:solidFill>
                  <a:srgbClr val="FF0000"/>
                </a:solidFill>
              </a:rPr>
              <a:t>2011 Brazil (</a:t>
            </a:r>
            <a:r>
              <a:rPr lang="en-US" sz="2200" dirty="0" err="1" smtClean="0">
                <a:solidFill>
                  <a:srgbClr val="FF0000"/>
                </a:solidFill>
              </a:rPr>
              <a:t>SWAtHC</a:t>
            </a:r>
            <a:r>
              <a:rPr lang="en-US" sz="2200" dirty="0" smtClean="0">
                <a:solidFill>
                  <a:srgbClr val="FF0000"/>
                </a:solidFill>
              </a:rPr>
              <a:t>/SEPHC/MACHC</a:t>
            </a:r>
            <a:r>
              <a:rPr lang="en-US" sz="2200" dirty="0">
                <a:solidFill>
                  <a:srgbClr val="FF0000"/>
                </a:solidFill>
              </a:rPr>
              <a:t>)</a:t>
            </a:r>
          </a:p>
          <a:p>
            <a:r>
              <a:rPr lang="en-US" sz="2200" dirty="0">
                <a:solidFill>
                  <a:srgbClr val="FF0000"/>
                </a:solidFill>
              </a:rPr>
              <a:t>2013 Trinidad (MACHC)</a:t>
            </a:r>
          </a:p>
          <a:p>
            <a:r>
              <a:rPr lang="en-US" sz="2200" dirty="0"/>
              <a:t>2013 South Africa (SAIHC)</a:t>
            </a:r>
          </a:p>
          <a:p>
            <a:r>
              <a:rPr lang="en-US" sz="2200" dirty="0"/>
              <a:t>2014 Oman (NIOHC / RSAHC) </a:t>
            </a:r>
          </a:p>
          <a:p>
            <a:r>
              <a:rPr lang="en-US" sz="2200" dirty="0"/>
              <a:t>2014 New Zealand (SWPHC)</a:t>
            </a:r>
          </a:p>
          <a:p>
            <a:r>
              <a:rPr lang="en-US" sz="2200" dirty="0"/>
              <a:t>2014 Ivory Coast (</a:t>
            </a:r>
            <a:r>
              <a:rPr lang="en-US" sz="2200" dirty="0" err="1"/>
              <a:t>EAtHC</a:t>
            </a:r>
            <a:r>
              <a:rPr lang="en-US" sz="2200" dirty="0"/>
              <a:t>)</a:t>
            </a:r>
          </a:p>
          <a:p>
            <a:r>
              <a:rPr lang="en-US" sz="2200" dirty="0"/>
              <a:t>2015 Japan (EAHC)</a:t>
            </a:r>
          </a:p>
          <a:p>
            <a:r>
              <a:rPr lang="en-US" sz="2200" dirty="0"/>
              <a:t>2015 Turkey (MBSHC)</a:t>
            </a:r>
          </a:p>
          <a:p>
            <a:r>
              <a:rPr lang="en-US" sz="2200" dirty="0">
                <a:solidFill>
                  <a:srgbClr val="FF0000"/>
                </a:solidFill>
              </a:rPr>
              <a:t>2016 Saint Lucia (MACHC)</a:t>
            </a:r>
          </a:p>
          <a:p>
            <a:r>
              <a:rPr lang="en-US" sz="2200" dirty="0"/>
              <a:t>2016 New Zealand (</a:t>
            </a:r>
            <a:r>
              <a:rPr lang="en-US" sz="2200" dirty="0" err="1"/>
              <a:t>SWPHC</a:t>
            </a:r>
            <a:r>
              <a:rPr lang="en-US" sz="2200" dirty="0"/>
              <a:t>)</a:t>
            </a:r>
          </a:p>
          <a:p>
            <a:r>
              <a:rPr lang="en-US" sz="2200" dirty="0">
                <a:solidFill>
                  <a:srgbClr val="FF0000"/>
                </a:solidFill>
              </a:rPr>
              <a:t>2017 Barbados (</a:t>
            </a:r>
            <a:r>
              <a:rPr lang="en-US" sz="2200" dirty="0" err="1">
                <a:solidFill>
                  <a:srgbClr val="FF0000"/>
                </a:solidFill>
              </a:rPr>
              <a:t>MACHC</a:t>
            </a:r>
            <a:r>
              <a:rPr lang="en-US" sz="2200" dirty="0">
                <a:solidFill>
                  <a:srgbClr val="FF0000"/>
                </a:solidFill>
              </a:rPr>
              <a:t>)</a:t>
            </a:r>
          </a:p>
          <a:p>
            <a:r>
              <a:rPr lang="en-US" sz="2200" dirty="0"/>
              <a:t>2017 South Africa (SAIHC)</a:t>
            </a:r>
          </a:p>
          <a:p>
            <a:r>
              <a:rPr lang="en-US" sz="2200" dirty="0"/>
              <a:t>2018 Turkey(MBSHC)</a:t>
            </a:r>
          </a:p>
          <a:p>
            <a:r>
              <a:rPr lang="en-US" sz="2200" dirty="0"/>
              <a:t>2018 New Zealand (SWPHC)</a:t>
            </a:r>
          </a:p>
          <a:p>
            <a:r>
              <a:rPr lang="en-US" sz="2200" dirty="0">
                <a:solidFill>
                  <a:srgbClr val="FF0000"/>
                </a:solidFill>
              </a:rPr>
              <a:t>2018 Brazil (</a:t>
            </a:r>
            <a:r>
              <a:rPr lang="en-US" sz="2200" dirty="0" err="1">
                <a:solidFill>
                  <a:srgbClr val="FF0000"/>
                </a:solidFill>
              </a:rPr>
              <a:t>SWAtHC</a:t>
            </a:r>
            <a:r>
              <a:rPr lang="en-US" sz="2200" dirty="0">
                <a:solidFill>
                  <a:srgbClr val="FF0000"/>
                </a:solidFill>
              </a:rPr>
              <a:t>, SEPHC &amp; MACHC)</a:t>
            </a:r>
            <a:endParaRPr lang="en-US" sz="2200" dirty="0"/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AE1542F-6FAE-B944-958A-1C8864314F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0333" y="2516460"/>
            <a:ext cx="5423771" cy="3339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379019" y="5856476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 – Niteroi, Brazil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201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MSI Training Course Data</a:t>
            </a:r>
            <a:br>
              <a:rPr lang="en-US" dirty="0"/>
            </a:br>
            <a:endParaRPr lang="en-US" sz="2400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xmlns="" id="{00000000-0008-0000-0100-00000A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5702915"/>
              </p:ext>
            </p:extLst>
          </p:nvPr>
        </p:nvGraphicFramePr>
        <p:xfrm>
          <a:off x="836712" y="2305319"/>
          <a:ext cx="5132884" cy="4298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xmlns="" id="{00000000-0008-0000-0100-00000B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4639119"/>
              </p:ext>
            </p:extLst>
          </p:nvPr>
        </p:nvGraphicFramePr>
        <p:xfrm>
          <a:off x="5327014" y="1831618"/>
          <a:ext cx="3359786" cy="2476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6282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547141" y="1179537"/>
            <a:ext cx="7813623" cy="1361295"/>
          </a:xfrm>
        </p:spPr>
        <p:txBody>
          <a:bodyPr/>
          <a:lstStyle/>
          <a:p>
            <a:pPr eaLnBrk="1" hangingPunct="1"/>
            <a:r>
              <a:rPr lang="en-US" altLang="en-US" sz="3600" b="1" dirty="0"/>
              <a:t>IMO/IHO World-Wide Navigational Warning Service (WWNWS)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345268"/>
            <a:ext cx="8686800" cy="5254746"/>
          </a:xfrm>
        </p:spPr>
        <p:txBody>
          <a:bodyPr/>
          <a:lstStyle/>
          <a:p>
            <a:pPr>
              <a:spcBef>
                <a:spcPct val="40000"/>
              </a:spcBef>
            </a:pPr>
            <a:r>
              <a:rPr lang="en-US" altLang="en-US" sz="2400" b="1" dirty="0"/>
              <a:t>International coordinated global service for promulgation of hazards to navigation by satellite affecting the safety of life at sea</a:t>
            </a:r>
            <a:endParaRPr lang="en-US" altLang="en-US" sz="2400" b="1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>
                <a:cs typeface="Times New Roman" panose="02020603050405020304" pitchFamily="18" charset="0"/>
              </a:rPr>
              <a:t>Twenty One Navigation Areas (NAVAREAs), each with a Coordinator (Eighteen) responsible for the harmonization of navigational information in their area. </a:t>
            </a:r>
          </a:p>
          <a:p>
            <a:pPr eaLnBrk="1" hangingPunct="1">
              <a:spcBef>
                <a:spcPct val="40000"/>
              </a:spcBef>
            </a:pPr>
            <a:endParaRPr lang="en-US" altLang="en-US" sz="2400" b="1" dirty="0"/>
          </a:p>
          <a:p>
            <a:pPr eaLnBrk="1" hangingPunct="1"/>
            <a:endParaRPr lang="en-US" altLang="en-US" sz="2400" b="1" dirty="0"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4710" y="4928945"/>
            <a:ext cx="4521023" cy="154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2439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MSI Training Course </a:t>
            </a:r>
            <a:r>
              <a:rPr lang="en-US" sz="3600" dirty="0" smtClean="0"/>
              <a:t>- MACHC</a:t>
            </a:r>
            <a:endParaRPr lang="en-US" sz="24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774046"/>
            <a:ext cx="8229600" cy="4352636"/>
          </a:xfrm>
          <a:prstGeom prst="rect">
            <a:avLst/>
          </a:prstGeom>
        </p:spPr>
        <p:txBody>
          <a:bodyPr/>
          <a:lstStyle>
            <a:lvl1pPr marL="342345" indent="-342345" algn="l" defTabSz="9129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749" indent="-285288" algn="l" defTabSz="91292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151" indent="-228232" algn="l" defTabSz="9129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612" indent="-228232" algn="l" defTabSz="91292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4074" indent="-228232" algn="l" defTabSz="91292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0533" indent="-228232" algn="l" defTabSz="9129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6995" indent="-228232" algn="l" defTabSz="9129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3455" indent="-228232" algn="l" defTabSz="9129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9916" indent="-228232" algn="l" defTabSz="9129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/>
              <a:t>89 students trained from 33 countries </a:t>
            </a:r>
            <a:endParaRPr lang="en-GB" sz="2000" b="1" dirty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</a:pPr>
            <a:endParaRPr lang="en-US" dirty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00007"/>
              </p:ext>
            </p:extLst>
          </p:nvPr>
        </p:nvGraphicFramePr>
        <p:xfrm>
          <a:off x="1630136" y="2618505"/>
          <a:ext cx="2941864" cy="3956862"/>
        </p:xfrm>
        <a:graphic>
          <a:graphicData uri="http://schemas.openxmlformats.org/drawingml/2006/table">
            <a:tbl>
              <a:tblPr lastRow="1"/>
              <a:tblGrid>
                <a:gridCol w="29418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6503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Anguilla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503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Antigua and Barbuda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503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Barbados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503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Belize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503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Bermuda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503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British Virgin Islands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503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Cayman Islands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4566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Colombia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2356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Costa Rica</a:t>
                      </a:r>
                    </a:p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Cuba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503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Curacao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6503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Dominica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6503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Dominican Republic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2993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Ecuador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40738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El</a:t>
                      </a:r>
                      <a:r>
                        <a:rPr lang="en-US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Salvador</a:t>
                      </a:r>
                    </a:p>
                    <a:p>
                      <a:pPr algn="ctr" fontAlgn="t"/>
                      <a:r>
                        <a:rPr lang="en-US" sz="12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French Guiana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590419"/>
              </p:ext>
            </p:extLst>
          </p:nvPr>
        </p:nvGraphicFramePr>
        <p:xfrm>
          <a:off x="4862945" y="2516911"/>
          <a:ext cx="2951019" cy="4147107"/>
        </p:xfrm>
        <a:graphic>
          <a:graphicData uri="http://schemas.openxmlformats.org/drawingml/2006/table">
            <a:tbl>
              <a:tblPr/>
              <a:tblGrid>
                <a:gridCol w="29510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59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Grenada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146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Guatemala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146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Guyana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146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Haiti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866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Honduras</a:t>
                      </a:r>
                      <a:endParaRPr 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Jamaica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146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Mexico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146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Montserrat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146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Nicaragua</a:t>
                      </a:r>
                      <a:endParaRPr 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146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Panama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146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Saint Kitts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6146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Saint Lucia</a:t>
                      </a:r>
                      <a:endParaRPr 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6146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Saint Vincent and the Grenadines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256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Suriname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42641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Trinidad</a:t>
                      </a:r>
                      <a:r>
                        <a:rPr lang="en-US" sz="12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 &amp; Tobago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Turks and Caicos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4955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Venezuela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1272756"/>
                  </a:ext>
                </a:extLst>
              </a:tr>
            </a:tbl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1630136" y="4921134"/>
            <a:ext cx="2941864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630136" y="6369137"/>
            <a:ext cx="2921082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862945" y="3763818"/>
            <a:ext cx="2951019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862945" y="6229722"/>
            <a:ext cx="2921082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5610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45896" y="5648082"/>
            <a:ext cx="8323168" cy="1094308"/>
          </a:xfrm>
          <a:prstGeom prst="roundRect">
            <a:avLst/>
          </a:prstGeom>
          <a:solidFill>
            <a:srgbClr val="FF0000">
              <a:alpha val="36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1675" y="1082358"/>
            <a:ext cx="7764463" cy="1200329"/>
          </a:xfrm>
        </p:spPr>
        <p:txBody>
          <a:bodyPr/>
          <a:lstStyle/>
          <a:p>
            <a:r>
              <a:rPr lang="en-US" dirty="0"/>
              <a:t>National Coordinators in</a:t>
            </a:r>
            <a:br>
              <a:rPr lang="en-US" dirty="0"/>
            </a:br>
            <a:r>
              <a:rPr lang="en-US" dirty="0"/>
              <a:t>NAVAREA IV and XII</a:t>
            </a:r>
          </a:p>
        </p:txBody>
      </p:sp>
      <p:sp>
        <p:nvSpPr>
          <p:cNvPr id="4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6" y="2393462"/>
            <a:ext cx="8272463" cy="4154984"/>
          </a:xfrm>
        </p:spPr>
        <p:txBody>
          <a:bodyPr/>
          <a:lstStyle/>
          <a:p>
            <a:r>
              <a:rPr lang="en-US" dirty="0"/>
              <a:t>Send MSI to NGA and NAVAREA IV/XII will disseminate a navigational warning for your waters….</a:t>
            </a:r>
          </a:p>
          <a:p>
            <a:r>
              <a:rPr lang="en-US" b="1" u="sng" dirty="0"/>
              <a:t>AT NO COST TO YOU !!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Mariners will be able download your warning as a text file or as a Google Earth KMZ from NGA’s Maritime Safety Information website!</a:t>
            </a:r>
            <a:endParaRPr lang="en-US" b="1" dirty="0">
              <a:hlinkClick r:id="rId2"/>
            </a:endParaRPr>
          </a:p>
          <a:p>
            <a:r>
              <a:rPr lang="en-US" b="1" dirty="0">
                <a:hlinkClick r:id="rId2"/>
              </a:rPr>
              <a:t>http</a:t>
            </a:r>
            <a:r>
              <a:rPr lang="en-US" b="1" dirty="0">
                <a:hlinkClick r:id="rId3"/>
              </a:rPr>
              <a:t>://msi.nga.mil/NGAPortal/MSI.portal</a:t>
            </a:r>
            <a:endParaRPr lang="en-US" b="1" dirty="0"/>
          </a:p>
          <a:p>
            <a:pPr lvl="1"/>
            <a:r>
              <a:rPr lang="en-US" b="1" dirty="0"/>
              <a:t>Select the Broadcast Warnings link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83731" y="3697607"/>
            <a:ext cx="4753429" cy="646331"/>
          </a:xfrm>
          <a:prstGeom prst="rect">
            <a:avLst/>
          </a:prstGeom>
          <a:solidFill>
            <a:srgbClr val="0066FF">
              <a:alpha val="35686"/>
            </a:srgb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navsafety@nga.mil</a:t>
            </a:r>
          </a:p>
        </p:txBody>
      </p:sp>
    </p:spTree>
    <p:extLst>
      <p:ext uri="{BB962C8B-B14F-4D97-AF65-F5344CB8AC3E}">
        <p14:creationId xmlns:p14="http://schemas.microsoft.com/office/powerpoint/2010/main" val="35392006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Anguilla 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3416320"/>
          </a:xfrm>
        </p:spPr>
        <p:txBody>
          <a:bodyPr/>
          <a:lstStyle/>
          <a:p>
            <a:r>
              <a:rPr lang="en-US" dirty="0"/>
              <a:t>Sent 1 MSI report to </a:t>
            </a:r>
            <a:r>
              <a:rPr lang="en-US" dirty="0">
                <a:hlinkClick r:id="rId2"/>
              </a:rPr>
              <a:t>navsafety@nga.mil</a:t>
            </a:r>
            <a:endParaRPr lang="en-US" dirty="0"/>
          </a:p>
          <a:p>
            <a:r>
              <a:rPr lang="en-US" dirty="0"/>
              <a:t>Promulgated 1 NAVAREA warning</a:t>
            </a:r>
          </a:p>
          <a:p>
            <a:r>
              <a:rPr lang="en-US" dirty="0"/>
              <a:t>1 warning currently in force</a:t>
            </a:r>
          </a:p>
          <a:p>
            <a:endParaRPr lang="en-US" dirty="0"/>
          </a:p>
          <a:p>
            <a:pPr marL="0" indent="0">
              <a:buNone/>
            </a:pPr>
            <a:endParaRPr lang="en-US" sz="4000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1B3A06E-30CF-B04C-AD95-DE3E9E5B43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623" y="3285990"/>
            <a:ext cx="5753528" cy="344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917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Barbados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3416320"/>
          </a:xfrm>
        </p:spPr>
        <p:txBody>
          <a:bodyPr/>
          <a:lstStyle/>
          <a:p>
            <a:r>
              <a:rPr lang="en-US" dirty="0"/>
              <a:t>Sent 2 MSI reports to </a:t>
            </a:r>
            <a:r>
              <a:rPr lang="en-US" dirty="0">
                <a:hlinkClick r:id="rId2"/>
              </a:rPr>
              <a:t>navsafety@nga.mil</a:t>
            </a:r>
            <a:endParaRPr lang="en-US" dirty="0"/>
          </a:p>
          <a:p>
            <a:r>
              <a:rPr lang="en-US" dirty="0"/>
              <a:t>Promulgated 2 NAVAREA warnings</a:t>
            </a:r>
          </a:p>
          <a:p>
            <a:r>
              <a:rPr lang="en-US" dirty="0"/>
              <a:t>No warnings currently in force</a:t>
            </a:r>
          </a:p>
          <a:p>
            <a:endParaRPr lang="en-US" dirty="0"/>
          </a:p>
          <a:p>
            <a:pPr marL="0" indent="0">
              <a:buNone/>
            </a:pPr>
            <a:endParaRPr lang="en-US" sz="4000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3168110"/>
            <a:ext cx="4429977" cy="358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146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Belize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3859518"/>
          </a:xfrm>
        </p:spPr>
        <p:txBody>
          <a:bodyPr/>
          <a:lstStyle/>
          <a:p>
            <a:r>
              <a:rPr lang="en-US" dirty="0"/>
              <a:t>Sent 2 MSI reports to </a:t>
            </a:r>
            <a:r>
              <a:rPr lang="en-US" dirty="0">
                <a:hlinkClick r:id="rId2"/>
              </a:rPr>
              <a:t>navsafety@nga.mil</a:t>
            </a:r>
            <a:endParaRPr lang="en-US" dirty="0"/>
          </a:p>
          <a:p>
            <a:r>
              <a:rPr lang="en-US" dirty="0"/>
              <a:t>Promulgated 0 NAVAREA warnings</a:t>
            </a:r>
          </a:p>
          <a:p>
            <a:r>
              <a:rPr lang="en-US" dirty="0"/>
              <a:t>No warnings currently in force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sz="4000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D28E2E8-1742-264C-B3C8-DB9F980C12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7038" y="3255940"/>
            <a:ext cx="3608980" cy="346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8662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Colombia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6001643"/>
          </a:xfrm>
        </p:spPr>
        <p:txBody>
          <a:bodyPr/>
          <a:lstStyle/>
          <a:p>
            <a:r>
              <a:rPr lang="en-US" dirty="0"/>
              <a:t>Sent 256 MSI reports to </a:t>
            </a:r>
            <a:r>
              <a:rPr lang="en-US" dirty="0">
                <a:hlinkClick r:id="rId3"/>
              </a:rPr>
              <a:t>navsafety@nga.mil</a:t>
            </a:r>
            <a:endParaRPr lang="en-US" dirty="0"/>
          </a:p>
          <a:p>
            <a:r>
              <a:rPr lang="en-US" dirty="0"/>
              <a:t>Promulgated 47 NAVAREA warnings</a:t>
            </a:r>
          </a:p>
          <a:p>
            <a:r>
              <a:rPr lang="en-US" dirty="0"/>
              <a:t>4 warnings</a:t>
            </a:r>
            <a:br>
              <a:rPr lang="en-US" dirty="0"/>
            </a:br>
            <a:r>
              <a:rPr lang="en-US" dirty="0"/>
              <a:t> currently in force</a:t>
            </a:r>
          </a:p>
          <a:p>
            <a:r>
              <a:rPr lang="en-US" dirty="0"/>
              <a:t>NAVTEX</a:t>
            </a:r>
          </a:p>
          <a:p>
            <a:pPr lvl="1"/>
            <a:r>
              <a:rPr lang="en-US" dirty="0"/>
              <a:t>Santa Marta </a:t>
            </a:r>
          </a:p>
          <a:p>
            <a:pPr lvl="2"/>
            <a:r>
              <a:rPr lang="en-US" sz="1200" dirty="0"/>
              <a:t>11°03′.33N 074°13′.10W</a:t>
            </a:r>
          </a:p>
          <a:p>
            <a:pPr lvl="2"/>
            <a:r>
              <a:rPr lang="en-US" sz="1200" dirty="0"/>
              <a:t>Range: 300nm</a:t>
            </a:r>
          </a:p>
          <a:p>
            <a:pPr lvl="2"/>
            <a:r>
              <a:rPr lang="en-US" sz="1200" dirty="0"/>
              <a:t>B1: K</a:t>
            </a:r>
            <a:endParaRPr lang="en-US" dirty="0"/>
          </a:p>
          <a:p>
            <a:pPr lvl="1"/>
            <a:r>
              <a:rPr lang="en-US" dirty="0"/>
              <a:t>Buenaventura</a:t>
            </a:r>
          </a:p>
          <a:p>
            <a:pPr lvl="2"/>
            <a:r>
              <a:rPr lang="en-US" sz="1200" dirty="0"/>
              <a:t>03°54′.18N 077°03′.77W </a:t>
            </a:r>
          </a:p>
          <a:p>
            <a:pPr lvl="2"/>
            <a:r>
              <a:rPr lang="en-US" sz="1200" dirty="0"/>
              <a:t>Range: 300nm</a:t>
            </a:r>
          </a:p>
          <a:p>
            <a:pPr lvl="2"/>
            <a:r>
              <a:rPr lang="en-US" sz="1200" dirty="0"/>
              <a:t>B1: C </a:t>
            </a:r>
          </a:p>
          <a:p>
            <a:pPr marL="0" indent="0">
              <a:buNone/>
            </a:pPr>
            <a:endParaRPr lang="en-US" sz="4000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92FF6C-B006-554B-AB2E-4234AB69814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430" y="3047199"/>
            <a:ext cx="4584419" cy="349968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3DCF5613-5EB9-0B46-A4AC-FAB38A146AFE}"/>
              </a:ext>
            </a:extLst>
          </p:cNvPr>
          <p:cNvSpPr/>
          <p:nvPr/>
        </p:nvSpPr>
        <p:spPr>
          <a:xfrm>
            <a:off x="5422900" y="4654550"/>
            <a:ext cx="1790700" cy="1790700"/>
          </a:xfrm>
          <a:prstGeom prst="ellipse">
            <a:avLst/>
          </a:prstGeom>
          <a:solidFill>
            <a:srgbClr val="FF0000">
              <a:alpha val="23000"/>
            </a:srgbClr>
          </a:solidFill>
          <a:ln w="12700">
            <a:solidFill>
              <a:srgbClr val="FF0000"/>
            </a:solidFill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F0BF8429-2A66-B940-9981-C2FC478F0D28}"/>
              </a:ext>
            </a:extLst>
          </p:cNvPr>
          <p:cNvSpPr/>
          <p:nvPr/>
        </p:nvSpPr>
        <p:spPr>
          <a:xfrm>
            <a:off x="5791200" y="3463876"/>
            <a:ext cx="1790700" cy="1790700"/>
          </a:xfrm>
          <a:prstGeom prst="ellipse">
            <a:avLst/>
          </a:prstGeom>
          <a:solidFill>
            <a:srgbClr val="FF0000">
              <a:alpha val="23000"/>
            </a:srgbClr>
          </a:solidFill>
          <a:ln w="12700">
            <a:solidFill>
              <a:srgbClr val="FF0000"/>
            </a:solidFill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2103434F-F200-3645-9588-AA223A00C603}"/>
              </a:ext>
            </a:extLst>
          </p:cNvPr>
          <p:cNvSpPr/>
          <p:nvPr/>
        </p:nvSpPr>
        <p:spPr>
          <a:xfrm>
            <a:off x="6686550" y="3299119"/>
            <a:ext cx="1569254" cy="329514"/>
          </a:xfrm>
          <a:prstGeom prst="roundRect">
            <a:avLst/>
          </a:prstGeom>
          <a:solidFill>
            <a:srgbClr val="33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Santa Marta 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430CC12C-60EE-C74E-8223-E86D40E73861}"/>
              </a:ext>
            </a:extLst>
          </p:cNvPr>
          <p:cNvSpPr/>
          <p:nvPr/>
        </p:nvSpPr>
        <p:spPr>
          <a:xfrm>
            <a:off x="4270575" y="6097423"/>
            <a:ext cx="1668906" cy="329514"/>
          </a:xfrm>
          <a:prstGeom prst="roundRect">
            <a:avLst/>
          </a:prstGeom>
          <a:solidFill>
            <a:srgbClr val="33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Buenaventura</a:t>
            </a:r>
          </a:p>
        </p:txBody>
      </p:sp>
    </p:spTree>
    <p:extLst>
      <p:ext uri="{BB962C8B-B14F-4D97-AF65-F5344CB8AC3E}">
        <p14:creationId xmlns:p14="http://schemas.microsoft.com/office/powerpoint/2010/main" val="38387250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Costa Rica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3416320"/>
          </a:xfrm>
        </p:spPr>
        <p:txBody>
          <a:bodyPr/>
          <a:lstStyle/>
          <a:p>
            <a:r>
              <a:rPr lang="en-US" dirty="0"/>
              <a:t>Sent 1 MSI report to </a:t>
            </a:r>
            <a:r>
              <a:rPr lang="en-US" dirty="0">
                <a:hlinkClick r:id="rId2"/>
              </a:rPr>
              <a:t>navsafety@nga.mil</a:t>
            </a:r>
            <a:endParaRPr lang="en-US" dirty="0"/>
          </a:p>
          <a:p>
            <a:r>
              <a:rPr lang="en-US" dirty="0"/>
              <a:t>Promulgated 1 NAVAREA warning</a:t>
            </a:r>
          </a:p>
          <a:p>
            <a:r>
              <a:rPr lang="en-US" dirty="0"/>
              <a:t>No warnings currently in force</a:t>
            </a:r>
          </a:p>
          <a:p>
            <a:endParaRPr lang="en-US" dirty="0"/>
          </a:p>
          <a:p>
            <a:pPr marL="0" indent="0">
              <a:buNone/>
            </a:pPr>
            <a:endParaRPr lang="en-US" sz="4000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EC51CC7-9D83-D347-AC8D-EA5812E728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8756" y="3277753"/>
            <a:ext cx="6268995" cy="351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018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Cuba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3416320"/>
          </a:xfrm>
        </p:spPr>
        <p:txBody>
          <a:bodyPr/>
          <a:lstStyle/>
          <a:p>
            <a:r>
              <a:rPr lang="en-US" dirty="0"/>
              <a:t>Sent 4 MSI reports to </a:t>
            </a:r>
            <a:r>
              <a:rPr lang="en-US" dirty="0">
                <a:hlinkClick r:id="rId2"/>
              </a:rPr>
              <a:t>navsafety@nga.mil</a:t>
            </a:r>
            <a:endParaRPr lang="en-US" dirty="0"/>
          </a:p>
          <a:p>
            <a:r>
              <a:rPr lang="en-US" dirty="0"/>
              <a:t>Promulgated 4 NAVAREA warnings</a:t>
            </a:r>
          </a:p>
          <a:p>
            <a:r>
              <a:rPr lang="en-US" dirty="0"/>
              <a:t>1 warning currently in force</a:t>
            </a:r>
          </a:p>
          <a:p>
            <a:endParaRPr lang="en-US" dirty="0"/>
          </a:p>
          <a:p>
            <a:pPr marL="0" indent="0">
              <a:buNone/>
            </a:pPr>
            <a:endParaRPr lang="en-US" sz="4000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A43FEA-7270-8F45-A400-83C67E85A2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091" y="3493844"/>
            <a:ext cx="6450227" cy="322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580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Curaçao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3416320"/>
          </a:xfrm>
        </p:spPr>
        <p:txBody>
          <a:bodyPr/>
          <a:lstStyle/>
          <a:p>
            <a:r>
              <a:rPr lang="en-US" dirty="0"/>
              <a:t>Sent 1 MSI report to </a:t>
            </a:r>
            <a:r>
              <a:rPr lang="en-US" dirty="0">
                <a:hlinkClick r:id="rId2"/>
              </a:rPr>
              <a:t>navsafety@nga.mil</a:t>
            </a:r>
            <a:endParaRPr lang="en-US" dirty="0"/>
          </a:p>
          <a:p>
            <a:r>
              <a:rPr lang="en-US" dirty="0"/>
              <a:t>Promulgated 1 NAVAREA warning</a:t>
            </a:r>
          </a:p>
          <a:p>
            <a:r>
              <a:rPr lang="en-US" dirty="0"/>
              <a:t>No warnings currently in force</a:t>
            </a:r>
          </a:p>
          <a:p>
            <a:endParaRPr lang="en-US" dirty="0"/>
          </a:p>
          <a:p>
            <a:pPr marL="0" indent="0">
              <a:buNone/>
            </a:pPr>
            <a:endParaRPr lang="en-US" sz="4000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3F5F795-AC27-E547-9455-12E00874D9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4087" y="3375992"/>
            <a:ext cx="5862981" cy="319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231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Dominica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3416320"/>
          </a:xfrm>
        </p:spPr>
        <p:txBody>
          <a:bodyPr/>
          <a:lstStyle/>
          <a:p>
            <a:r>
              <a:rPr lang="en-US" dirty="0"/>
              <a:t>Sent 2 MSI reports to </a:t>
            </a:r>
            <a:r>
              <a:rPr lang="en-US" dirty="0">
                <a:hlinkClick r:id="rId2"/>
              </a:rPr>
              <a:t>navsafety@nga.mil</a:t>
            </a:r>
            <a:endParaRPr lang="en-US" dirty="0"/>
          </a:p>
          <a:p>
            <a:r>
              <a:rPr lang="en-US" dirty="0"/>
              <a:t>Promulgated 0 NAVAREA warnings</a:t>
            </a:r>
          </a:p>
          <a:p>
            <a:r>
              <a:rPr lang="en-US" dirty="0"/>
              <a:t>No warnings currently in force</a:t>
            </a:r>
          </a:p>
          <a:p>
            <a:endParaRPr lang="en-US" dirty="0"/>
          </a:p>
          <a:p>
            <a:pPr marL="0" indent="0">
              <a:buNone/>
            </a:pPr>
            <a:endParaRPr lang="en-US" sz="4000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EA6213C-7544-3B4D-B115-779DFE5D03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8143" y="3368814"/>
            <a:ext cx="6463791" cy="30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84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444500" y="927100"/>
            <a:ext cx="8458200" cy="1009650"/>
          </a:xfrm>
        </p:spPr>
        <p:txBody>
          <a:bodyPr/>
          <a:lstStyle/>
          <a:p>
            <a:pPr eaLnBrk="1" hangingPunct="1"/>
            <a:r>
              <a:rPr lang="en-US" altLang="en-US" sz="3600" b="1" dirty="0"/>
              <a:t>WWNWS-SC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36" y="1854773"/>
            <a:ext cx="8805264" cy="5093168"/>
          </a:xfrm>
        </p:spPr>
        <p:txBody>
          <a:bodyPr/>
          <a:lstStyle/>
          <a:p>
            <a:pPr eaLnBrk="1" hangingPunct="1"/>
            <a:r>
              <a:rPr lang="en-US" altLang="en-US" sz="2200" b="1" dirty="0"/>
              <a:t>Established 1973</a:t>
            </a:r>
          </a:p>
          <a:p>
            <a:pPr eaLnBrk="1" hangingPunct="1"/>
            <a:r>
              <a:rPr lang="en-US" altLang="en-US" sz="2200" b="1" dirty="0"/>
              <a:t>Monitors and guides the </a:t>
            </a:r>
            <a:r>
              <a:rPr lang="en-US" altLang="en-US" sz="2200" b="1" dirty="0" smtClean="0"/>
              <a:t>WWNWS</a:t>
            </a:r>
          </a:p>
          <a:p>
            <a:pPr eaLnBrk="1" hangingPunct="1"/>
            <a:r>
              <a:rPr lang="en-US" altLang="en-US" sz="2200" b="1" dirty="0" smtClean="0"/>
              <a:t>Provides </a:t>
            </a:r>
            <a:r>
              <a:rPr lang="en-US" altLang="en-US" sz="2200" b="1" dirty="0"/>
              <a:t>guidance to IHO Member States to further evolution of  WWNWS</a:t>
            </a:r>
          </a:p>
          <a:p>
            <a:pPr eaLnBrk="1" hangingPunct="1"/>
            <a:r>
              <a:rPr lang="en-US" altLang="en-US" sz="2200" b="1" dirty="0" smtClean="0"/>
              <a:t>International </a:t>
            </a:r>
            <a:r>
              <a:rPr lang="en-US" altLang="en-US" sz="2200" b="1" dirty="0"/>
              <a:t>cooperation with IMO, WMO, IMSO, IALA</a:t>
            </a:r>
          </a:p>
          <a:p>
            <a:pPr lvl="1" eaLnBrk="1" hangingPunct="1"/>
            <a:r>
              <a:rPr lang="en-US" altLang="en-US" sz="2200" b="1" dirty="0"/>
              <a:t>Chairman represents IHO for relevant IMO Committees.  </a:t>
            </a:r>
          </a:p>
          <a:p>
            <a:pPr eaLnBrk="1" hangingPunct="1"/>
            <a:r>
              <a:rPr lang="en-US" altLang="en-US" sz="2200" b="1" dirty="0"/>
              <a:t>Capacity Building Assistance</a:t>
            </a:r>
          </a:p>
          <a:p>
            <a:pPr lvl="1" eaLnBrk="1" hangingPunct="1"/>
            <a:r>
              <a:rPr lang="en-US" altLang="en-US" sz="2200" b="1" dirty="0"/>
              <a:t>Rep Regional Hydrographic Commission Conferences </a:t>
            </a:r>
          </a:p>
          <a:p>
            <a:pPr lvl="1"/>
            <a:r>
              <a:rPr lang="en-US" altLang="en-US" sz="2200" b="1" dirty="0"/>
              <a:t>MSI </a:t>
            </a:r>
            <a:r>
              <a:rPr lang="en-US" altLang="en-US" sz="2200" b="1" dirty="0" smtClean="0"/>
              <a:t>Training</a:t>
            </a:r>
          </a:p>
          <a:p>
            <a:r>
              <a:rPr lang="en-US" altLang="en-US" sz="2200" b="1" dirty="0" smtClean="0"/>
              <a:t>Chairman – Peter Doherty</a:t>
            </a:r>
            <a:endParaRPr lang="en-US" altLang="en-US" sz="2200" b="1" dirty="0"/>
          </a:p>
          <a:p>
            <a:pPr eaLnBrk="1" hangingPunct="1"/>
            <a:r>
              <a:rPr lang="en-US" altLang="en-US" sz="2200" b="1" dirty="0"/>
              <a:t>Commission Membership </a:t>
            </a:r>
            <a:r>
              <a:rPr lang="en-US" altLang="en-US" sz="2200" b="1" dirty="0">
                <a:cs typeface="Times New Roman" panose="02020603050405020304" pitchFamily="18" charset="0"/>
              </a:rPr>
              <a:t>– 40 plus IHO Member States plus IMO, WMO, IMSO and Inmarsat</a:t>
            </a:r>
          </a:p>
          <a:p>
            <a:pPr marL="0" indent="0" eaLnBrk="1" hangingPunct="1">
              <a:buNone/>
            </a:pPr>
            <a:endParaRPr lang="en-US" altLang="en-US" sz="2400" b="1" dirty="0"/>
          </a:p>
          <a:p>
            <a:pPr eaLnBrk="1" hangingPunct="1"/>
            <a:endParaRPr lang="en-US" altLang="en-US" sz="2800" b="1" dirty="0"/>
          </a:p>
          <a:p>
            <a:pPr eaLnBrk="1" hangingPunct="1"/>
            <a:endParaRPr lang="en-US" altLang="en-US" sz="2800" dirty="0"/>
          </a:p>
        </p:txBody>
      </p:sp>
      <p:pic>
        <p:nvPicPr>
          <p:cNvPr id="7173" name="Picture 4" descr="Iho_coul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0842D6"/>
              </a:clrFrom>
              <a:clrTo>
                <a:srgbClr val="0842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927100"/>
            <a:ext cx="1506537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333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6904362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Dominican Republic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3416320"/>
          </a:xfrm>
        </p:spPr>
        <p:txBody>
          <a:bodyPr/>
          <a:lstStyle/>
          <a:p>
            <a:r>
              <a:rPr lang="en-US" dirty="0"/>
              <a:t>Sent 9 MSI reports to </a:t>
            </a:r>
            <a:r>
              <a:rPr lang="en-US" dirty="0">
                <a:hlinkClick r:id="rId2"/>
              </a:rPr>
              <a:t>navsafety@nga.mil</a:t>
            </a:r>
            <a:endParaRPr lang="en-US" dirty="0"/>
          </a:p>
          <a:p>
            <a:r>
              <a:rPr lang="en-US" dirty="0"/>
              <a:t>Promulgated 5 NAVAREA warning</a:t>
            </a:r>
          </a:p>
          <a:p>
            <a:r>
              <a:rPr lang="en-US" dirty="0"/>
              <a:t>3 warnings currently in force</a:t>
            </a:r>
          </a:p>
          <a:p>
            <a:endParaRPr lang="en-US" dirty="0"/>
          </a:p>
          <a:p>
            <a:pPr marL="0" indent="0">
              <a:buNone/>
            </a:pPr>
            <a:endParaRPr lang="en-US" sz="4000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01F911F-05B7-C14A-8B43-07A9F0430F4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4260" y="3310889"/>
            <a:ext cx="4621425" cy="326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023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Ecuador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3416320"/>
          </a:xfrm>
        </p:spPr>
        <p:txBody>
          <a:bodyPr/>
          <a:lstStyle/>
          <a:p>
            <a:r>
              <a:rPr lang="en-US" dirty="0"/>
              <a:t>Sent 4 MSI reports to </a:t>
            </a:r>
            <a:r>
              <a:rPr lang="en-US" dirty="0">
                <a:hlinkClick r:id="rId2"/>
              </a:rPr>
              <a:t>navsafety@nga.mil</a:t>
            </a:r>
            <a:endParaRPr lang="en-US" dirty="0"/>
          </a:p>
          <a:p>
            <a:r>
              <a:rPr lang="en-US" dirty="0"/>
              <a:t>Promulgated 0 NAVAREA warnings</a:t>
            </a:r>
          </a:p>
          <a:p>
            <a:r>
              <a:rPr lang="en-US" dirty="0"/>
              <a:t>No warnings currently in force</a:t>
            </a:r>
          </a:p>
          <a:p>
            <a:endParaRPr lang="en-US" dirty="0"/>
          </a:p>
          <a:p>
            <a:pPr marL="0" indent="0">
              <a:buNone/>
            </a:pPr>
            <a:endParaRPr lang="en-US" sz="4000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5E20B0D-9F03-0943-BBDB-641352A6E2C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9395" y="3327874"/>
            <a:ext cx="5012237" cy="335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487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French Guiana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3416320"/>
          </a:xfrm>
        </p:spPr>
        <p:txBody>
          <a:bodyPr/>
          <a:lstStyle/>
          <a:p>
            <a:r>
              <a:rPr lang="en-US" dirty="0"/>
              <a:t>Sent 29 MSI reports to </a:t>
            </a:r>
            <a:r>
              <a:rPr lang="en-US" dirty="0">
                <a:hlinkClick r:id="rId2"/>
              </a:rPr>
              <a:t>navsafety@nga.mil</a:t>
            </a:r>
            <a:endParaRPr lang="en-US" dirty="0"/>
          </a:p>
          <a:p>
            <a:r>
              <a:rPr lang="en-US" dirty="0"/>
              <a:t>Promulgated 27 NAVAREA warnings</a:t>
            </a:r>
          </a:p>
          <a:p>
            <a:r>
              <a:rPr lang="en-US" dirty="0"/>
              <a:t>3 warnings currently in force</a:t>
            </a:r>
          </a:p>
          <a:p>
            <a:endParaRPr lang="en-US" dirty="0"/>
          </a:p>
          <a:p>
            <a:pPr marL="0" indent="0">
              <a:buNone/>
            </a:pPr>
            <a:endParaRPr lang="en-US" sz="4000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2108857-A866-0040-B364-1BF899DECE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1879" y="3224356"/>
            <a:ext cx="5252995" cy="349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107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Guatemala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3416320"/>
          </a:xfrm>
        </p:spPr>
        <p:txBody>
          <a:bodyPr/>
          <a:lstStyle/>
          <a:p>
            <a:r>
              <a:rPr lang="en-US" dirty="0"/>
              <a:t>Sent 2 MSI reports to </a:t>
            </a:r>
            <a:r>
              <a:rPr lang="en-US" dirty="0">
                <a:hlinkClick r:id="rId2"/>
              </a:rPr>
              <a:t>navsafety@nga.mil</a:t>
            </a:r>
            <a:endParaRPr lang="en-US" dirty="0"/>
          </a:p>
          <a:p>
            <a:r>
              <a:rPr lang="en-US" dirty="0"/>
              <a:t>Promulgated 1 NAVAREA warning</a:t>
            </a:r>
          </a:p>
          <a:p>
            <a:r>
              <a:rPr lang="en-US" dirty="0"/>
              <a:t>No warnings currently in force</a:t>
            </a:r>
          </a:p>
          <a:p>
            <a:endParaRPr lang="en-US" dirty="0"/>
          </a:p>
          <a:p>
            <a:pPr marL="0" indent="0">
              <a:buNone/>
            </a:pPr>
            <a:endParaRPr lang="en-US" sz="4000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200406-586E-CC41-9045-C4A3E90A2A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6595" y="3437900"/>
            <a:ext cx="4761470" cy="304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868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Guyana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3416320"/>
          </a:xfrm>
        </p:spPr>
        <p:txBody>
          <a:bodyPr/>
          <a:lstStyle/>
          <a:p>
            <a:r>
              <a:rPr lang="en-US" dirty="0"/>
              <a:t>Sent 23 MSI reports to </a:t>
            </a:r>
            <a:r>
              <a:rPr lang="en-US" dirty="0">
                <a:hlinkClick r:id="rId2"/>
              </a:rPr>
              <a:t>navsafety@nga.mil</a:t>
            </a:r>
            <a:endParaRPr lang="en-US" dirty="0"/>
          </a:p>
          <a:p>
            <a:r>
              <a:rPr lang="en-US" dirty="0"/>
              <a:t>Promulgated 7 NAVAREA warnings</a:t>
            </a:r>
          </a:p>
          <a:p>
            <a:r>
              <a:rPr lang="en-US" dirty="0"/>
              <a:t>3 warnings currently in force</a:t>
            </a:r>
          </a:p>
          <a:p>
            <a:endParaRPr lang="en-US" dirty="0"/>
          </a:p>
          <a:p>
            <a:pPr marL="0" indent="0">
              <a:buNone/>
            </a:pPr>
            <a:endParaRPr lang="en-US" sz="4000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B4B0041-E342-534D-BE72-242A9442B3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379" y="3358979"/>
            <a:ext cx="6301946" cy="315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202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Haiti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3416320"/>
          </a:xfrm>
        </p:spPr>
        <p:txBody>
          <a:bodyPr/>
          <a:lstStyle/>
          <a:p>
            <a:r>
              <a:rPr lang="en-US" dirty="0"/>
              <a:t>Sent 10 MSI reports to </a:t>
            </a:r>
            <a:r>
              <a:rPr lang="en-US" dirty="0">
                <a:hlinkClick r:id="rId2"/>
              </a:rPr>
              <a:t>navsafety@nga.mil</a:t>
            </a:r>
            <a:endParaRPr lang="en-US" dirty="0"/>
          </a:p>
          <a:p>
            <a:r>
              <a:rPr lang="en-US" dirty="0"/>
              <a:t>Promulgated 5 NAVAREA warnings</a:t>
            </a:r>
          </a:p>
          <a:p>
            <a:r>
              <a:rPr lang="en-US" dirty="0"/>
              <a:t>1 warning currently in force</a:t>
            </a:r>
          </a:p>
          <a:p>
            <a:endParaRPr lang="en-US" dirty="0"/>
          </a:p>
          <a:p>
            <a:pPr marL="0" indent="0">
              <a:buNone/>
            </a:pPr>
            <a:endParaRPr lang="en-US" sz="4000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0AB8113-8798-9642-9E72-F130B021EC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4142" y="3266474"/>
            <a:ext cx="4979528" cy="348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457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Honduras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3416320"/>
          </a:xfrm>
        </p:spPr>
        <p:txBody>
          <a:bodyPr/>
          <a:lstStyle/>
          <a:p>
            <a:r>
              <a:rPr lang="en-US" dirty="0"/>
              <a:t>Sent 1 MSI report to </a:t>
            </a:r>
            <a:r>
              <a:rPr lang="en-US" dirty="0">
                <a:hlinkClick r:id="rId2"/>
              </a:rPr>
              <a:t>navsafety@nga.mil</a:t>
            </a:r>
            <a:endParaRPr lang="en-US" dirty="0"/>
          </a:p>
          <a:p>
            <a:r>
              <a:rPr lang="en-US" dirty="0"/>
              <a:t>Promulgated 1 NAVAREA warning</a:t>
            </a:r>
          </a:p>
          <a:p>
            <a:r>
              <a:rPr lang="en-US" dirty="0"/>
              <a:t>No warnings currently in force</a:t>
            </a:r>
          </a:p>
          <a:p>
            <a:endParaRPr lang="en-US" dirty="0"/>
          </a:p>
          <a:p>
            <a:pPr marL="0" indent="0">
              <a:buNone/>
            </a:pPr>
            <a:endParaRPr lang="en-US" sz="4000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070EFC4-D7DF-8241-B3CB-88E7C5EA552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6292" y="3355968"/>
            <a:ext cx="7252965" cy="322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4263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Jamaica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3416320"/>
          </a:xfrm>
        </p:spPr>
        <p:txBody>
          <a:bodyPr/>
          <a:lstStyle/>
          <a:p>
            <a:r>
              <a:rPr lang="en-US" dirty="0"/>
              <a:t>Sent 5 MSI reports to </a:t>
            </a:r>
            <a:r>
              <a:rPr lang="en-US" dirty="0">
                <a:hlinkClick r:id="rId2"/>
              </a:rPr>
              <a:t>navsafety@nga.mil</a:t>
            </a:r>
            <a:endParaRPr lang="en-US" dirty="0"/>
          </a:p>
          <a:p>
            <a:r>
              <a:rPr lang="en-US" dirty="0"/>
              <a:t>Promulgated 1 NAVAREA warning</a:t>
            </a:r>
          </a:p>
          <a:p>
            <a:r>
              <a:rPr lang="en-US" dirty="0"/>
              <a:t>No warnings currently in force</a:t>
            </a:r>
          </a:p>
          <a:p>
            <a:endParaRPr lang="en-US" dirty="0"/>
          </a:p>
          <a:p>
            <a:pPr marL="0" indent="0">
              <a:buNone/>
            </a:pPr>
            <a:endParaRPr lang="en-US" sz="4000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09AC25F-20CD-B547-AA22-6C442EF351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246" y="3360616"/>
            <a:ext cx="6557319" cy="304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716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Martinique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3416320"/>
          </a:xfrm>
        </p:spPr>
        <p:txBody>
          <a:bodyPr/>
          <a:lstStyle/>
          <a:p>
            <a:r>
              <a:rPr lang="en-US" dirty="0"/>
              <a:t>Sent 31 MSI reports to </a:t>
            </a:r>
            <a:r>
              <a:rPr lang="en-US" dirty="0">
                <a:hlinkClick r:id="rId2"/>
              </a:rPr>
              <a:t>navsafety@nga.mil</a:t>
            </a:r>
            <a:endParaRPr lang="en-US" dirty="0"/>
          </a:p>
          <a:p>
            <a:r>
              <a:rPr lang="en-US" dirty="0"/>
              <a:t>Promulgated 19 NAVAREA warnings</a:t>
            </a:r>
          </a:p>
          <a:p>
            <a:r>
              <a:rPr lang="en-US" dirty="0"/>
              <a:t>1 warning currently in force</a:t>
            </a:r>
          </a:p>
          <a:p>
            <a:endParaRPr lang="en-US" dirty="0"/>
          </a:p>
          <a:p>
            <a:pPr marL="0" indent="0">
              <a:buNone/>
            </a:pPr>
            <a:endParaRPr lang="en-US" sz="4000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3EE0BDF-E59E-C749-97C1-8918DA8710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275" y="3359723"/>
            <a:ext cx="6013622" cy="314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4554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Mexico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3416320"/>
          </a:xfrm>
        </p:spPr>
        <p:txBody>
          <a:bodyPr/>
          <a:lstStyle/>
          <a:p>
            <a:r>
              <a:rPr lang="en-US" dirty="0"/>
              <a:t>Sent 188 MSI reports to </a:t>
            </a:r>
            <a:r>
              <a:rPr lang="en-US" dirty="0">
                <a:hlinkClick r:id="rId2"/>
              </a:rPr>
              <a:t>navsafety@nga.mil</a:t>
            </a:r>
            <a:endParaRPr lang="en-US" dirty="0"/>
          </a:p>
          <a:p>
            <a:r>
              <a:rPr lang="en-US" dirty="0"/>
              <a:t>Promulgated 99 NAVAREA warnings</a:t>
            </a:r>
          </a:p>
          <a:p>
            <a:r>
              <a:rPr lang="en-US" dirty="0"/>
              <a:t>15 warnings currently in force</a:t>
            </a:r>
          </a:p>
          <a:p>
            <a:endParaRPr lang="en-US" dirty="0"/>
          </a:p>
          <a:p>
            <a:pPr marL="0" indent="0">
              <a:buNone/>
            </a:pPr>
            <a:endParaRPr lang="en-US" sz="4000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B09E4D1-5BC5-F142-8179-15317A51B8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6292" y="3313038"/>
            <a:ext cx="6866184" cy="340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65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14400"/>
            <a:ext cx="9144000" cy="1143000"/>
          </a:xfrm>
          <a:noFill/>
        </p:spPr>
        <p:txBody>
          <a:bodyPr/>
          <a:lstStyle/>
          <a:p>
            <a:pPr eaLnBrk="1" hangingPunct="1"/>
            <a:r>
              <a:rPr lang="en-US" sz="3200" b="1" dirty="0">
                <a:latin typeface="Helvetica LT Std" pitchFamily="34" charset="0"/>
              </a:rPr>
              <a:t>World-Wide Navigational Warning Service</a:t>
            </a:r>
            <a:br>
              <a:rPr lang="en-US" sz="3200" b="1" dirty="0">
                <a:latin typeface="Helvetica LT Std" pitchFamily="34" charset="0"/>
              </a:rPr>
            </a:br>
            <a:r>
              <a:rPr lang="en-US" sz="3200" b="1" dirty="0">
                <a:latin typeface="Helvetica LT Std" pitchFamily="34" charset="0"/>
              </a:rPr>
              <a:t>NAVAREAs</a:t>
            </a:r>
            <a:endParaRPr lang="en-US" sz="3200" b="1" dirty="0"/>
          </a:p>
        </p:txBody>
      </p:sp>
      <p:pic>
        <p:nvPicPr>
          <p:cNvPr id="8" name="Picture 3" descr="Iho_coul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0842D6"/>
              </a:clrFrom>
              <a:clrTo>
                <a:srgbClr val="0842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1447800"/>
            <a:ext cx="466236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Untitled-1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1447800"/>
            <a:ext cx="599366" cy="528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LowV5satnav-large">
            <a:extLst>
              <a:ext uri="{FF2B5EF4-FFF2-40B4-BE49-F238E27FC236}">
                <a16:creationId xmlns:a16="http://schemas.microsoft.com/office/drawing/2014/main" xmlns="" id="{5E1CD2CA-1AEA-3D41-9BBC-7F718066C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lum bright="-16000" contrast="8000"/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" y="1995487"/>
            <a:ext cx="7696200" cy="46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0694131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Nicaragua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3416320"/>
          </a:xfrm>
        </p:spPr>
        <p:txBody>
          <a:bodyPr/>
          <a:lstStyle/>
          <a:p>
            <a:r>
              <a:rPr lang="en-US" dirty="0"/>
              <a:t>Sent 1 MSI report to </a:t>
            </a:r>
            <a:r>
              <a:rPr lang="en-US" dirty="0">
                <a:hlinkClick r:id="rId2"/>
              </a:rPr>
              <a:t>navsafety@nga.mil</a:t>
            </a:r>
            <a:endParaRPr lang="en-US" dirty="0"/>
          </a:p>
          <a:p>
            <a:r>
              <a:rPr lang="en-US" dirty="0"/>
              <a:t>Promulgated 1 NAVAREA warning</a:t>
            </a:r>
          </a:p>
          <a:p>
            <a:r>
              <a:rPr lang="en-US" dirty="0"/>
              <a:t>No warnings currently in force</a:t>
            </a:r>
          </a:p>
          <a:p>
            <a:endParaRPr lang="en-US" dirty="0"/>
          </a:p>
          <a:p>
            <a:pPr marL="0" indent="0">
              <a:buNone/>
            </a:pPr>
            <a:endParaRPr lang="en-US" sz="4000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466032-AFBE-6046-8B5F-CF87860895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1641" y="3398886"/>
            <a:ext cx="6944497" cy="305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544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Panama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3416320"/>
          </a:xfrm>
        </p:spPr>
        <p:txBody>
          <a:bodyPr/>
          <a:lstStyle/>
          <a:p>
            <a:r>
              <a:rPr lang="en-US" dirty="0"/>
              <a:t>Sent 8 MSI reports to </a:t>
            </a:r>
            <a:r>
              <a:rPr lang="en-US" dirty="0">
                <a:hlinkClick r:id="rId2"/>
              </a:rPr>
              <a:t>navsafety@nga.mil</a:t>
            </a:r>
            <a:endParaRPr lang="en-US" dirty="0"/>
          </a:p>
          <a:p>
            <a:r>
              <a:rPr lang="en-US" dirty="0"/>
              <a:t>Promulgated 7 NAVAREA warnings</a:t>
            </a:r>
          </a:p>
          <a:p>
            <a:r>
              <a:rPr lang="en-US" dirty="0"/>
              <a:t>4 warnings currently in force</a:t>
            </a:r>
          </a:p>
          <a:p>
            <a:endParaRPr lang="en-US" dirty="0"/>
          </a:p>
          <a:p>
            <a:pPr marL="0" indent="0">
              <a:buNone/>
            </a:pPr>
            <a:endParaRPr lang="en-US" sz="4000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EFC1BFD-25E4-6248-B217-C4641B73AD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091" y="3202947"/>
            <a:ext cx="6532605" cy="344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3207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Saint Kitts and Nevis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3416320"/>
          </a:xfrm>
        </p:spPr>
        <p:txBody>
          <a:bodyPr/>
          <a:lstStyle/>
          <a:p>
            <a:r>
              <a:rPr lang="en-US" dirty="0"/>
              <a:t>Sent 5 MSI reports to </a:t>
            </a:r>
            <a:r>
              <a:rPr lang="en-US" dirty="0">
                <a:hlinkClick r:id="rId2"/>
              </a:rPr>
              <a:t>navsafety@nga.mil</a:t>
            </a:r>
            <a:endParaRPr lang="en-US" dirty="0"/>
          </a:p>
          <a:p>
            <a:r>
              <a:rPr lang="en-US" dirty="0"/>
              <a:t>Promulgated 3 NAVAREA warnings</a:t>
            </a:r>
          </a:p>
          <a:p>
            <a:r>
              <a:rPr lang="en-US" dirty="0"/>
              <a:t>No warnings currently in force</a:t>
            </a:r>
          </a:p>
          <a:p>
            <a:endParaRPr lang="en-US" dirty="0"/>
          </a:p>
          <a:p>
            <a:pPr marL="0" indent="0">
              <a:buNone/>
            </a:pPr>
            <a:endParaRPr lang="en-US" sz="4000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C54568-5457-C34F-BFAF-CC539BDB22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097" y="3399189"/>
            <a:ext cx="6417276" cy="308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916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1675" y="1082358"/>
            <a:ext cx="7764463" cy="646331"/>
          </a:xfrm>
        </p:spPr>
        <p:txBody>
          <a:bodyPr/>
          <a:lstStyle/>
          <a:p>
            <a:r>
              <a:rPr lang="en-US" dirty="0"/>
              <a:t>Saint Vincent and the Grenadines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3416320"/>
          </a:xfrm>
        </p:spPr>
        <p:txBody>
          <a:bodyPr/>
          <a:lstStyle/>
          <a:p>
            <a:r>
              <a:rPr lang="en-US" dirty="0"/>
              <a:t>Sent 6 MSI reports to </a:t>
            </a:r>
            <a:r>
              <a:rPr lang="en-US" dirty="0">
                <a:hlinkClick r:id="rId2"/>
              </a:rPr>
              <a:t>navsafety@nga.mil</a:t>
            </a:r>
            <a:endParaRPr lang="en-US" dirty="0"/>
          </a:p>
          <a:p>
            <a:r>
              <a:rPr lang="en-US" dirty="0"/>
              <a:t>Promulgated 1 NAVAREA warning</a:t>
            </a:r>
          </a:p>
          <a:p>
            <a:r>
              <a:rPr lang="en-US" dirty="0"/>
              <a:t>1 warning currently in force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4000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9219AFA-072E-924D-BC4A-6A8C9BC9B07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4832" y="3457961"/>
            <a:ext cx="5428734" cy="303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3033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1675" y="1082358"/>
            <a:ext cx="7764463" cy="646331"/>
          </a:xfrm>
        </p:spPr>
        <p:txBody>
          <a:bodyPr/>
          <a:lstStyle/>
          <a:p>
            <a:r>
              <a:rPr lang="en-US" dirty="0"/>
              <a:t>Suriname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3416320"/>
          </a:xfrm>
        </p:spPr>
        <p:txBody>
          <a:bodyPr/>
          <a:lstStyle/>
          <a:p>
            <a:r>
              <a:rPr lang="en-US" dirty="0"/>
              <a:t>Sent 29 MSI reports to </a:t>
            </a:r>
            <a:r>
              <a:rPr lang="en-US" dirty="0">
                <a:hlinkClick r:id="rId2"/>
              </a:rPr>
              <a:t>navsafety@nga.mil</a:t>
            </a:r>
            <a:endParaRPr lang="en-US" dirty="0"/>
          </a:p>
          <a:p>
            <a:r>
              <a:rPr lang="en-US" dirty="0"/>
              <a:t>Promulgated 23 NAVAREA warnings</a:t>
            </a:r>
          </a:p>
          <a:p>
            <a:r>
              <a:rPr lang="en-US" dirty="0"/>
              <a:t>1 warning currently in force</a:t>
            </a:r>
          </a:p>
          <a:p>
            <a:endParaRPr lang="en-US" dirty="0"/>
          </a:p>
          <a:p>
            <a:pPr marL="0" indent="0">
              <a:buNone/>
            </a:pPr>
            <a:endParaRPr lang="en-US" sz="4000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E656571-2F8F-9C4C-8311-CB64F7DCAA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0692" y="3288359"/>
            <a:ext cx="4768850" cy="326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406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1675" y="1082358"/>
            <a:ext cx="7764463" cy="646331"/>
          </a:xfrm>
        </p:spPr>
        <p:txBody>
          <a:bodyPr/>
          <a:lstStyle/>
          <a:p>
            <a:r>
              <a:rPr lang="en-US" dirty="0"/>
              <a:t>Trinidad and Tobago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3416320"/>
          </a:xfrm>
        </p:spPr>
        <p:txBody>
          <a:bodyPr/>
          <a:lstStyle/>
          <a:p>
            <a:r>
              <a:rPr lang="en-US" dirty="0"/>
              <a:t>Sent 67 MSI reports to </a:t>
            </a:r>
            <a:r>
              <a:rPr lang="en-US" dirty="0">
                <a:hlinkClick r:id="rId2"/>
              </a:rPr>
              <a:t>navsafety@nga.mil</a:t>
            </a:r>
            <a:endParaRPr lang="en-US" dirty="0"/>
          </a:p>
          <a:p>
            <a:r>
              <a:rPr lang="en-US" dirty="0"/>
              <a:t>Promulgated 30 NAVAREA warnings</a:t>
            </a:r>
          </a:p>
          <a:p>
            <a:r>
              <a:rPr lang="en-US" dirty="0"/>
              <a:t>6 warnings currently in force</a:t>
            </a:r>
          </a:p>
          <a:p>
            <a:endParaRPr lang="en-US" dirty="0"/>
          </a:p>
          <a:p>
            <a:pPr marL="0" indent="0">
              <a:buNone/>
            </a:pPr>
            <a:endParaRPr lang="en-US" sz="4000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E185313-855D-D945-B033-47466D83EA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4044" y="3291596"/>
            <a:ext cx="5980668" cy="320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628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1675" y="1082358"/>
            <a:ext cx="7764463" cy="646331"/>
          </a:xfrm>
        </p:spPr>
        <p:txBody>
          <a:bodyPr/>
          <a:lstStyle/>
          <a:p>
            <a:r>
              <a:rPr lang="en-US" dirty="0"/>
              <a:t>Venezuela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3416320"/>
          </a:xfrm>
        </p:spPr>
        <p:txBody>
          <a:bodyPr/>
          <a:lstStyle/>
          <a:p>
            <a:r>
              <a:rPr lang="en-US" dirty="0"/>
              <a:t>Sent 49 MSI reports to </a:t>
            </a:r>
            <a:r>
              <a:rPr lang="en-US" dirty="0">
                <a:hlinkClick r:id="rId2"/>
              </a:rPr>
              <a:t>navsafety@nga.mil</a:t>
            </a:r>
            <a:endParaRPr lang="en-US" dirty="0"/>
          </a:p>
          <a:p>
            <a:r>
              <a:rPr lang="en-US" dirty="0"/>
              <a:t>Promulgated 22 NAVAREA warnings</a:t>
            </a:r>
          </a:p>
          <a:p>
            <a:r>
              <a:rPr lang="en-US" dirty="0"/>
              <a:t>4 warnings currently in force</a:t>
            </a:r>
          </a:p>
          <a:p>
            <a:endParaRPr lang="en-US" dirty="0"/>
          </a:p>
          <a:p>
            <a:pPr marL="0" indent="0">
              <a:buNone/>
            </a:pPr>
            <a:endParaRPr lang="en-US" sz="4000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8D8DED-BAC6-8C43-BC5B-7E43905201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443" y="3204519"/>
            <a:ext cx="4156114" cy="353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53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1675" y="1082358"/>
            <a:ext cx="7764463" cy="1754326"/>
          </a:xfrm>
        </p:spPr>
        <p:txBody>
          <a:bodyPr/>
          <a:lstStyle/>
          <a:p>
            <a:r>
              <a:rPr lang="en-US" dirty="0"/>
              <a:t>NAVAREA IV/XII</a:t>
            </a:r>
            <a:br>
              <a:rPr lang="en-US" dirty="0"/>
            </a:br>
            <a:r>
              <a:rPr lang="en-US" dirty="0"/>
              <a:t>Thank you for your support!!</a:t>
            </a:r>
            <a:br>
              <a:rPr lang="en-US" dirty="0"/>
            </a:b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116770" y="2711164"/>
            <a:ext cx="7256991" cy="3860637"/>
            <a:chOff x="1760561" y="3408839"/>
            <a:chExt cx="5931405" cy="3251268"/>
          </a:xfrm>
        </p:grpSpPr>
        <p:pic>
          <p:nvPicPr>
            <p:cNvPr id="7" name="Picture 2" descr="W:\Photos\NAVAREA_US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0561" y="3408839"/>
              <a:ext cx="5931405" cy="32512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3146660" y="5034473"/>
              <a:ext cx="7489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XII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70057" y="4725679"/>
              <a:ext cx="6206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IV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7876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14400"/>
            <a:ext cx="9144000" cy="1143000"/>
          </a:xfrm>
          <a:noFill/>
        </p:spPr>
        <p:txBody>
          <a:bodyPr/>
          <a:lstStyle/>
          <a:p>
            <a:pPr eaLnBrk="1" hangingPunct="1"/>
            <a:r>
              <a:rPr lang="en-US" sz="3200" b="1" dirty="0">
                <a:latin typeface="Helvetica LT Std" pitchFamily="34" charset="0"/>
              </a:rPr>
              <a:t>Inmarsat-C Coverage Shift</a:t>
            </a:r>
            <a:endParaRPr lang="en-US" sz="32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49310DC-8CE6-3647-BFD6-3E1C91CBFB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5900"/>
            <a:ext cx="9144000" cy="5291564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F09149F1-4404-594A-A7F6-3B061F39DFB1}"/>
              </a:ext>
            </a:extLst>
          </p:cNvPr>
          <p:cNvSpPr/>
          <p:nvPr/>
        </p:nvSpPr>
        <p:spPr>
          <a:xfrm>
            <a:off x="2960176" y="3828082"/>
            <a:ext cx="759417" cy="29446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AOR-W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E8E64581-7EA3-7442-806C-84E2153EE01B}"/>
              </a:ext>
            </a:extLst>
          </p:cNvPr>
          <p:cNvSpPr/>
          <p:nvPr/>
        </p:nvSpPr>
        <p:spPr>
          <a:xfrm>
            <a:off x="3871993" y="3822131"/>
            <a:ext cx="759417" cy="29446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AOR-E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96A56C46-1611-EC4F-A0D3-BED316310396}"/>
              </a:ext>
            </a:extLst>
          </p:cNvPr>
          <p:cNvSpPr/>
          <p:nvPr/>
        </p:nvSpPr>
        <p:spPr>
          <a:xfrm>
            <a:off x="6052088" y="3814797"/>
            <a:ext cx="759417" cy="29446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IOR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85C04F83-2A73-5046-AFA8-AE5E902C6795}"/>
              </a:ext>
            </a:extLst>
          </p:cNvPr>
          <p:cNvSpPr/>
          <p:nvPr/>
        </p:nvSpPr>
        <p:spPr>
          <a:xfrm>
            <a:off x="466241" y="3814797"/>
            <a:ext cx="759417" cy="29446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IOR</a:t>
            </a:r>
          </a:p>
        </p:txBody>
      </p:sp>
    </p:spTree>
    <p:extLst>
      <p:ext uri="{BB962C8B-B14F-4D97-AF65-F5344CB8AC3E}">
        <p14:creationId xmlns:p14="http://schemas.microsoft.com/office/powerpoint/2010/main" val="281422299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14400"/>
            <a:ext cx="9144000" cy="1143000"/>
          </a:xfrm>
          <a:noFill/>
        </p:spPr>
        <p:txBody>
          <a:bodyPr/>
          <a:lstStyle/>
          <a:p>
            <a:pPr eaLnBrk="1" hangingPunct="1"/>
            <a:r>
              <a:rPr lang="en-US" sz="3200" b="1" dirty="0">
                <a:latin typeface="Helvetica LT Std" pitchFamily="34" charset="0"/>
              </a:rPr>
              <a:t>Inmarsat-C Coverage Shift</a:t>
            </a:r>
            <a:endParaRPr lang="en-US" sz="32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E159972-2692-834E-9450-0365A3DACA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98779"/>
            <a:ext cx="9144000" cy="5243314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E33B16E2-6DFB-0C4A-BB96-34E5CFD76EBB}"/>
              </a:ext>
            </a:extLst>
          </p:cNvPr>
          <p:cNvSpPr/>
          <p:nvPr/>
        </p:nvSpPr>
        <p:spPr>
          <a:xfrm>
            <a:off x="1691899" y="3822131"/>
            <a:ext cx="759417" cy="29446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AOR-W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22E6CBC0-A160-BF40-9F05-822BC0F352DA}"/>
              </a:ext>
            </a:extLst>
          </p:cNvPr>
          <p:cNvSpPr/>
          <p:nvPr/>
        </p:nvSpPr>
        <p:spPr>
          <a:xfrm>
            <a:off x="3871993" y="3822131"/>
            <a:ext cx="759417" cy="29446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AOR-E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xmlns="" id="{9D4EBF19-2814-8A42-8591-69F365C2BD77}"/>
              </a:ext>
            </a:extLst>
          </p:cNvPr>
          <p:cNvSpPr/>
          <p:nvPr/>
        </p:nvSpPr>
        <p:spPr>
          <a:xfrm>
            <a:off x="4945664" y="3814797"/>
            <a:ext cx="759417" cy="29446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IOR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xmlns="" id="{8669CF2B-ADCE-E645-B307-299710948814}"/>
              </a:ext>
            </a:extLst>
          </p:cNvPr>
          <p:cNvSpPr/>
          <p:nvPr/>
        </p:nvSpPr>
        <p:spPr>
          <a:xfrm>
            <a:off x="466241" y="3814797"/>
            <a:ext cx="759417" cy="29446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IOR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D97877-E029-CE43-B816-840741EB63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34922"/>
            <a:ext cx="9144000" cy="5628050"/>
          </a:xfrm>
          <a:prstGeom prst="rect">
            <a:avLst/>
          </a:prstGeom>
        </p:spPr>
      </p:pic>
      <p:sp>
        <p:nvSpPr>
          <p:cNvPr id="17" name="Left Arrow 16">
            <a:extLst>
              <a:ext uri="{FF2B5EF4-FFF2-40B4-BE49-F238E27FC236}">
                <a16:creationId xmlns:a16="http://schemas.microsoft.com/office/drawing/2014/main" xmlns="" id="{9474D088-7E1E-1543-B1B5-134A03056E0B}"/>
              </a:ext>
            </a:extLst>
          </p:cNvPr>
          <p:cNvSpPr/>
          <p:nvPr/>
        </p:nvSpPr>
        <p:spPr>
          <a:xfrm>
            <a:off x="1171951" y="3479431"/>
            <a:ext cx="6159500" cy="482600"/>
          </a:xfrm>
          <a:prstGeom prst="leftArrow">
            <a:avLst/>
          </a:prstGeom>
          <a:solidFill>
            <a:srgbClr val="FF0000">
              <a:alpha val="52000"/>
            </a:srgbClr>
          </a:solidFill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194158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98500" y="932656"/>
            <a:ext cx="7772400" cy="367884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Definitions </a:t>
            </a:r>
          </a:p>
        </p:txBody>
      </p:sp>
      <p:sp>
        <p:nvSpPr>
          <p:cNvPr id="819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96850" y="1787525"/>
            <a:ext cx="8274050" cy="43465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b="1" dirty="0">
                <a:solidFill>
                  <a:srgbClr val="000000"/>
                </a:solidFill>
              </a:rPr>
              <a:t>NAVAREA:</a:t>
            </a:r>
            <a:r>
              <a:rPr lang="en-US" altLang="en-US" sz="2400" dirty="0">
                <a:solidFill>
                  <a:srgbClr val="000000"/>
                </a:solidFill>
              </a:rPr>
              <a:t> A geographical sea area established for the purpose of coordinating the broadcast of navigational warnings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 b="1" dirty="0">
                <a:solidFill>
                  <a:srgbClr val="000000"/>
                </a:solidFill>
              </a:rPr>
              <a:t>NAVAREA COORDINATOR:</a:t>
            </a:r>
            <a:r>
              <a:rPr lang="en-US" altLang="en-US" sz="2400" dirty="0">
                <a:solidFill>
                  <a:srgbClr val="000000"/>
                </a:solidFill>
              </a:rPr>
              <a:t> The authority charged with coordinating, collating and issuing navigational warnings for a designated NAVAREA 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 b="1" dirty="0">
                <a:solidFill>
                  <a:srgbClr val="000000"/>
                </a:solidFill>
              </a:rPr>
              <a:t>NATIONAL COORDINATOR:</a:t>
            </a:r>
            <a:r>
              <a:rPr lang="en-US" altLang="en-US" sz="2400" dirty="0">
                <a:solidFill>
                  <a:srgbClr val="000000"/>
                </a:solidFill>
              </a:rPr>
              <a:t> The national authority charged with collating and issuing coastal warnings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    within a 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solidFill>
                <a:srgbClr val="000000"/>
              </a:solidFill>
            </a:endParaRPr>
          </a:p>
        </p:txBody>
      </p:sp>
      <p:pic>
        <p:nvPicPr>
          <p:cNvPr id="8197" name="Picture 1030" descr="iho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7150" y="4743072"/>
            <a:ext cx="1466850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44177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120" y="1641582"/>
            <a:ext cx="2743200" cy="1666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5456115"/>
            <a:ext cx="3276600" cy="1400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498" y="4819673"/>
            <a:ext cx="2419350" cy="20101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3386" y="979600"/>
            <a:ext cx="7764463" cy="646331"/>
          </a:xfrm>
        </p:spPr>
        <p:txBody>
          <a:bodyPr/>
          <a:lstStyle/>
          <a:p>
            <a:r>
              <a:rPr lang="en-US" dirty="0"/>
              <a:t>Navigational  Warnings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904863"/>
          </a:xfrm>
        </p:spPr>
        <p:txBody>
          <a:bodyPr/>
          <a:lstStyle/>
          <a:p>
            <a:endParaRPr lang="en-US" b="1" dirty="0"/>
          </a:p>
          <a:p>
            <a:endParaRPr lang="en-US" b="1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" y="3038081"/>
            <a:ext cx="2006600" cy="26724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6404" y="5452518"/>
            <a:ext cx="2822121" cy="13606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120" y="5440130"/>
            <a:ext cx="2112944" cy="14086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1324" y="3080210"/>
            <a:ext cx="1132114" cy="8050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7477" y="1560349"/>
            <a:ext cx="3017467" cy="2193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602" y="4373880"/>
            <a:ext cx="2612397" cy="13148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7616" y="1288482"/>
            <a:ext cx="1980090" cy="2019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2137" y="3617584"/>
            <a:ext cx="2838191" cy="18921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8215" y="3749900"/>
            <a:ext cx="1817914" cy="10697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375" y="3309580"/>
            <a:ext cx="1655818" cy="12969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4643" y="2891917"/>
            <a:ext cx="2514600" cy="1819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8681" y="1556255"/>
            <a:ext cx="2363025" cy="1576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74551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76225" y="1874838"/>
            <a:ext cx="8181975" cy="1471172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/>
              <a:t>Endeavour to be informed of all events that could significantly affect the safety of</a:t>
            </a:r>
          </a:p>
          <a:p>
            <a:pPr marL="0" indent="0" algn="ctr">
              <a:buNone/>
            </a:pPr>
            <a:r>
              <a:rPr lang="en-US" sz="2800" b="1" dirty="0"/>
              <a:t>navigation within the NAVAREA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1" y="1082358"/>
            <a:ext cx="8008938" cy="646331"/>
          </a:xfrm>
        </p:spPr>
        <p:txBody>
          <a:bodyPr/>
          <a:lstStyle/>
          <a:p>
            <a:r>
              <a:rPr lang="en-US" dirty="0"/>
              <a:t>NAVAREA IV/XII Coordinator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487601" y="3408839"/>
            <a:ext cx="5931405" cy="3251268"/>
            <a:chOff x="1760561" y="3408839"/>
            <a:chExt cx="5931405" cy="3251268"/>
          </a:xfrm>
        </p:grpSpPr>
        <p:pic>
          <p:nvPicPr>
            <p:cNvPr id="1026" name="Picture 2" descr="W:\Photos\NAVAREA_US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0561" y="3408839"/>
              <a:ext cx="5931405" cy="32512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146660" y="5034473"/>
              <a:ext cx="7489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XII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70057" y="4725679"/>
              <a:ext cx="6206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IV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99572" y="5914570"/>
            <a:ext cx="4145336" cy="646331"/>
          </a:xfrm>
          <a:prstGeom prst="rect">
            <a:avLst/>
          </a:prstGeom>
          <a:solidFill>
            <a:srgbClr val="000090">
              <a:alpha val="71000"/>
            </a:srgbClr>
          </a:solidFill>
          <a:effectLst>
            <a:outerShdw blurRad="114300" dist="1524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IMO Resolution A.706(17)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fr-FR" b="1" dirty="0">
                <a:solidFill>
                  <a:schemeClr val="bg1"/>
                </a:solidFill>
              </a:rPr>
              <a:t>MSC.1/Circ.1288/Rev.1 24 </a:t>
            </a:r>
            <a:r>
              <a:rPr lang="fr-FR" b="1" dirty="0" err="1">
                <a:solidFill>
                  <a:schemeClr val="bg1"/>
                </a:solidFill>
              </a:rPr>
              <a:t>June</a:t>
            </a:r>
            <a:r>
              <a:rPr lang="fr-FR" b="1" dirty="0">
                <a:solidFill>
                  <a:schemeClr val="bg1"/>
                </a:solidFill>
              </a:rPr>
              <a:t> 2013 </a:t>
            </a:r>
            <a:r>
              <a:rPr lang="en-US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7635979"/>
      </p:ext>
    </p:extLst>
  </p:cSld>
  <p:clrMapOvr>
    <a:masterClrMapping/>
  </p:clrMapOvr>
</p:sld>
</file>

<file path=ppt/theme/theme1.xml><?xml version="1.0" encoding="utf-8"?>
<a:theme xmlns:a="http://schemas.openxmlformats.org/drawingml/2006/main" name="PP_Template_N_05202013">
  <a:themeElements>
    <a:clrScheme name="NGA Powerpoint Theme">
      <a:dk1>
        <a:srgbClr val="000000"/>
      </a:dk1>
      <a:lt1>
        <a:srgbClr val="FFFFFF"/>
      </a:lt1>
      <a:dk2>
        <a:srgbClr val="384863"/>
      </a:dk2>
      <a:lt2>
        <a:srgbClr val="ADAEB0"/>
      </a:lt2>
      <a:accent1>
        <a:srgbClr val="000000"/>
      </a:accent1>
      <a:accent2>
        <a:srgbClr val="384863"/>
      </a:accent2>
      <a:accent3>
        <a:srgbClr val="921B1E"/>
      </a:accent3>
      <a:accent4>
        <a:srgbClr val="9C822F"/>
      </a:accent4>
      <a:accent5>
        <a:srgbClr val="ADAEB0"/>
      </a:accent5>
      <a:accent6>
        <a:srgbClr val="FFFFFF"/>
      </a:accent6>
      <a:hlink>
        <a:srgbClr val="384863"/>
      </a:hlink>
      <a:folHlink>
        <a:srgbClr val="000000"/>
      </a:folHlink>
    </a:clrScheme>
    <a:fontScheme name="NGA PowerPoint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ody Slide">
  <a:themeElements>
    <a:clrScheme name="NGA Powerpoint Theme">
      <a:dk1>
        <a:srgbClr val="000000"/>
      </a:dk1>
      <a:lt1>
        <a:srgbClr val="FFFFFF"/>
      </a:lt1>
      <a:dk2>
        <a:srgbClr val="384863"/>
      </a:dk2>
      <a:lt2>
        <a:srgbClr val="ADAEB0"/>
      </a:lt2>
      <a:accent1>
        <a:srgbClr val="000000"/>
      </a:accent1>
      <a:accent2>
        <a:srgbClr val="384863"/>
      </a:accent2>
      <a:accent3>
        <a:srgbClr val="921B1E"/>
      </a:accent3>
      <a:accent4>
        <a:srgbClr val="9C822F"/>
      </a:accent4>
      <a:accent5>
        <a:srgbClr val="ADAEB0"/>
      </a:accent5>
      <a:accent6>
        <a:srgbClr val="FFFFFF"/>
      </a:accent6>
      <a:hlink>
        <a:srgbClr val="384863"/>
      </a:hlink>
      <a:folHlink>
        <a:srgbClr val="000000"/>
      </a:folHlink>
    </a:clrScheme>
    <a:fontScheme name="NGA PowerPoint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losing Slide">
  <a:themeElements>
    <a:clrScheme name="NGA Powerpoint Theme">
      <a:dk1>
        <a:srgbClr val="000000"/>
      </a:dk1>
      <a:lt1>
        <a:srgbClr val="FFFFFF"/>
      </a:lt1>
      <a:dk2>
        <a:srgbClr val="384863"/>
      </a:dk2>
      <a:lt2>
        <a:srgbClr val="ADAEB0"/>
      </a:lt2>
      <a:accent1>
        <a:srgbClr val="000000"/>
      </a:accent1>
      <a:accent2>
        <a:srgbClr val="384863"/>
      </a:accent2>
      <a:accent3>
        <a:srgbClr val="921B1E"/>
      </a:accent3>
      <a:accent4>
        <a:srgbClr val="9C822F"/>
      </a:accent4>
      <a:accent5>
        <a:srgbClr val="ADAEB0"/>
      </a:accent5>
      <a:accent6>
        <a:srgbClr val="FFFFFF"/>
      </a:accent6>
      <a:hlink>
        <a:srgbClr val="384863"/>
      </a:hlink>
      <a:folHlink>
        <a:srgbClr val="000000"/>
      </a:folHlink>
    </a:clrScheme>
    <a:fontScheme name="NGA PowerPoint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Body Slide">
  <a:themeElements>
    <a:clrScheme name="NGA Powerpoint Theme">
      <a:dk1>
        <a:srgbClr val="000000"/>
      </a:dk1>
      <a:lt1>
        <a:srgbClr val="FFFFFF"/>
      </a:lt1>
      <a:dk2>
        <a:srgbClr val="384863"/>
      </a:dk2>
      <a:lt2>
        <a:srgbClr val="ADAEB0"/>
      </a:lt2>
      <a:accent1>
        <a:srgbClr val="000000"/>
      </a:accent1>
      <a:accent2>
        <a:srgbClr val="384863"/>
      </a:accent2>
      <a:accent3>
        <a:srgbClr val="921B1E"/>
      </a:accent3>
      <a:accent4>
        <a:srgbClr val="9C822F"/>
      </a:accent4>
      <a:accent5>
        <a:srgbClr val="ADAEB0"/>
      </a:accent5>
      <a:accent6>
        <a:srgbClr val="FFFFFF"/>
      </a:accent6>
      <a:hlink>
        <a:srgbClr val="384863"/>
      </a:hlink>
      <a:folHlink>
        <a:srgbClr val="000000"/>
      </a:folHlink>
    </a:clrScheme>
    <a:fontScheme name="NGA PowerPoint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PP_Template_N_05202013</Template>
  <TotalTime>5411</TotalTime>
  <Words>1272</Words>
  <Application>Microsoft Office PowerPoint</Application>
  <PresentationFormat>On-screen Show (4:3)</PresentationFormat>
  <Paragraphs>366</Paragraphs>
  <Slides>47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Arial</vt:lpstr>
      <vt:lpstr>Arial Narrow</vt:lpstr>
      <vt:lpstr>Calibri</vt:lpstr>
      <vt:lpstr>Helvetica LT Std</vt:lpstr>
      <vt:lpstr>PMingLiU</vt:lpstr>
      <vt:lpstr>Times New Roman</vt:lpstr>
      <vt:lpstr>Verdana</vt:lpstr>
      <vt:lpstr>PP_Template_N_05202013</vt:lpstr>
      <vt:lpstr>Body Slide</vt:lpstr>
      <vt:lpstr>Closing Slide</vt:lpstr>
      <vt:lpstr>1_Body Slide</vt:lpstr>
      <vt:lpstr>PowerPoint Presentation</vt:lpstr>
      <vt:lpstr>IMO/IHO World-Wide Navigational Warning Service (WWNWS)</vt:lpstr>
      <vt:lpstr>WWNWS-SC</vt:lpstr>
      <vt:lpstr>World-Wide Navigational Warning Service NAVAREAs</vt:lpstr>
      <vt:lpstr>Inmarsat-C Coverage Shift</vt:lpstr>
      <vt:lpstr>Inmarsat-C Coverage Shift</vt:lpstr>
      <vt:lpstr>Definitions </vt:lpstr>
      <vt:lpstr>Navigational  Warnings</vt:lpstr>
      <vt:lpstr>NAVAREA IV/XII Coordinator</vt:lpstr>
      <vt:lpstr>NAVAREA IV/XII Coordinator (cont.)</vt:lpstr>
      <vt:lpstr>National Coordinator</vt:lpstr>
      <vt:lpstr>National Coordinator</vt:lpstr>
      <vt:lpstr>National Coordinators in the MACHC</vt:lpstr>
      <vt:lpstr>IHO Capacity Building</vt:lpstr>
      <vt:lpstr>Maritime Safety Information Training  </vt:lpstr>
      <vt:lpstr>Maritime Safety Information  Capacity Building Course Outcomes </vt:lpstr>
      <vt:lpstr>Maritime Safety Information  Capacity Building Course Outcomes </vt:lpstr>
      <vt:lpstr>IHO MSI Training Courses (22) </vt:lpstr>
      <vt:lpstr>MSI Training Course Data </vt:lpstr>
      <vt:lpstr>MSI Training Course - MACHC</vt:lpstr>
      <vt:lpstr>National Coordinators in NAVAREA IV and XII</vt:lpstr>
      <vt:lpstr>Anguilla </vt:lpstr>
      <vt:lpstr>Barbados</vt:lpstr>
      <vt:lpstr>Belize</vt:lpstr>
      <vt:lpstr>Colombia</vt:lpstr>
      <vt:lpstr>Costa Rica</vt:lpstr>
      <vt:lpstr>Cuba</vt:lpstr>
      <vt:lpstr>Curaçao</vt:lpstr>
      <vt:lpstr>Dominica</vt:lpstr>
      <vt:lpstr>Dominican Republic</vt:lpstr>
      <vt:lpstr>Ecuador</vt:lpstr>
      <vt:lpstr>French Guiana</vt:lpstr>
      <vt:lpstr>Guatemala</vt:lpstr>
      <vt:lpstr>Guyana</vt:lpstr>
      <vt:lpstr>Haiti</vt:lpstr>
      <vt:lpstr>Honduras</vt:lpstr>
      <vt:lpstr>Jamaica</vt:lpstr>
      <vt:lpstr>Martinique</vt:lpstr>
      <vt:lpstr>Mexico</vt:lpstr>
      <vt:lpstr>Nicaragua</vt:lpstr>
      <vt:lpstr>Panama</vt:lpstr>
      <vt:lpstr>Saint Kitts and Nevis</vt:lpstr>
      <vt:lpstr>Saint Vincent and the Grenadines</vt:lpstr>
      <vt:lpstr>Suriname</vt:lpstr>
      <vt:lpstr>Trinidad and Tobago</vt:lpstr>
      <vt:lpstr>Venezuela</vt:lpstr>
      <vt:lpstr>NAVAREA IV/XII Thank you for your support!! </vt:lpstr>
    </vt:vector>
  </TitlesOfParts>
  <Company>NGA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J Frommelt</dc:creator>
  <cp:lastModifiedBy>Alberto Costa Neves</cp:lastModifiedBy>
  <cp:revision>186</cp:revision>
  <cp:lastPrinted>2017-10-23T18:02:43Z</cp:lastPrinted>
  <dcterms:created xsi:type="dcterms:W3CDTF">2014-04-04T02:01:46Z</dcterms:created>
  <dcterms:modified xsi:type="dcterms:W3CDTF">2018-12-06T00:04:46Z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ACG_OFFICE_DLL">
    <vt:bool>true</vt:bool>
  </property>
  <property fmtid="{D5CDD505-2E9C-101B-9397-08002B2CF9AE}" pid="3" name="AACG_Created">
    <vt:bool>true</vt:bool>
  </property>
  <property fmtid="{D5CDD505-2E9C-101B-9397-08002B2CF9AE}" pid="4" name="AACG_DescMarkings">
    <vt:lpwstr/>
  </property>
  <property fmtid="{D5CDD505-2E9C-101B-9397-08002B2CF9AE}" pid="5" name="AACG_AddMark">
    <vt:lpwstr/>
  </property>
  <property fmtid="{D5CDD505-2E9C-101B-9397-08002B2CF9AE}" pid="6" name="AACG_Header">
    <vt:lpwstr>UNCLASSIFIED</vt:lpwstr>
  </property>
  <property fmtid="{D5CDD505-2E9C-101B-9397-08002B2CF9AE}" pid="7" name="AACG_Footer">
    <vt:lpwstr>_x000d_UNCLASSIFIED</vt:lpwstr>
  </property>
  <property fmtid="{D5CDD505-2E9C-101B-9397-08002B2CF9AE}" pid="8" name="AACG_ClassBlock">
    <vt:lpwstr/>
  </property>
  <property fmtid="{D5CDD505-2E9C-101B-9397-08002B2CF9AE}" pid="9" name="AACG_ClassType">
    <vt:lpwstr>USClassificationMarking</vt:lpwstr>
  </property>
  <property fmtid="{D5CDD505-2E9C-101B-9397-08002B2CF9AE}" pid="10" name="AACG_DeclOnList">
    <vt:lpwstr/>
  </property>
  <property fmtid="{D5CDD505-2E9C-101B-9397-08002B2CF9AE}" pid="11" name="AACG_USAF_Derivatives">
    <vt:lpwstr/>
  </property>
  <property fmtid="{D5CDD505-2E9C-101B-9397-08002B2CF9AE}" pid="12" name="AACG_SCI_Other">
    <vt:lpwstr/>
  </property>
  <property fmtid="{D5CDD505-2E9C-101B-9397-08002B2CF9AE}" pid="13" name="AACG_Dissem_Other">
    <vt:lpwstr/>
  </property>
  <property fmtid="{D5CDD505-2E9C-101B-9397-08002B2CF9AE}" pid="14" name="AACG_NonInt_Other">
    <vt:lpwstr/>
  </property>
</Properties>
</file>