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78" r:id="rId1"/>
  </p:sldMasterIdLst>
  <p:notesMasterIdLst>
    <p:notesMasterId r:id="rId16"/>
  </p:notesMasterIdLst>
  <p:handoutMasterIdLst>
    <p:handoutMasterId r:id="rId17"/>
  </p:handoutMasterIdLst>
  <p:sldIdLst>
    <p:sldId id="1171" r:id="rId2"/>
    <p:sldId id="1155" r:id="rId3"/>
    <p:sldId id="1156" r:id="rId4"/>
    <p:sldId id="1157" r:id="rId5"/>
    <p:sldId id="1158" r:id="rId6"/>
    <p:sldId id="1159" r:id="rId7"/>
    <p:sldId id="1160" r:id="rId8"/>
    <p:sldId id="1161" r:id="rId9"/>
    <p:sldId id="1162" r:id="rId10"/>
    <p:sldId id="1163" r:id="rId11"/>
    <p:sldId id="1170" r:id="rId12"/>
    <p:sldId id="1165" r:id="rId13"/>
    <p:sldId id="1167" r:id="rId14"/>
    <p:sldId id="1164" r:id="rId15"/>
  </p:sldIdLst>
  <p:sldSz cx="9144000" cy="6858000" type="screen4x3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534988" indent="-777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1071563" indent="-1571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608138" indent="-2365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2144713" indent="-3159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00"/>
    <a:srgbClr val="FFFF99"/>
    <a:srgbClr val="FFFFCC"/>
    <a:srgbClr val="CC99FF"/>
    <a:srgbClr val="99CCFF"/>
    <a:srgbClr val="6CBCE2"/>
    <a:srgbClr val="BACFE8"/>
    <a:srgbClr val="95BEE7"/>
    <a:srgbClr val="4B9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/>
    <p:restoredTop sz="94672"/>
  </p:normalViewPr>
  <p:slideViewPr>
    <p:cSldViewPr>
      <p:cViewPr varScale="1">
        <p:scale>
          <a:sx n="78" d="100"/>
          <a:sy n="78" d="100"/>
        </p:scale>
        <p:origin x="941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294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2438" y="330200"/>
            <a:ext cx="4986337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 New Roman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2438" y="9264650"/>
            <a:ext cx="362585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DEPT. MSA&amp;IS, MARITIME SAFETY DIVISION</a:t>
            </a:r>
            <a:endParaRPr lang="en-US">
              <a:latin typeface="Times New Roman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67413" y="9512300"/>
            <a:ext cx="301625" cy="24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FC3F237-C9BC-44AD-962C-0354D6241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80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17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991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07" charset="0"/>
        <a:ea typeface="MS PGothic" pitchFamily="34" charset="-128"/>
        <a:cs typeface="ＭＳ Ｐゴシック" pitchFamily="-107" charset="-128"/>
      </a:defRPr>
    </a:lvl1pPr>
    <a:lvl2pPr marL="5349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07" charset="0"/>
        <a:ea typeface="MS PGothic" pitchFamily="34" charset="-128"/>
        <a:cs typeface="+mn-cs"/>
      </a:defRPr>
    </a:lvl2pPr>
    <a:lvl3pPr marL="10715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07" charset="0"/>
        <a:ea typeface="MS PGothic" pitchFamily="34" charset="-128"/>
        <a:cs typeface="+mn-cs"/>
      </a:defRPr>
    </a:lvl3pPr>
    <a:lvl4pPr marL="16081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07" charset="0"/>
        <a:ea typeface="MS PGothic" pitchFamily="34" charset="-128"/>
        <a:cs typeface="+mn-cs"/>
      </a:defRPr>
    </a:lvl4pPr>
    <a:lvl5pPr marL="21447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-107" charset="0"/>
        <a:ea typeface="MS PGothic" pitchFamily="34" charset="-128"/>
        <a:cs typeface="+mn-cs"/>
      </a:defRPr>
    </a:lvl5pPr>
    <a:lvl6pPr marL="2682164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cpyoung@imo.or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imo.org/" TargetMode="External"/><Relationship Id="rId4" Type="http://schemas.openxmlformats.org/officeDocument/2006/relationships/hyperlink" Target="mailto:regional.maritime.adviser@gmail.com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regional.maritime.adviser@gmail.com" TargetMode="External"/><Relationship Id="rId2" Type="http://schemas.openxmlformats.org/officeDocument/2006/relationships/hyperlink" Target="mailto:cpyoung@imo.or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://www.imo.org/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4319899"/>
            <a:ext cx="9144000" cy="1557373"/>
          </a:xfrm>
          <a:prstGeom prst="rect">
            <a:avLst/>
          </a:prstGeom>
          <a:solidFill>
            <a:srgbClr val="495965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877984"/>
            <a:ext cx="9144000" cy="980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7" descr="IMO-logo-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6080710"/>
            <a:ext cx="2045124" cy="58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" y="6212417"/>
            <a:ext cx="233363" cy="230832"/>
          </a:xfrm>
          <a:prstGeom prst="rect">
            <a:avLst/>
          </a:prstGeom>
          <a:solidFill>
            <a:srgbClr val="495965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9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484786"/>
            <a:ext cx="5881526" cy="480359"/>
          </a:xfrm>
          <a:prstGeom prst="rect">
            <a:avLst/>
          </a:prstGeom>
          <a:solidFill>
            <a:srgbClr val="4B92DB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82885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7325" y="1068388"/>
            <a:ext cx="8785225" cy="1587"/>
          </a:xfrm>
          <a:prstGeom prst="line">
            <a:avLst/>
          </a:prstGeom>
          <a:ln w="9525">
            <a:solidFill>
              <a:srgbClr val="4B92D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"/>
          <p:cNvSpPr txBox="1">
            <a:spLocks/>
          </p:cNvSpPr>
          <p:nvPr userDrawn="1"/>
        </p:nvSpPr>
        <p:spPr bwMode="auto">
          <a:xfrm>
            <a:off x="4219575" y="6392863"/>
            <a:ext cx="6223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287" tIns="53643" rIns="107287" bIns="53643"/>
          <a:lstStyle/>
          <a:p>
            <a:pPr algn="ctr" eaLnBrk="1" hangingPunct="1"/>
            <a:fld id="{2406BF99-6A5D-41C8-AF4F-575252D63F95}" type="slidenum">
              <a:rPr lang="en-GB" sz="900">
                <a:solidFill>
                  <a:srgbClr val="4B92DB"/>
                </a:solidFill>
                <a:latin typeface="Arial" pitchFamily="34" charset="0"/>
              </a:rPr>
              <a:pPr algn="ctr" eaLnBrk="1" hangingPunct="1"/>
              <a:t>‹#›</a:t>
            </a:fld>
            <a:endParaRPr lang="en-GB" sz="900">
              <a:solidFill>
                <a:srgbClr val="4B92DB"/>
              </a:solidFill>
              <a:latin typeface="Arial" pitchFamily="34" charset="0"/>
            </a:endParaRP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508" y="4292652"/>
            <a:ext cx="3045600" cy="1585681"/>
          </a:xfrm>
          <a:prstGeom prst="rect">
            <a:avLst/>
          </a:prstGeom>
          <a:ln>
            <a:noFill/>
          </a:ln>
        </p:spPr>
        <p:txBody>
          <a:bodyPr/>
          <a:lstStyle>
            <a:lvl1pPr marL="61913" indent="0">
              <a:buFontTx/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53073" y="4293098"/>
            <a:ext cx="3045600" cy="1585681"/>
          </a:xfrm>
          <a:prstGeom prst="rect">
            <a:avLst/>
          </a:prstGeom>
          <a:ln>
            <a:noFill/>
          </a:ln>
        </p:spPr>
        <p:txBody>
          <a:bodyPr/>
          <a:lstStyle>
            <a:lvl1pPr marL="61913" indent="0">
              <a:buFontTx/>
              <a:buNone/>
              <a:defRPr sz="16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6654" y="4293098"/>
            <a:ext cx="3045600" cy="1585681"/>
          </a:xfrm>
          <a:prstGeom prst="rect">
            <a:avLst/>
          </a:prstGeom>
          <a:ln>
            <a:noFill/>
          </a:ln>
        </p:spPr>
        <p:txBody>
          <a:bodyPr/>
          <a:lstStyle>
            <a:lvl1pPr marL="61913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11144" y="1316767"/>
            <a:ext cx="8721725" cy="278430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495965"/>
                </a:solidFill>
              </a:defRPr>
            </a:lvl1pPr>
            <a:lvl2pPr>
              <a:defRPr sz="2000">
                <a:solidFill>
                  <a:srgbClr val="495965"/>
                </a:solidFill>
              </a:defRPr>
            </a:lvl2pPr>
            <a:lvl3pPr>
              <a:defRPr sz="1800">
                <a:solidFill>
                  <a:srgbClr val="495965"/>
                </a:solidFill>
              </a:defRPr>
            </a:lvl3pPr>
            <a:lvl4pPr>
              <a:defRPr sz="1400">
                <a:solidFill>
                  <a:srgbClr val="495965"/>
                </a:solidFill>
              </a:defRPr>
            </a:lvl4pPr>
            <a:lvl5pPr>
              <a:defRPr sz="1200">
                <a:solidFill>
                  <a:srgbClr val="495965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87785" y="220661"/>
            <a:ext cx="8776828" cy="849944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20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 userDrawn="1"/>
        </p:nvSpPr>
        <p:spPr bwMode="auto">
          <a:xfrm>
            <a:off x="4219575" y="6392863"/>
            <a:ext cx="6223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287" tIns="53643" rIns="107287" bIns="53643"/>
          <a:lstStyle/>
          <a:p>
            <a:pPr algn="ctr" eaLnBrk="1" hangingPunct="1"/>
            <a:fld id="{87282715-5C2D-41DD-B133-79A5EAC5517F}" type="slidenum">
              <a:rPr lang="en-GB" sz="900">
                <a:solidFill>
                  <a:srgbClr val="4B92DB"/>
                </a:solidFill>
                <a:latin typeface="Arial" pitchFamily="34" charset="0"/>
              </a:rPr>
              <a:pPr algn="ctr" eaLnBrk="1" hangingPunct="1"/>
              <a:t>‹#›</a:t>
            </a:fld>
            <a:endParaRPr lang="en-GB" sz="900">
              <a:solidFill>
                <a:srgbClr val="4B92DB"/>
              </a:solidFill>
              <a:latin typeface="Arial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7325" y="1068388"/>
            <a:ext cx="8785225" cy="1587"/>
          </a:xfrm>
          <a:prstGeom prst="line">
            <a:avLst/>
          </a:prstGeom>
          <a:ln w="9525">
            <a:solidFill>
              <a:srgbClr val="4B92D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250825" y="6365875"/>
            <a:ext cx="2600325" cy="231775"/>
          </a:xfrm>
          <a:prstGeom prst="rect">
            <a:avLst/>
          </a:prstGeom>
          <a:solidFill>
            <a:srgbClr val="4B92DB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FFFFFF"/>
                </a:solidFill>
                <a:latin typeface="Arial" charset="0"/>
              </a:rPr>
              <a:t>Dept. MSA&amp;IS, MARITIME SAFETY DIVISION</a:t>
            </a:r>
          </a:p>
        </p:txBody>
      </p:sp>
      <p:sp>
        <p:nvSpPr>
          <p:cNvPr id="4" name="Chart Placeholder 2"/>
          <p:cNvSpPr>
            <a:spLocks noGrp="1"/>
          </p:cNvSpPr>
          <p:nvPr>
            <p:ph type="chart" idx="1"/>
          </p:nvPr>
        </p:nvSpPr>
        <p:spPr>
          <a:xfrm>
            <a:off x="179512" y="1316765"/>
            <a:ext cx="8784976" cy="4525963"/>
          </a:xfrm>
          <a:prstGeom prst="rect">
            <a:avLst/>
          </a:prstGeom>
        </p:spPr>
        <p:txBody>
          <a:bodyPr/>
          <a:lstStyle>
            <a:lvl1pPr marL="61913" indent="0">
              <a:buFontTx/>
              <a:buNone/>
              <a:defRPr sz="2000" baseline="0"/>
            </a:lvl1pPr>
          </a:lstStyle>
          <a:p>
            <a:pPr lvl="0"/>
            <a:endParaRPr lang="en-US" noProof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7785" y="220661"/>
            <a:ext cx="8776828" cy="849944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20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7325" y="1068388"/>
            <a:ext cx="8785225" cy="1587"/>
          </a:xfrm>
          <a:prstGeom prst="line">
            <a:avLst/>
          </a:prstGeom>
          <a:ln w="9525">
            <a:solidFill>
              <a:srgbClr val="4B92D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65650" y="1314450"/>
            <a:ext cx="0" cy="4610100"/>
          </a:xfrm>
          <a:prstGeom prst="line">
            <a:avLst/>
          </a:prstGeom>
          <a:ln w="9525">
            <a:solidFill>
              <a:srgbClr val="49596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 txBox="1">
            <a:spLocks/>
          </p:cNvSpPr>
          <p:nvPr userDrawn="1"/>
        </p:nvSpPr>
        <p:spPr bwMode="auto">
          <a:xfrm>
            <a:off x="4219575" y="6392863"/>
            <a:ext cx="6223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287" tIns="53643" rIns="107287" bIns="53643"/>
          <a:lstStyle/>
          <a:p>
            <a:pPr algn="ctr" eaLnBrk="1" hangingPunct="1"/>
            <a:fld id="{FFCD530F-8693-4746-9490-362C1A93A1F5}" type="slidenum">
              <a:rPr lang="en-GB" sz="900">
                <a:solidFill>
                  <a:srgbClr val="4B92DB"/>
                </a:solidFill>
                <a:latin typeface="Arial" pitchFamily="34" charset="0"/>
              </a:rPr>
              <a:pPr algn="ctr" eaLnBrk="1" hangingPunct="1"/>
              <a:t>‹#›</a:t>
            </a:fld>
            <a:endParaRPr lang="en-GB" sz="900">
              <a:solidFill>
                <a:srgbClr val="4B92DB"/>
              </a:solidFill>
              <a:latin typeface="Arial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50825" y="6365875"/>
            <a:ext cx="2665413" cy="231775"/>
          </a:xfrm>
          <a:prstGeom prst="rect">
            <a:avLst/>
          </a:prstGeom>
          <a:solidFill>
            <a:srgbClr val="4B92DB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FFFFFF"/>
                </a:solidFill>
                <a:latin typeface="Arial" charset="0"/>
              </a:rPr>
              <a:t>DEPT. MSA&amp;IS, MARITIME SAFETY DIVISION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785" y="220661"/>
            <a:ext cx="8776828" cy="849944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753365" y="1841781"/>
            <a:ext cx="4204196" cy="4083496"/>
          </a:xfrm>
          <a:prstGeom prst="rect">
            <a:avLst/>
          </a:prstGeom>
        </p:spPr>
        <p:txBody>
          <a:bodyPr lIns="77925" tIns="38963" rIns="77925" bIns="38963"/>
          <a:lstStyle>
            <a:lvl1pPr marL="342900" indent="-342900">
              <a:spcBef>
                <a:spcPts val="1364"/>
              </a:spcBef>
              <a:buClr>
                <a:srgbClr val="4B92DB"/>
              </a:buClr>
              <a:buSzPct val="90000"/>
              <a:buFont typeface="+mj-lt"/>
              <a:buAutoNum type="arabicPeriod"/>
              <a:defRPr sz="1400">
                <a:solidFill>
                  <a:srgbClr val="495965"/>
                </a:solidFill>
              </a:defRPr>
            </a:lvl1pPr>
            <a:lvl2pPr marL="572887" indent="-342900">
              <a:buClr>
                <a:srgbClr val="4B92DB"/>
              </a:buClr>
              <a:buSzPct val="90000"/>
              <a:buFont typeface="+mj-lt"/>
              <a:buAutoNum type="arabicPeriod"/>
              <a:defRPr sz="1300">
                <a:solidFill>
                  <a:srgbClr val="495965"/>
                </a:solidFill>
              </a:defRPr>
            </a:lvl2pPr>
            <a:lvl3pPr marL="845543" indent="-307101">
              <a:buClr>
                <a:srgbClr val="4B92DB"/>
              </a:buClr>
              <a:buSzPct val="90000"/>
              <a:buFont typeface="+mj-lt"/>
              <a:buAutoNum type="arabicPeriod"/>
              <a:defRPr sz="1200">
                <a:solidFill>
                  <a:srgbClr val="495965"/>
                </a:solidFill>
              </a:defRPr>
            </a:lvl3pPr>
            <a:lvl4pPr marL="1141820" indent="-296278">
              <a:buClr>
                <a:srgbClr val="4B92DB"/>
              </a:buClr>
              <a:buSzPct val="90000"/>
              <a:buFont typeface="+mj-lt"/>
              <a:buAutoNum type="arabicPeriod"/>
              <a:defRPr sz="1100">
                <a:solidFill>
                  <a:srgbClr val="495965"/>
                </a:solidFill>
              </a:defRPr>
            </a:lvl4pPr>
            <a:lvl5pPr marL="1448922" indent="-307101">
              <a:buClr>
                <a:srgbClr val="4B92DB"/>
              </a:buClr>
              <a:buSzPct val="90000"/>
              <a:buFont typeface="+mj-lt"/>
              <a:buAutoNum type="arabicPeriod"/>
              <a:defRPr sz="1000">
                <a:solidFill>
                  <a:srgbClr val="4959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87325" y="1259420"/>
            <a:ext cx="4204800" cy="4360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lang="en-GB" sz="1600" kern="1200" noProof="0" dirty="0" smtClean="0">
                <a:solidFill>
                  <a:srgbClr val="4B92D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4745093" y="1259417"/>
            <a:ext cx="4204800" cy="43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lang="en-GB" sz="1600" kern="1200" noProof="0" dirty="0" smtClean="0">
                <a:solidFill>
                  <a:srgbClr val="4B92D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179512" y="1841781"/>
            <a:ext cx="4204196" cy="4083496"/>
          </a:xfrm>
          <a:prstGeom prst="rect">
            <a:avLst/>
          </a:prstGeom>
        </p:spPr>
        <p:txBody>
          <a:bodyPr lIns="77925" tIns="38963" rIns="77925" bIns="38963"/>
          <a:lstStyle>
            <a:lvl1pPr marL="342900" indent="-342900">
              <a:spcBef>
                <a:spcPts val="1364"/>
              </a:spcBef>
              <a:buClr>
                <a:srgbClr val="4B92DB"/>
              </a:buClr>
              <a:buSzPct val="90000"/>
              <a:buFont typeface="+mj-lt"/>
              <a:buAutoNum type="arabicPeriod"/>
              <a:defRPr sz="1400">
                <a:solidFill>
                  <a:srgbClr val="495965"/>
                </a:solidFill>
              </a:defRPr>
            </a:lvl1pPr>
            <a:lvl2pPr marL="572887" indent="-342900">
              <a:buClr>
                <a:srgbClr val="4B92DB"/>
              </a:buClr>
              <a:buSzPct val="90000"/>
              <a:buFont typeface="+mj-lt"/>
              <a:buAutoNum type="arabicPeriod"/>
              <a:defRPr sz="1300">
                <a:solidFill>
                  <a:srgbClr val="495965"/>
                </a:solidFill>
              </a:defRPr>
            </a:lvl2pPr>
            <a:lvl3pPr marL="845543" indent="-307101">
              <a:buClr>
                <a:srgbClr val="4B92DB"/>
              </a:buClr>
              <a:buSzPct val="90000"/>
              <a:buFont typeface="+mj-lt"/>
              <a:buAutoNum type="arabicPeriod"/>
              <a:defRPr sz="1200">
                <a:solidFill>
                  <a:srgbClr val="495965"/>
                </a:solidFill>
              </a:defRPr>
            </a:lvl3pPr>
            <a:lvl4pPr marL="1141820" indent="-296278">
              <a:buClr>
                <a:srgbClr val="4B92DB"/>
              </a:buClr>
              <a:buSzPct val="90000"/>
              <a:buFont typeface="+mj-lt"/>
              <a:buAutoNum type="arabicPeriod"/>
              <a:defRPr sz="1100">
                <a:solidFill>
                  <a:srgbClr val="495965"/>
                </a:solidFill>
              </a:defRPr>
            </a:lvl4pPr>
            <a:lvl5pPr marL="1448922" indent="-307101">
              <a:buClr>
                <a:srgbClr val="4B92DB"/>
              </a:buClr>
              <a:buSzPct val="90000"/>
              <a:buFont typeface="+mj-lt"/>
              <a:buAutoNum type="arabicPeriod"/>
              <a:defRPr sz="1000">
                <a:solidFill>
                  <a:srgbClr val="4959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723313" y="7397750"/>
            <a:ext cx="257175" cy="122238"/>
          </a:xfrm>
        </p:spPr>
        <p:txBody>
          <a:bodyPr lIns="0" tIns="0" rIns="0" bIns="0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087E8AB3-EFD6-4E62-88BA-AF4AF69416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700338" y="1973263"/>
            <a:ext cx="3600450" cy="0"/>
          </a:xfrm>
          <a:prstGeom prst="line">
            <a:avLst/>
          </a:prstGeom>
          <a:ln w="3175">
            <a:solidFill>
              <a:srgbClr val="4B92DB">
                <a:alpha val="31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Content Placeholder 10" descr="social-medi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55" b="-14255"/>
          <a:stretch>
            <a:fillRect/>
          </a:stretch>
        </p:blipFill>
        <p:spPr bwMode="auto">
          <a:xfrm>
            <a:off x="2195513" y="2924175"/>
            <a:ext cx="511333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250825" y="6365875"/>
            <a:ext cx="2665413" cy="231775"/>
          </a:xfrm>
          <a:prstGeom prst="rect">
            <a:avLst/>
          </a:prstGeom>
          <a:solidFill>
            <a:srgbClr val="4B92DB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FFFFFF"/>
                </a:solidFill>
                <a:latin typeface="Arial" charset="0"/>
              </a:rPr>
              <a:t>DEPT. MSA&amp;IS, MARITIME SAFETY DIVISION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D35314-EED6-4358-9D85-EB157CA4DBF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0298" y="2071678"/>
            <a:ext cx="2000264" cy="81735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200" baseline="300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 Floor Clarence House</a:t>
            </a:r>
          </a:p>
          <a:p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127-129 Duke Street</a:t>
            </a:r>
          </a:p>
          <a:p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Port of Spain</a:t>
            </a:r>
          </a:p>
          <a:p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Trinidad</a:t>
            </a:r>
            <a:endParaRPr lang="en-GB" sz="1200" b="1" dirty="0" smtClean="0">
              <a:solidFill>
                <a:srgbClr val="4B92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643438" y="2071678"/>
            <a:ext cx="3357586" cy="100201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tabLst>
                <a:tab pos="536575" algn="l"/>
              </a:tabLst>
            </a:pPr>
            <a:r>
              <a:rPr lang="en-GB" sz="1200" dirty="0" smtClean="0">
                <a:solidFill>
                  <a:srgbClr val="4B92DB"/>
                </a:solidFill>
                <a:latin typeface="Arial" pitchFamily="34" charset="0"/>
                <a:cs typeface="Arial" pitchFamily="34" charset="0"/>
              </a:rPr>
              <a:t>Tel: 	</a:t>
            </a: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+868 224</a:t>
            </a:r>
            <a:r>
              <a:rPr lang="en-GB" sz="1200" baseline="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 5490</a:t>
            </a:r>
            <a:endParaRPr lang="en-GB" sz="1200" dirty="0" smtClean="0">
              <a:solidFill>
                <a:srgbClr val="495965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536575" algn="l"/>
              </a:tabLst>
            </a:pPr>
            <a:r>
              <a:rPr lang="en-GB" sz="1200" dirty="0" smtClean="0">
                <a:solidFill>
                  <a:srgbClr val="4B92DB"/>
                </a:solidFill>
                <a:latin typeface="Arial" pitchFamily="34" charset="0"/>
                <a:cs typeface="Arial" pitchFamily="34" charset="0"/>
              </a:rPr>
              <a:t>Mob:	</a:t>
            </a: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+868 727 1926</a:t>
            </a:r>
            <a:endParaRPr lang="en-GB" sz="1200" b="1" dirty="0" smtClean="0">
              <a:solidFill>
                <a:srgbClr val="495965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536575" algn="l"/>
              </a:tabLst>
            </a:pPr>
            <a:r>
              <a:rPr lang="en-GB" sz="1200" dirty="0" smtClean="0">
                <a:solidFill>
                  <a:srgbClr val="4B92DB"/>
                </a:solidFill>
                <a:latin typeface="Arial" pitchFamily="34" charset="0"/>
                <a:cs typeface="Arial" pitchFamily="34" charset="0"/>
              </a:rPr>
              <a:t>Email:	</a:t>
            </a: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3"/>
              </a:rPr>
              <a:t>cpyoung@imo.org</a:t>
            </a:r>
            <a:endParaRPr lang="en-GB" sz="1200" dirty="0" smtClean="0">
              <a:solidFill>
                <a:srgbClr val="495965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536575" algn="l"/>
              </a:tabLst>
            </a:pP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4"/>
              </a:rPr>
              <a:t>regional.maritime.adviser@gmail.com</a:t>
            </a:r>
            <a:endParaRPr lang="en-GB" sz="1200" dirty="0" smtClean="0">
              <a:solidFill>
                <a:srgbClr val="495965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  <a:defRPr/>
            </a:pP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hlinkClick r:id="rId5"/>
              </a:rPr>
              <a:t>www.imo.org</a:t>
            </a:r>
            <a:endParaRPr lang="en-GB" sz="1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5918" y="1357673"/>
            <a:ext cx="5572164" cy="57112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Office of the Regional Maritime Adviser (Caribbean)</a:t>
            </a:r>
          </a:p>
          <a:p>
            <a:pPr algn="ctr"/>
            <a:r>
              <a:rPr lang="en-GB" sz="1600" b="1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International Maritime Organization</a:t>
            </a:r>
            <a:endParaRPr lang="en-GB" sz="1600" b="1" dirty="0" smtClean="0">
              <a:solidFill>
                <a:srgbClr val="4B92D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1144" y="1316765"/>
            <a:ext cx="8721725" cy="450986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495965"/>
                </a:solidFill>
              </a:defRPr>
            </a:lvl1pPr>
            <a:lvl2pPr>
              <a:defRPr sz="2000">
                <a:solidFill>
                  <a:srgbClr val="495965"/>
                </a:solidFill>
              </a:defRPr>
            </a:lvl2pPr>
            <a:lvl3pPr>
              <a:defRPr sz="1800">
                <a:solidFill>
                  <a:srgbClr val="495965"/>
                </a:solidFill>
              </a:defRPr>
            </a:lvl3pPr>
            <a:lvl4pPr>
              <a:defRPr sz="1400">
                <a:solidFill>
                  <a:srgbClr val="495965"/>
                </a:solidFill>
              </a:defRPr>
            </a:lvl4pPr>
            <a:lvl5pPr>
              <a:defRPr sz="1200">
                <a:solidFill>
                  <a:srgbClr val="495965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7782" y="1068839"/>
            <a:ext cx="8784000" cy="1764"/>
          </a:xfrm>
          <a:prstGeom prst="line">
            <a:avLst/>
          </a:prstGeom>
          <a:ln w="9525">
            <a:solidFill>
              <a:srgbClr val="4B92D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7785" y="220661"/>
            <a:ext cx="8776828" cy="849944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2000" baseline="0"/>
            </a:lvl1pPr>
          </a:lstStyle>
          <a:p>
            <a:r>
              <a:rPr lang="en-US" dirty="0" smtClean="0"/>
              <a:t>Comment in here – 24pt</a:t>
            </a:r>
            <a:br>
              <a:rPr lang="en-US" dirty="0" smtClean="0"/>
            </a:br>
            <a:r>
              <a:rPr lang="en-US" dirty="0" smtClean="0"/>
              <a:t>Max 2 lines</a:t>
            </a:r>
            <a:endParaRPr lang="en-GB" dirty="0"/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 bwMode="auto">
          <a:xfrm>
            <a:off x="4219575" y="6392798"/>
            <a:ext cx="622300" cy="3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4B92DB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5349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1071563" indent="-1571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608138" indent="-2365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2144713" indent="-3159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237F6447-5038-E14A-813C-E0F5C047ED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3486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508" y="4292652"/>
            <a:ext cx="3045600" cy="1585681"/>
          </a:xfrm>
          <a:prstGeom prst="rect">
            <a:avLst/>
          </a:prstGeom>
          <a:ln>
            <a:noFill/>
          </a:ln>
        </p:spPr>
        <p:txBody>
          <a:bodyPr/>
          <a:lstStyle>
            <a:lvl1pPr marL="61913" indent="0">
              <a:buFontTx/>
              <a:buNone/>
              <a:defRPr sz="1600" baseline="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053073" y="4293098"/>
            <a:ext cx="3045600" cy="1585681"/>
          </a:xfrm>
          <a:prstGeom prst="rect">
            <a:avLst/>
          </a:prstGeom>
          <a:ln>
            <a:noFill/>
          </a:ln>
        </p:spPr>
        <p:txBody>
          <a:bodyPr/>
          <a:lstStyle>
            <a:lvl1pPr marL="61913" indent="0">
              <a:buFontTx/>
              <a:buNone/>
              <a:defRPr sz="1600" baseline="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6654" y="4293098"/>
            <a:ext cx="3045600" cy="1585681"/>
          </a:xfrm>
          <a:prstGeom prst="rect">
            <a:avLst/>
          </a:prstGeom>
          <a:ln>
            <a:noFill/>
          </a:ln>
        </p:spPr>
        <p:txBody>
          <a:bodyPr/>
          <a:lstStyle>
            <a:lvl1pPr marL="61913" indent="0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11144" y="1316767"/>
            <a:ext cx="8721725" cy="2784309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495965"/>
                </a:solidFill>
              </a:defRPr>
            </a:lvl1pPr>
            <a:lvl2pPr>
              <a:defRPr sz="2000">
                <a:solidFill>
                  <a:srgbClr val="495965"/>
                </a:solidFill>
              </a:defRPr>
            </a:lvl2pPr>
            <a:lvl3pPr>
              <a:defRPr sz="1800">
                <a:solidFill>
                  <a:srgbClr val="495965"/>
                </a:solidFill>
              </a:defRPr>
            </a:lvl3pPr>
            <a:lvl4pPr>
              <a:defRPr sz="1400">
                <a:solidFill>
                  <a:srgbClr val="495965"/>
                </a:solidFill>
              </a:defRPr>
            </a:lvl4pPr>
            <a:lvl5pPr>
              <a:defRPr sz="1200">
                <a:solidFill>
                  <a:srgbClr val="495965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87782" y="1068839"/>
            <a:ext cx="8784000" cy="1764"/>
          </a:xfrm>
          <a:prstGeom prst="line">
            <a:avLst/>
          </a:prstGeom>
          <a:ln w="9525">
            <a:solidFill>
              <a:srgbClr val="4B92D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87785" y="220661"/>
            <a:ext cx="8776828" cy="849944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2000" baseline="0"/>
            </a:lvl1pPr>
          </a:lstStyle>
          <a:p>
            <a:r>
              <a:rPr lang="en-US" dirty="0" smtClean="0"/>
              <a:t>Comment in here – 20pt</a:t>
            </a:r>
            <a:br>
              <a:rPr lang="en-US" dirty="0" smtClean="0"/>
            </a:br>
            <a:r>
              <a:rPr lang="en-US" dirty="0" smtClean="0"/>
              <a:t>Max 2 lines</a:t>
            </a:r>
            <a:endParaRPr lang="en-GB" dirty="0"/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 bwMode="auto">
          <a:xfrm>
            <a:off x="4219575" y="6392798"/>
            <a:ext cx="622300" cy="3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4B92DB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5349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1071563" indent="-1571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608138" indent="-2365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2144713" indent="-3159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237F6447-5038-E14A-813C-E0F5C047ED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4238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EA2E-4502-0A45-82C9-772EAEF25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4720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2"/>
          <p:cNvSpPr>
            <a:spLocks noGrp="1"/>
          </p:cNvSpPr>
          <p:nvPr>
            <p:ph type="chart" idx="1"/>
          </p:nvPr>
        </p:nvSpPr>
        <p:spPr>
          <a:xfrm>
            <a:off x="179512" y="1316765"/>
            <a:ext cx="8784976" cy="4525963"/>
          </a:xfrm>
          <a:prstGeom prst="rect">
            <a:avLst/>
          </a:prstGeom>
        </p:spPr>
        <p:txBody>
          <a:bodyPr/>
          <a:lstStyle>
            <a:lvl1pPr marL="61913" indent="0">
              <a:buFontTx/>
              <a:buNone/>
              <a:defRPr sz="2000" baseline="0"/>
            </a:lvl1pPr>
          </a:lstStyle>
          <a:p>
            <a:pPr lvl="0"/>
            <a:endParaRPr lang="en-US" noProof="0" smtClean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 bwMode="auto">
          <a:xfrm>
            <a:off x="4219575" y="6392798"/>
            <a:ext cx="622300" cy="3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4B92DB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5349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1071563" indent="-1571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608138" indent="-2365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2144713" indent="-3159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237F6447-5038-E14A-813C-E0F5C047ED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7782" y="1068839"/>
            <a:ext cx="8784000" cy="1764"/>
          </a:xfrm>
          <a:prstGeom prst="line">
            <a:avLst/>
          </a:prstGeom>
          <a:ln w="9525">
            <a:solidFill>
              <a:srgbClr val="4B92D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7785" y="220661"/>
            <a:ext cx="8776828" cy="849944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2000" baseline="0"/>
            </a:lvl1pPr>
          </a:lstStyle>
          <a:p>
            <a:r>
              <a:rPr lang="en-US" dirty="0" smtClean="0"/>
              <a:t>Comment in here – 24pt</a:t>
            </a:r>
            <a:br>
              <a:rPr lang="en-US" dirty="0" smtClean="0"/>
            </a:br>
            <a:r>
              <a:rPr lang="en-US" dirty="0" smtClean="0"/>
              <a:t>Max 2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41489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785" y="220661"/>
            <a:ext cx="8776828" cy="849944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2000"/>
            </a:lvl1pPr>
          </a:lstStyle>
          <a:p>
            <a:r>
              <a:rPr lang="en-US" dirty="0" smtClean="0"/>
              <a:t>Comment in here – 20pt</a:t>
            </a:r>
            <a:br>
              <a:rPr lang="en-US" dirty="0" smtClean="0"/>
            </a:br>
            <a:r>
              <a:rPr lang="en-US" dirty="0" smtClean="0"/>
              <a:t>Max 2 lines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7782" y="1068839"/>
            <a:ext cx="8784000" cy="1764"/>
          </a:xfrm>
          <a:prstGeom prst="line">
            <a:avLst/>
          </a:prstGeom>
          <a:ln w="9525">
            <a:solidFill>
              <a:srgbClr val="4B92D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753365" y="1841781"/>
            <a:ext cx="4204196" cy="4083496"/>
          </a:xfrm>
          <a:prstGeom prst="rect">
            <a:avLst/>
          </a:prstGeom>
        </p:spPr>
        <p:txBody>
          <a:bodyPr lIns="77925" tIns="38963" rIns="77925" bIns="38963"/>
          <a:lstStyle>
            <a:lvl1pPr marL="342900" indent="-342900">
              <a:spcBef>
                <a:spcPts val="1364"/>
              </a:spcBef>
              <a:buClr>
                <a:srgbClr val="4B92DB"/>
              </a:buClr>
              <a:buSzPct val="90000"/>
              <a:buFont typeface="+mj-lt"/>
              <a:buAutoNum type="arabicPeriod"/>
              <a:defRPr sz="1400">
                <a:solidFill>
                  <a:srgbClr val="495965"/>
                </a:solidFill>
              </a:defRPr>
            </a:lvl1pPr>
            <a:lvl2pPr marL="572887" indent="-342900">
              <a:buClr>
                <a:srgbClr val="4B92DB"/>
              </a:buClr>
              <a:buSzPct val="90000"/>
              <a:buFont typeface="+mj-lt"/>
              <a:buAutoNum type="arabicPeriod"/>
              <a:defRPr sz="1300">
                <a:solidFill>
                  <a:srgbClr val="495965"/>
                </a:solidFill>
              </a:defRPr>
            </a:lvl2pPr>
            <a:lvl3pPr marL="845543" indent="-307101">
              <a:buClr>
                <a:srgbClr val="4B92DB"/>
              </a:buClr>
              <a:buSzPct val="90000"/>
              <a:buFont typeface="+mj-lt"/>
              <a:buAutoNum type="arabicPeriod"/>
              <a:defRPr sz="1200">
                <a:solidFill>
                  <a:srgbClr val="495965"/>
                </a:solidFill>
              </a:defRPr>
            </a:lvl3pPr>
            <a:lvl4pPr marL="1141820" indent="-296278">
              <a:buClr>
                <a:srgbClr val="4B92DB"/>
              </a:buClr>
              <a:buSzPct val="90000"/>
              <a:buFont typeface="+mj-lt"/>
              <a:buAutoNum type="arabicPeriod"/>
              <a:defRPr sz="1100">
                <a:solidFill>
                  <a:srgbClr val="495965"/>
                </a:solidFill>
              </a:defRPr>
            </a:lvl4pPr>
            <a:lvl5pPr marL="1448922" indent="-307101">
              <a:buClr>
                <a:srgbClr val="4B92DB"/>
              </a:buClr>
              <a:buSzPct val="90000"/>
              <a:buFont typeface="+mj-lt"/>
              <a:buAutoNum type="arabicPeriod"/>
              <a:defRPr sz="1000">
                <a:solidFill>
                  <a:srgbClr val="4959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65073" y="1313729"/>
            <a:ext cx="0" cy="4611551"/>
          </a:xfrm>
          <a:prstGeom prst="line">
            <a:avLst/>
          </a:prstGeom>
          <a:ln w="9525">
            <a:solidFill>
              <a:srgbClr val="49596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23280" y="7397294"/>
            <a:ext cx="257808" cy="12311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F166DF65-0726-4B8B-9178-752AB6C3056F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87325" y="1259420"/>
            <a:ext cx="4204800" cy="4360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lang="en-GB" sz="1600" kern="1200" noProof="0" dirty="0" smtClean="0">
                <a:solidFill>
                  <a:srgbClr val="4B92D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for heading</a:t>
            </a:r>
            <a:endParaRPr lang="en-GB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745093" y="1259417"/>
            <a:ext cx="4204800" cy="43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lang="en-GB" sz="1600" kern="1200" noProof="0" dirty="0" smtClean="0">
                <a:solidFill>
                  <a:srgbClr val="4B92D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229987" lvl="0" indent="-229987" algn="l" defTabSz="779252" rtl="0" eaLnBrk="1" latinLnBrk="0" hangingPunct="1">
              <a:spcBef>
                <a:spcPts val="767"/>
              </a:spcBef>
              <a:buClr>
                <a:schemeClr val="accent2">
                  <a:lumMod val="75000"/>
                </a:schemeClr>
              </a:buClr>
              <a:buSzPct val="130000"/>
              <a:buFont typeface="Arial" pitchFamily="34" charset="0"/>
              <a:buNone/>
            </a:pPr>
            <a:r>
              <a:rPr lang="en-US" dirty="0" smtClean="0"/>
              <a:t>Click for heading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179512" y="1841781"/>
            <a:ext cx="4204196" cy="4083496"/>
          </a:xfrm>
          <a:prstGeom prst="rect">
            <a:avLst/>
          </a:prstGeom>
        </p:spPr>
        <p:txBody>
          <a:bodyPr lIns="77925" tIns="38963" rIns="77925" bIns="38963"/>
          <a:lstStyle>
            <a:lvl1pPr marL="342900" indent="-342900">
              <a:spcBef>
                <a:spcPts val="1364"/>
              </a:spcBef>
              <a:buClr>
                <a:srgbClr val="4B92DB"/>
              </a:buClr>
              <a:buSzPct val="90000"/>
              <a:buFont typeface="+mj-lt"/>
              <a:buAutoNum type="arabicPeriod"/>
              <a:defRPr sz="1400">
                <a:solidFill>
                  <a:srgbClr val="495965"/>
                </a:solidFill>
              </a:defRPr>
            </a:lvl1pPr>
            <a:lvl2pPr marL="572887" indent="-342900">
              <a:buClr>
                <a:srgbClr val="4B92DB"/>
              </a:buClr>
              <a:buSzPct val="90000"/>
              <a:buFont typeface="+mj-lt"/>
              <a:buAutoNum type="arabicPeriod"/>
              <a:defRPr sz="1300">
                <a:solidFill>
                  <a:srgbClr val="495965"/>
                </a:solidFill>
              </a:defRPr>
            </a:lvl2pPr>
            <a:lvl3pPr marL="845543" indent="-307101">
              <a:buClr>
                <a:srgbClr val="4B92DB"/>
              </a:buClr>
              <a:buSzPct val="90000"/>
              <a:buFont typeface="+mj-lt"/>
              <a:buAutoNum type="arabicPeriod"/>
              <a:defRPr sz="1200">
                <a:solidFill>
                  <a:srgbClr val="495965"/>
                </a:solidFill>
              </a:defRPr>
            </a:lvl3pPr>
            <a:lvl4pPr marL="1141820" indent="-296278">
              <a:buClr>
                <a:srgbClr val="4B92DB"/>
              </a:buClr>
              <a:buSzPct val="90000"/>
              <a:buFont typeface="+mj-lt"/>
              <a:buAutoNum type="arabicPeriod"/>
              <a:defRPr sz="1100">
                <a:solidFill>
                  <a:srgbClr val="495965"/>
                </a:solidFill>
              </a:defRPr>
            </a:lvl4pPr>
            <a:lvl5pPr marL="1448922" indent="-307101">
              <a:buClr>
                <a:srgbClr val="4B92DB"/>
              </a:buClr>
              <a:buSzPct val="90000"/>
              <a:buFont typeface="+mj-lt"/>
              <a:buAutoNum type="arabicPeriod"/>
              <a:defRPr sz="1000">
                <a:solidFill>
                  <a:srgbClr val="49596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Slide Number Placeholder 2"/>
          <p:cNvSpPr txBox="1">
            <a:spLocks/>
          </p:cNvSpPr>
          <p:nvPr userDrawn="1"/>
        </p:nvSpPr>
        <p:spPr bwMode="auto">
          <a:xfrm>
            <a:off x="4219575" y="6392798"/>
            <a:ext cx="622300" cy="3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4B92DB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534988" indent="-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1071563" indent="-1571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608138" indent="-2365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2144713" indent="-31591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237F6447-5038-E14A-813C-E0F5C047ED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41870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43B1-1DD2-C846-8FA3-E4E874D6FD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2500298" y="2071678"/>
            <a:ext cx="2000264" cy="81735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200" baseline="300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 Floor Clarence House</a:t>
            </a:r>
          </a:p>
          <a:p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127-129 Duke Street</a:t>
            </a:r>
          </a:p>
          <a:p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Port of Spain</a:t>
            </a:r>
          </a:p>
          <a:p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Trinidad</a:t>
            </a:r>
            <a:endParaRPr lang="en-GB" sz="1200" b="1" dirty="0" smtClean="0">
              <a:solidFill>
                <a:srgbClr val="4B92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43438" y="2071678"/>
            <a:ext cx="4214842" cy="100201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tabLst>
                <a:tab pos="536575" algn="l"/>
              </a:tabLst>
            </a:pPr>
            <a:r>
              <a:rPr lang="en-GB" sz="1200" dirty="0" smtClean="0">
                <a:solidFill>
                  <a:srgbClr val="4B92DB"/>
                </a:solidFill>
                <a:latin typeface="Arial" pitchFamily="34" charset="0"/>
                <a:cs typeface="Arial" pitchFamily="34" charset="0"/>
              </a:rPr>
              <a:t>Tel: 	</a:t>
            </a: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+868 224</a:t>
            </a:r>
            <a:r>
              <a:rPr lang="en-GB" sz="1200" baseline="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 5490</a:t>
            </a:r>
            <a:endParaRPr lang="en-GB" sz="1200" dirty="0" smtClean="0">
              <a:solidFill>
                <a:srgbClr val="495965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536575" algn="l"/>
              </a:tabLst>
            </a:pPr>
            <a:r>
              <a:rPr lang="en-GB" sz="1200" dirty="0" smtClean="0">
                <a:solidFill>
                  <a:srgbClr val="4B92DB"/>
                </a:solidFill>
                <a:latin typeface="Arial" pitchFamily="34" charset="0"/>
                <a:cs typeface="Arial" pitchFamily="34" charset="0"/>
              </a:rPr>
              <a:t>Mob:	</a:t>
            </a: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+868 727 1926</a:t>
            </a:r>
            <a:endParaRPr lang="en-GB" sz="1200" b="1" dirty="0" smtClean="0">
              <a:solidFill>
                <a:srgbClr val="495965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536575" algn="l"/>
              </a:tabLst>
            </a:pPr>
            <a:r>
              <a:rPr lang="en-GB" sz="1200" dirty="0" smtClean="0">
                <a:solidFill>
                  <a:srgbClr val="4B92DB"/>
                </a:solidFill>
                <a:latin typeface="Arial" pitchFamily="34" charset="0"/>
                <a:cs typeface="Arial" pitchFamily="34" charset="0"/>
              </a:rPr>
              <a:t>Email:	</a:t>
            </a: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2"/>
              </a:rPr>
              <a:t>cpyoung@imo.org</a:t>
            </a:r>
            <a:endParaRPr lang="en-GB" sz="1200" dirty="0" smtClean="0">
              <a:solidFill>
                <a:srgbClr val="495965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536575" algn="l"/>
              </a:tabLst>
            </a:pP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3"/>
              </a:rPr>
              <a:t>regional.maritime.adviser@gmail.com</a:t>
            </a:r>
            <a:endParaRPr lang="en-GB" sz="1200" dirty="0" smtClean="0">
              <a:solidFill>
                <a:srgbClr val="495965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  <a:defRPr/>
            </a:pPr>
            <a:r>
              <a:rPr lang="en-GB" sz="12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1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hlinkClick r:id="rId4"/>
              </a:rPr>
              <a:t>www.imo.org</a:t>
            </a:r>
            <a:endParaRPr lang="en-GB" sz="12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85918" y="1357673"/>
            <a:ext cx="5572164" cy="57112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Office of the Regional Maritime Adviser (Caribbean)</a:t>
            </a:r>
          </a:p>
          <a:p>
            <a:pPr algn="ctr"/>
            <a:r>
              <a:rPr lang="en-GB" sz="1600" b="1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</a:rPr>
              <a:t>International Maritime Organization</a:t>
            </a:r>
            <a:endParaRPr lang="en-GB" sz="1600" b="1" dirty="0" smtClean="0">
              <a:solidFill>
                <a:srgbClr val="4B92D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99792" y="1973256"/>
            <a:ext cx="3600400" cy="0"/>
          </a:xfrm>
          <a:prstGeom prst="line">
            <a:avLst/>
          </a:prstGeom>
          <a:ln w="3175">
            <a:solidFill>
              <a:srgbClr val="4B92DB">
                <a:alpha val="3100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Content Placeholder 10" descr="social-medi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55" b="-14255"/>
          <a:stretch>
            <a:fillRect/>
          </a:stretch>
        </p:blipFill>
        <p:spPr bwMode="auto">
          <a:xfrm>
            <a:off x="2195736" y="2924944"/>
            <a:ext cx="5112568" cy="204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35588379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4319588"/>
            <a:ext cx="9144000" cy="1557337"/>
          </a:xfrm>
          <a:prstGeom prst="rect">
            <a:avLst/>
          </a:prstGeom>
          <a:solidFill>
            <a:srgbClr val="495965">
              <a:alpha val="8784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878513"/>
            <a:ext cx="9144000" cy="979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7" descr="IMO-logo-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6080125"/>
            <a:ext cx="20447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6211888"/>
            <a:ext cx="233363" cy="231775"/>
          </a:xfrm>
          <a:prstGeom prst="rect">
            <a:avLst/>
          </a:prstGeom>
          <a:solidFill>
            <a:srgbClr val="495965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9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484786"/>
            <a:ext cx="5881526" cy="480359"/>
          </a:xfrm>
          <a:prstGeom prst="rect">
            <a:avLst/>
          </a:prstGeom>
          <a:solidFill>
            <a:srgbClr val="4B92DB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7325" y="1068388"/>
            <a:ext cx="8785225" cy="1587"/>
          </a:xfrm>
          <a:prstGeom prst="line">
            <a:avLst/>
          </a:prstGeom>
          <a:ln w="9525">
            <a:solidFill>
              <a:srgbClr val="4B92D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2"/>
          <p:cNvSpPr txBox="1">
            <a:spLocks/>
          </p:cNvSpPr>
          <p:nvPr userDrawn="1"/>
        </p:nvSpPr>
        <p:spPr bwMode="auto">
          <a:xfrm>
            <a:off x="4219575" y="6392863"/>
            <a:ext cx="6223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287" tIns="53643" rIns="107287" bIns="53643"/>
          <a:lstStyle/>
          <a:p>
            <a:pPr algn="ctr" eaLnBrk="1" hangingPunct="1"/>
            <a:fld id="{C8D88B6C-E34D-441E-B83A-94C272C8F258}" type="slidenum">
              <a:rPr lang="en-GB" sz="900">
                <a:solidFill>
                  <a:srgbClr val="4B92DB"/>
                </a:solidFill>
                <a:latin typeface="Arial" pitchFamily="34" charset="0"/>
              </a:rPr>
              <a:pPr algn="ctr" eaLnBrk="1" hangingPunct="1"/>
              <a:t>‹#›</a:t>
            </a:fld>
            <a:endParaRPr lang="en-GB" sz="900">
              <a:solidFill>
                <a:srgbClr val="4B92DB"/>
              </a:solidFill>
              <a:latin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1144" y="1316765"/>
            <a:ext cx="8721725" cy="450986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495965"/>
                </a:solidFill>
              </a:defRPr>
            </a:lvl1pPr>
            <a:lvl2pPr>
              <a:defRPr sz="2000">
                <a:solidFill>
                  <a:srgbClr val="495965"/>
                </a:solidFill>
              </a:defRPr>
            </a:lvl2pPr>
            <a:lvl3pPr>
              <a:defRPr sz="1800">
                <a:solidFill>
                  <a:srgbClr val="495965"/>
                </a:solidFill>
              </a:defRPr>
            </a:lvl3pPr>
            <a:lvl4pPr>
              <a:defRPr sz="1400">
                <a:solidFill>
                  <a:srgbClr val="495965"/>
                </a:solidFill>
              </a:defRPr>
            </a:lvl4pPr>
            <a:lvl5pPr>
              <a:defRPr sz="1200">
                <a:solidFill>
                  <a:srgbClr val="495965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7785" y="220661"/>
            <a:ext cx="8776828" cy="849944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20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5965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 userDrawn="1"/>
        </p:nvSpPr>
        <p:spPr bwMode="auto">
          <a:xfrm>
            <a:off x="0" y="6165852"/>
            <a:ext cx="9144000" cy="6921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858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19575" y="6481235"/>
            <a:ext cx="622300" cy="30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4B92DB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A31643-05E5-EE40-8A56-C66CE62415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0" name="Picture 6" descr="IMO-logo-rgb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293663"/>
            <a:ext cx="1555446" cy="44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3" y="6360584"/>
            <a:ext cx="233363" cy="230832"/>
          </a:xfrm>
          <a:prstGeom prst="rect">
            <a:avLst/>
          </a:prstGeom>
          <a:solidFill>
            <a:srgbClr val="495965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9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68210"/>
            <a:ext cx="1004503" cy="513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71" r:id="rId8"/>
    <p:sldLayoutId id="2147484172" r:id="rId9"/>
    <p:sldLayoutId id="2147484173" r:id="rId10"/>
    <p:sldLayoutId id="2147484175" r:id="rId11"/>
    <p:sldLayoutId id="2147484176" r:id="rId12"/>
    <p:sldLayoutId id="2147484177" r:id="rId13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4B92DB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4B92DB"/>
          </a:solidFill>
          <a:latin typeface="Arial" pitchFamily="-107" charset="0"/>
          <a:ea typeface="ＭＳ Ｐゴシック" charset="0"/>
          <a:cs typeface="Arial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4B92DB"/>
          </a:solidFill>
          <a:latin typeface="Arial" pitchFamily="-107" charset="0"/>
          <a:ea typeface="ＭＳ Ｐゴシック" charset="0"/>
          <a:cs typeface="Arial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4B92DB"/>
          </a:solidFill>
          <a:latin typeface="Arial" pitchFamily="-107" charset="0"/>
          <a:ea typeface="ＭＳ Ｐゴシック" charset="0"/>
          <a:cs typeface="Arial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4B92DB"/>
          </a:solidFill>
          <a:latin typeface="Arial" pitchFamily="-107" charset="0"/>
          <a:ea typeface="ＭＳ Ｐゴシック" charset="0"/>
          <a:cs typeface="Arial" pitchFamily="-107" charset="0"/>
        </a:defRPr>
      </a:lvl5pPr>
      <a:lvl6pPr marL="536433" algn="ctr" rtl="0" fontAlgn="base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pitchFamily="-107" charset="0"/>
          <a:ea typeface="Arial" pitchFamily="-107" charset="0"/>
          <a:cs typeface="Arial" pitchFamily="-107" charset="0"/>
        </a:defRPr>
      </a:lvl6pPr>
      <a:lvl7pPr marL="1072866" algn="ctr" rtl="0" fontAlgn="base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pitchFamily="-107" charset="0"/>
          <a:ea typeface="Arial" pitchFamily="-107" charset="0"/>
          <a:cs typeface="Arial" pitchFamily="-107" charset="0"/>
        </a:defRPr>
      </a:lvl7pPr>
      <a:lvl8pPr marL="1609298" algn="ctr" rtl="0" fontAlgn="base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pitchFamily="-107" charset="0"/>
          <a:ea typeface="Arial" pitchFamily="-107" charset="0"/>
          <a:cs typeface="Arial" pitchFamily="-107" charset="0"/>
        </a:defRPr>
      </a:lvl8pPr>
      <a:lvl9pPr marL="2145731" algn="ctr" rtl="0" fontAlgn="base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Arial" pitchFamily="-107" charset="0"/>
          <a:ea typeface="Arial" pitchFamily="-107" charset="0"/>
          <a:cs typeface="Arial" pitchFamily="-107" charset="0"/>
        </a:defRPr>
      </a:lvl9pPr>
    </p:titleStyle>
    <p:bodyStyle>
      <a:lvl1pPr marL="312738" indent="-250825" algn="l" rtl="0" eaLnBrk="0" fontAlgn="base" hangingPunct="0">
        <a:spcBef>
          <a:spcPct val="20000"/>
        </a:spcBef>
        <a:spcAft>
          <a:spcPct val="0"/>
        </a:spcAft>
        <a:buClr>
          <a:srgbClr val="4B92DB"/>
        </a:buClr>
        <a:buSzPct val="120000"/>
        <a:buFont typeface="Arial" charset="0"/>
        <a:buChar char="•"/>
        <a:defRPr sz="2800">
          <a:solidFill>
            <a:srgbClr val="5E6A71"/>
          </a:solidFill>
          <a:latin typeface="+mn-lt"/>
          <a:ea typeface="ＭＳ Ｐゴシック" charset="0"/>
          <a:cs typeface="+mn-cs"/>
        </a:defRPr>
      </a:lvl1pPr>
      <a:lvl2pPr marL="871538" indent="-244475" algn="l" rtl="0" eaLnBrk="0" fontAlgn="base" hangingPunct="0">
        <a:spcBef>
          <a:spcPct val="20000"/>
        </a:spcBef>
        <a:spcAft>
          <a:spcPct val="0"/>
        </a:spcAft>
        <a:buClr>
          <a:srgbClr val="4B92DB"/>
        </a:buClr>
        <a:buSzPct val="120000"/>
        <a:buFont typeface="Arial" charset="0"/>
        <a:buChar char="•"/>
        <a:defRPr sz="2600">
          <a:solidFill>
            <a:srgbClr val="5E6A71"/>
          </a:solidFill>
          <a:latin typeface="+mn-lt"/>
          <a:ea typeface="+mn-ea"/>
          <a:cs typeface="+mn-cs"/>
        </a:defRPr>
      </a:lvl2pPr>
      <a:lvl3pPr marL="1339850" indent="-215900" algn="l" rtl="0" eaLnBrk="0" fontAlgn="base" hangingPunct="0">
        <a:spcBef>
          <a:spcPct val="20000"/>
        </a:spcBef>
        <a:spcAft>
          <a:spcPct val="0"/>
        </a:spcAft>
        <a:buClr>
          <a:srgbClr val="4B92DB"/>
        </a:buClr>
        <a:buSzPct val="120000"/>
        <a:buFont typeface="Arial" charset="0"/>
        <a:buChar char="•"/>
        <a:defRPr sz="2400">
          <a:solidFill>
            <a:srgbClr val="5E6A71"/>
          </a:solidFill>
          <a:latin typeface="+mn-lt"/>
          <a:ea typeface="+mn-ea"/>
          <a:cs typeface="+mn-cs"/>
        </a:defRPr>
      </a:lvl3pPr>
      <a:lvl4pPr marL="1876425" indent="-215900" algn="l" rtl="0" eaLnBrk="0" fontAlgn="base" hangingPunct="0">
        <a:spcBef>
          <a:spcPct val="20000"/>
        </a:spcBef>
        <a:spcAft>
          <a:spcPct val="0"/>
        </a:spcAft>
        <a:buClr>
          <a:srgbClr val="4B92DB"/>
        </a:buClr>
        <a:buSzPct val="120000"/>
        <a:buFont typeface="Arial" charset="0"/>
        <a:buChar char="•"/>
        <a:defRPr sz="2200">
          <a:solidFill>
            <a:srgbClr val="5E6A71"/>
          </a:solidFill>
          <a:latin typeface="+mn-lt"/>
          <a:ea typeface="+mn-ea"/>
          <a:cs typeface="+mn-cs"/>
        </a:defRPr>
      </a:lvl4pPr>
      <a:lvl5pPr marL="2413000" indent="-215900" algn="l" rtl="0" eaLnBrk="0" fontAlgn="base" hangingPunct="0">
        <a:spcBef>
          <a:spcPct val="20000"/>
        </a:spcBef>
        <a:spcAft>
          <a:spcPct val="0"/>
        </a:spcAft>
        <a:buClr>
          <a:srgbClr val="4B92DB"/>
        </a:buClr>
        <a:buSzPct val="120000"/>
        <a:buFont typeface="Arial" charset="0"/>
        <a:buChar char="•"/>
        <a:defRPr sz="2000">
          <a:solidFill>
            <a:srgbClr val="5E6A71"/>
          </a:solidFill>
          <a:latin typeface="+mn-lt"/>
          <a:ea typeface="+mn-ea"/>
          <a:cs typeface="+mn-cs"/>
        </a:defRPr>
      </a:lvl5pPr>
      <a:lvl6pPr marL="2950380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  <a:ea typeface="+mn-ea"/>
          <a:cs typeface="+mn-cs"/>
        </a:defRPr>
      </a:lvl6pPr>
      <a:lvl7pPr marL="3486813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  <a:ea typeface="+mn-ea"/>
          <a:cs typeface="+mn-cs"/>
        </a:defRPr>
      </a:lvl7pPr>
      <a:lvl8pPr marL="4023246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  <a:ea typeface="+mn-ea"/>
          <a:cs typeface="+mn-cs"/>
        </a:defRPr>
      </a:lvl8pPr>
      <a:lvl9pPr marL="4559678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MOHQ" TargetMode="External"/><Relationship Id="rId2" Type="http://schemas.openxmlformats.org/officeDocument/2006/relationships/hyperlink" Target="https://twitter.com/imohq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lickr.com/photos/imo-un/collections/" TargetMode="External"/><Relationship Id="rId4" Type="http://schemas.openxmlformats.org/officeDocument/2006/relationships/hyperlink" Target="http://www.youtube.com/user/IMOH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211144" y="116632"/>
            <a:ext cx="8721725" cy="5709997"/>
          </a:xfrm>
          <a:prstGeom prst="rect">
            <a:avLst/>
          </a:prstGeom>
        </p:spPr>
        <p:txBody>
          <a:bodyPr anchor="ctr"/>
          <a:lstStyle>
            <a:lvl1pPr marL="312738" indent="-2508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charset="0"/>
              <a:buChar char="•"/>
              <a:defRPr sz="2800">
                <a:solidFill>
                  <a:srgbClr val="5E6A71"/>
                </a:solidFill>
                <a:latin typeface="+mn-lt"/>
                <a:ea typeface="ＭＳ Ｐゴシック" charset="0"/>
                <a:cs typeface="+mn-cs"/>
              </a:defRPr>
            </a:lvl1pPr>
            <a:lvl2pPr marL="871538" indent="-2444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charset="0"/>
              <a:buChar char="•"/>
              <a:defRPr sz="26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2pPr>
            <a:lvl3pPr marL="133985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charset="0"/>
              <a:buChar char="•"/>
              <a:defRPr sz="24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3pPr>
            <a:lvl4pPr marL="187642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charset="0"/>
              <a:buChar char="•"/>
              <a:defRPr sz="22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4pPr>
            <a:lvl5pPr marL="24130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charset="0"/>
              <a:buChar char="•"/>
              <a:defRPr sz="20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3" indent="0" algn="ctr">
              <a:buFont typeface="Arial" charset="0"/>
              <a:buNone/>
            </a:pPr>
            <a:r>
              <a:rPr lang="en-US" sz="3600" b="1" kern="0" dirty="0">
                <a:solidFill>
                  <a:srgbClr val="4B92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j-cs"/>
              </a:rPr>
              <a:t>T</a:t>
            </a:r>
            <a:r>
              <a:rPr lang="en-US" sz="3600" b="1" kern="0" dirty="0" smtClean="0">
                <a:solidFill>
                  <a:srgbClr val="4B92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j-cs"/>
              </a:rPr>
              <a:t>he IMO </a:t>
            </a:r>
          </a:p>
          <a:p>
            <a:pPr marL="61913" indent="0" algn="ctr">
              <a:buFont typeface="Arial" charset="0"/>
              <a:buNone/>
            </a:pPr>
            <a:r>
              <a:rPr lang="en-US" sz="3600" b="1" kern="0" dirty="0" smtClean="0">
                <a:solidFill>
                  <a:srgbClr val="4B92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j-cs"/>
              </a:rPr>
              <a:t>MEMBER STATE AUDIT </a:t>
            </a:r>
            <a:r>
              <a:rPr lang="en-US" sz="3600" b="1" kern="0" dirty="0" smtClean="0">
                <a:solidFill>
                  <a:srgbClr val="4B92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j-cs"/>
              </a:rPr>
              <a:t>SCHEME</a:t>
            </a:r>
          </a:p>
          <a:p>
            <a:pPr marL="61913" indent="0" algn="ctr">
              <a:buNone/>
            </a:pPr>
            <a:r>
              <a:rPr lang="en-US" sz="3600" b="1" kern="0">
                <a:solidFill>
                  <a:srgbClr val="4B92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(Adapted from the presentation made by Mr Colin Young at </a:t>
            </a:r>
            <a:r>
              <a:rPr lang="en-US" sz="3600" b="1" kern="0">
                <a:solidFill>
                  <a:srgbClr val="4B92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MACHC18</a:t>
            </a:r>
            <a:r>
              <a:rPr lang="en-US" sz="3600" b="1" kern="0" smtClean="0">
                <a:solidFill>
                  <a:srgbClr val="4B92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sz="3600" b="1" kern="0">
              <a:solidFill>
                <a:srgbClr val="4B92D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208073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211138" y="220663"/>
            <a:ext cx="8721725" cy="849312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Strategy Development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71550" y="357166"/>
            <a:ext cx="7169150" cy="5943600"/>
            <a:chOff x="1742" y="205"/>
            <a:chExt cx="8684" cy="7245"/>
          </a:xfrm>
        </p:grpSpPr>
        <p:sp>
          <p:nvSpPr>
            <p:cNvPr id="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353" y="205"/>
              <a:ext cx="7200" cy="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5215" y="2852"/>
              <a:ext cx="2123" cy="19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5 h 21600"/>
                <a:gd name="T26" fmla="*/ 18436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auto">
            <a:xfrm rot="-5400000">
              <a:off x="7496" y="2373"/>
              <a:ext cx="976" cy="2769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pPr eaLnBrk="1" hangingPunct="1"/>
              <a:r>
                <a:rPr lang="en-GB" sz="1400" b="1">
                  <a:solidFill>
                    <a:srgbClr val="C00000"/>
                  </a:solidFill>
                  <a:ea typeface="SimSun" pitchFamily="2" charset="-122"/>
                </a:rPr>
                <a:t>MINISTRY OF JUSTICE</a:t>
              </a:r>
              <a:endParaRPr lang="en-GB">
                <a:solidFill>
                  <a:srgbClr val="C00000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5122" y="1459"/>
              <a:ext cx="2202" cy="2091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GB" sz="1400" b="1">
                  <a:solidFill>
                    <a:srgbClr val="C00000"/>
                  </a:solidFill>
                  <a:ea typeface="SimSun" pitchFamily="2" charset="-122"/>
                </a:rPr>
                <a:t>MINISTRY OF TRANSPORT</a:t>
              </a:r>
              <a:endParaRPr lang="en-GB">
                <a:solidFill>
                  <a:srgbClr val="C00000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5768" y="3967"/>
              <a:ext cx="1016" cy="292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pPr eaLnBrk="1" hangingPunct="1"/>
              <a:r>
                <a:rPr lang="en-GB" sz="1400" b="1">
                  <a:solidFill>
                    <a:srgbClr val="C00000"/>
                  </a:solidFill>
                  <a:ea typeface="SimSun" pitchFamily="2" charset="-122"/>
                </a:rPr>
                <a:t>MINISTRY OF</a:t>
              </a:r>
              <a:endParaRPr lang="en-GB" sz="1100">
                <a:solidFill>
                  <a:srgbClr val="C00000"/>
                </a:solidFill>
                <a:latin typeface="Arial" pitchFamily="34" charset="0"/>
                <a:ea typeface="SimSun" pitchFamily="2" charset="-122"/>
              </a:endParaRPr>
            </a:p>
            <a:p>
              <a:r>
                <a:rPr lang="en-GB" sz="900" b="1">
                  <a:solidFill>
                    <a:srgbClr val="C00000"/>
                  </a:solidFill>
                  <a:ea typeface="SimSun" pitchFamily="2" charset="-122"/>
                </a:rPr>
                <a:t>             </a:t>
              </a:r>
              <a:r>
                <a:rPr lang="en-GB" sz="1400" b="1">
                  <a:solidFill>
                    <a:srgbClr val="C00000"/>
                  </a:solidFill>
                  <a:ea typeface="SimSun" pitchFamily="2" charset="-122"/>
                </a:rPr>
                <a:t>DEFENCE</a:t>
              </a:r>
              <a:endParaRPr lang="en-GB">
                <a:solidFill>
                  <a:srgbClr val="C00000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 rot="-5400000">
              <a:off x="4173" y="2513"/>
              <a:ext cx="975" cy="2769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pPr eaLnBrk="1" hangingPunct="1"/>
              <a:r>
                <a:rPr lang="en-GB" sz="1400" b="1">
                  <a:solidFill>
                    <a:srgbClr val="C00000"/>
                  </a:solidFill>
                  <a:ea typeface="SimSun" pitchFamily="2" charset="-122"/>
                </a:rPr>
                <a:t>MINISTRY OF ENVIRONMENT</a:t>
              </a:r>
              <a:endParaRPr lang="en-GB">
                <a:solidFill>
                  <a:srgbClr val="C00000"/>
                </a:solidFill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630" y="2016"/>
              <a:ext cx="2030" cy="8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GB" sz="1600" b="1" dirty="0">
                  <a:solidFill>
                    <a:schemeClr val="bg2"/>
                  </a:solidFill>
                  <a:ea typeface="SimSun" pitchFamily="2" charset="-122"/>
                </a:rPr>
                <a:t>OVERALL STRATEGY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907" y="5778"/>
              <a:ext cx="2584" cy="83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GB" sz="1600" b="1">
                  <a:solidFill>
                    <a:schemeClr val="bg2"/>
                  </a:solidFill>
                  <a:ea typeface="SimSun" pitchFamily="2" charset="-122"/>
                </a:rPr>
                <a:t>MARITIME ADMINISTRATION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015" y="2852"/>
              <a:ext cx="2123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4845" y="4663"/>
              <a:ext cx="831" cy="1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1742" y="4428"/>
              <a:ext cx="2303" cy="1116"/>
            </a:xfrm>
            <a:prstGeom prst="rect">
              <a:avLst/>
            </a:prstGeom>
            <a:solidFill>
              <a:srgbClr val="66FF6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GB" sz="1600" b="1">
                  <a:solidFill>
                    <a:schemeClr val="bg2"/>
                  </a:solidFill>
                  <a:ea typeface="SimSun" pitchFamily="2" charset="-122"/>
                </a:rPr>
                <a:t>POLLUTION PREVENTION</a:t>
              </a:r>
            </a:p>
            <a:p>
              <a:pPr algn="ctr"/>
              <a:r>
                <a:rPr lang="en-GB" sz="1600" b="1">
                  <a:solidFill>
                    <a:schemeClr val="bg2"/>
                  </a:solidFill>
                  <a:ea typeface="SimSun" pitchFamily="2" charset="-122"/>
                </a:rPr>
                <a:t>AND CONTROL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801" y="5735"/>
              <a:ext cx="2357" cy="87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GB" sz="1600" b="1" dirty="0" smtClean="0">
                  <a:solidFill>
                    <a:schemeClr val="bg2"/>
                  </a:solidFill>
                  <a:ea typeface="SimSun" pitchFamily="2" charset="-122"/>
                </a:rPr>
                <a:t>RESCUE &amp; </a:t>
              </a:r>
              <a:r>
                <a:rPr lang="en-GB" sz="1600" b="1" dirty="0">
                  <a:solidFill>
                    <a:schemeClr val="bg2"/>
                  </a:solidFill>
                  <a:ea typeface="SimSun" pitchFamily="2" charset="-122"/>
                </a:rPr>
                <a:t>HYDROGRAPHY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8284" y="4330"/>
              <a:ext cx="2142" cy="975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GB" sz="1600" b="1" dirty="0">
                  <a:solidFill>
                    <a:schemeClr val="bg2"/>
                  </a:solidFill>
                  <a:ea typeface="SimSun" pitchFamily="2" charset="-122"/>
                </a:rPr>
                <a:t>LAWS &amp; ENFORCEMENT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7411" y="1785"/>
              <a:ext cx="2355" cy="79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GB" sz="1600" b="1" dirty="0">
                  <a:solidFill>
                    <a:schemeClr val="bg2"/>
                  </a:solidFill>
                  <a:ea typeface="SimSun" pitchFamily="2" charset="-122"/>
                </a:rPr>
                <a:t>TRANSPORT POLICY/IMO</a:t>
              </a:r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5768" y="3270"/>
              <a:ext cx="1110" cy="1114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Arial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799" y="0"/>
            <a:ext cx="1474064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211144" y="116632"/>
            <a:ext cx="8721725" cy="5709997"/>
          </a:xfrm>
          <a:prstGeom prst="rect">
            <a:avLst/>
          </a:prstGeom>
        </p:spPr>
        <p:txBody>
          <a:bodyPr anchor="ctr"/>
          <a:lstStyle>
            <a:lvl1pPr marL="312738" indent="-2508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charset="0"/>
              <a:buChar char="•"/>
              <a:defRPr sz="2800">
                <a:solidFill>
                  <a:srgbClr val="5E6A71"/>
                </a:solidFill>
                <a:latin typeface="+mn-lt"/>
                <a:ea typeface="ＭＳ Ｐゴシック" charset="0"/>
                <a:cs typeface="+mn-cs"/>
              </a:defRPr>
            </a:lvl1pPr>
            <a:lvl2pPr marL="871538" indent="-2444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charset="0"/>
              <a:buChar char="•"/>
              <a:defRPr sz="26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2pPr>
            <a:lvl3pPr marL="133985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charset="0"/>
              <a:buChar char="•"/>
              <a:defRPr sz="24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3pPr>
            <a:lvl4pPr marL="1876425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charset="0"/>
              <a:buChar char="•"/>
              <a:defRPr sz="22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4pPr>
            <a:lvl5pPr marL="24130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charset="0"/>
              <a:buChar char="•"/>
              <a:defRPr sz="2000">
                <a:solidFill>
                  <a:srgbClr val="5E6A7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3" indent="0" algn="ctr">
              <a:buFont typeface="Arial" charset="0"/>
              <a:buNone/>
            </a:pPr>
            <a:r>
              <a:rPr lang="en-US" sz="3600" b="1" kern="0" dirty="0" smtClean="0">
                <a:solidFill>
                  <a:srgbClr val="4B92D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j-cs"/>
              </a:rPr>
              <a:t>IMSAS DEVELOPMENTS</a:t>
            </a:r>
            <a:endParaRPr lang="en-US" sz="3600" b="1" kern="0" dirty="0">
              <a:solidFill>
                <a:srgbClr val="4B92D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2573547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211138" y="1295400"/>
            <a:ext cx="8721725" cy="4799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r>
              <a:rPr lang="en-GB" dirty="0" smtClean="0"/>
              <a:t>173 IMSAS Audits to be implemented</a:t>
            </a:r>
          </a:p>
          <a:p>
            <a:pPr marL="61913" indent="0">
              <a:buNone/>
            </a:pPr>
            <a:endParaRPr lang="en-GB" dirty="0" smtClean="0"/>
          </a:p>
          <a:p>
            <a:r>
              <a:rPr lang="en-GB" dirty="0" smtClean="0"/>
              <a:t>7-year cycle for Member State Auditing</a:t>
            </a:r>
          </a:p>
          <a:p>
            <a:endParaRPr lang="en-GB" dirty="0" smtClean="0"/>
          </a:p>
          <a:p>
            <a:r>
              <a:rPr lang="en-US" dirty="0" smtClean="0"/>
              <a:t>MACHC </a:t>
            </a:r>
            <a:r>
              <a:rPr lang="en-US" dirty="0"/>
              <a:t>members </a:t>
            </a:r>
            <a:r>
              <a:rPr lang="en-US" dirty="0" smtClean="0"/>
              <a:t>to be </a:t>
            </a:r>
            <a:r>
              <a:rPr lang="en-US" dirty="0"/>
              <a:t>audited in </a:t>
            </a:r>
            <a:r>
              <a:rPr lang="en-US" dirty="0" smtClean="0"/>
              <a:t>2019: Dominica, Guatemala and Haiti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Introduces the concept of a </a:t>
            </a:r>
            <a:r>
              <a:rPr lang="en-US" dirty="0" smtClean="0"/>
              <a:t>quality management system for governments</a:t>
            </a:r>
          </a:p>
          <a:p>
            <a:endParaRPr lang="en-US" dirty="0"/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211138" y="220663"/>
            <a:ext cx="8721725" cy="849312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Audit Schedule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799" y="0"/>
            <a:ext cx="1474064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211138" y="1295400"/>
            <a:ext cx="8721725" cy="4799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r>
              <a:rPr lang="en-US" dirty="0" smtClean="0"/>
              <a:t>A new GISIS Module on Member State Audits developed</a:t>
            </a:r>
          </a:p>
          <a:p>
            <a:endParaRPr lang="en-US" dirty="0" smtClean="0"/>
          </a:p>
          <a:p>
            <a:r>
              <a:rPr lang="en-US" dirty="0" smtClean="0"/>
              <a:t>Can display all reports</a:t>
            </a:r>
          </a:p>
          <a:p>
            <a:endParaRPr lang="en-US" dirty="0" smtClean="0"/>
          </a:p>
          <a:p>
            <a:r>
              <a:rPr lang="en-US" dirty="0" smtClean="0"/>
              <a:t>Reports displayed or released based on the authorization by the Member State</a:t>
            </a:r>
          </a:p>
          <a:p>
            <a:endParaRPr lang="en-US" dirty="0" smtClean="0"/>
          </a:p>
          <a:p>
            <a:r>
              <a:rPr lang="en-US" dirty="0" smtClean="0"/>
              <a:t>One individual per Member State must be designated to receive reports</a:t>
            </a:r>
            <a:endParaRPr lang="en-GB" dirty="0"/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211138" y="220663"/>
            <a:ext cx="8721725" cy="849312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GISIS – MSA Module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561" y="260648"/>
            <a:ext cx="3777302" cy="580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821195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833928"/>
            <a:ext cx="1872208" cy="23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2"/>
              </a:rPr>
              <a:t>twitter.com/</a:t>
            </a:r>
            <a:r>
              <a:rPr lang="en-GB" sz="1000" dirty="0" err="1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2"/>
              </a:rPr>
              <a:t>imohq</a:t>
            </a:r>
            <a:endParaRPr lang="en-GB" sz="1000" b="1" dirty="0" smtClean="0">
              <a:solidFill>
                <a:srgbClr val="4B92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4833928"/>
            <a:ext cx="1440160" cy="23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3"/>
              </a:rPr>
              <a:t>facebook.com/</a:t>
            </a:r>
            <a:r>
              <a:rPr lang="en-GB" sz="1000" dirty="0" err="1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3"/>
              </a:rPr>
              <a:t>imohq</a:t>
            </a:r>
            <a:endParaRPr lang="en-GB" sz="1000" b="1" dirty="0" smtClean="0">
              <a:solidFill>
                <a:srgbClr val="4B92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4833928"/>
            <a:ext cx="1368152" cy="23257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en-GB" sz="1000" err="1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4"/>
              </a:rPr>
              <a:t>youtube.com</a:t>
            </a:r>
            <a:r>
              <a:rPr lang="en-GB" sz="1000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en-GB" sz="1000" err="1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4"/>
              </a:rPr>
              <a:t>imohq</a:t>
            </a:r>
            <a:endParaRPr lang="en-GB" sz="1000" b="1" smtClean="0">
              <a:solidFill>
                <a:srgbClr val="4B92D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4833928"/>
            <a:ext cx="1296144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en-GB" sz="1000" err="1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5"/>
              </a:rPr>
              <a:t>flickr.com</a:t>
            </a:r>
            <a:r>
              <a:rPr lang="en-GB" sz="1000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5"/>
              </a:rPr>
              <a:t>/photos/</a:t>
            </a:r>
            <a:br>
              <a:rPr lang="en-GB" sz="1000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5"/>
              </a:rPr>
            </a:br>
            <a:r>
              <a:rPr lang="en-GB" sz="1000" smtClean="0">
                <a:solidFill>
                  <a:srgbClr val="495965"/>
                </a:solidFill>
                <a:latin typeface="Arial" pitchFamily="34" charset="0"/>
                <a:cs typeface="Arial" pitchFamily="34" charset="0"/>
                <a:hlinkClick r:id="rId5"/>
              </a:rPr>
              <a:t>imo-un/collections</a:t>
            </a:r>
            <a:endParaRPr lang="en-GB" sz="1000" b="1" smtClean="0">
              <a:solidFill>
                <a:srgbClr val="4B92D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750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211138" y="1295400"/>
            <a:ext cx="8721725" cy="4799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zh-CN" dirty="0" smtClean="0"/>
          </a:p>
          <a:p>
            <a:pPr>
              <a:defRPr/>
            </a:pPr>
            <a:r>
              <a:rPr lang="en-GB" altLang="zh-CN" dirty="0" smtClean="0"/>
              <a:t>Scope of audit for coastal State activities is given in Part 3, paragraphs 45 – 51, of the III Code, resolution A.1070(28)</a:t>
            </a:r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r>
              <a:rPr lang="en-GB" dirty="0" smtClean="0"/>
              <a:t>Implementation</a:t>
            </a:r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r>
              <a:rPr lang="en-GB" dirty="0" smtClean="0"/>
              <a:t>Enforcement</a:t>
            </a:r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r>
              <a:rPr lang="en-GB" dirty="0" smtClean="0"/>
              <a:t>Evaluation and review</a:t>
            </a:r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211138" y="220663"/>
            <a:ext cx="8721725" cy="849312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Coastal State Obligations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564904"/>
            <a:ext cx="2448272" cy="346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211138" y="1295400"/>
            <a:ext cx="8721725" cy="4799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zh-CN" dirty="0" smtClean="0"/>
              <a:t>Implementation:</a:t>
            </a:r>
          </a:p>
          <a:p>
            <a:pPr lvl="1">
              <a:defRPr/>
            </a:pPr>
            <a:r>
              <a:rPr lang="en-GB" u="sng" dirty="0" smtClean="0"/>
              <a:t>Enact national legislation </a:t>
            </a:r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r>
              <a:rPr lang="en-GB" dirty="0" smtClean="0"/>
              <a:t>Develop </a:t>
            </a:r>
            <a:r>
              <a:rPr lang="en-GB" u="sng" dirty="0" smtClean="0"/>
              <a:t>policies and guidance </a:t>
            </a:r>
            <a:r>
              <a:rPr lang="en-GB" dirty="0" smtClean="0"/>
              <a:t>which will assist in implementation and enforcement of their obligations</a:t>
            </a:r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r>
              <a:rPr lang="en-GB" u="sng" dirty="0" smtClean="0"/>
              <a:t>Assign responsibilities </a:t>
            </a:r>
            <a:r>
              <a:rPr lang="en-GB" dirty="0" smtClean="0"/>
              <a:t>within their Administration to update and revise any relevant policies</a:t>
            </a:r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r>
              <a:rPr lang="en-GB" dirty="0" smtClean="0"/>
              <a:t>Make available </a:t>
            </a:r>
            <a:r>
              <a:rPr lang="en-GB" u="sng" dirty="0" smtClean="0"/>
              <a:t>appropriate resources </a:t>
            </a:r>
            <a:r>
              <a:rPr lang="en-GB" dirty="0" smtClean="0"/>
              <a:t>(human, financial, equipment, etc.)</a:t>
            </a:r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r>
              <a:rPr lang="en-GB" u="sng" dirty="0" smtClean="0"/>
              <a:t>Effectively implement </a:t>
            </a:r>
            <a:r>
              <a:rPr lang="en-GB" dirty="0" smtClean="0"/>
              <a:t>all relevant requirements of the mandatory IMO instruments</a:t>
            </a:r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211138" y="220663"/>
            <a:ext cx="8721725" cy="849312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Coastal State Obligations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220" y="116632"/>
            <a:ext cx="162964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211138" y="1295400"/>
            <a:ext cx="8721725" cy="4799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zh-CN" dirty="0" smtClean="0"/>
              <a:t>Implementation obligations:</a:t>
            </a:r>
          </a:p>
          <a:p>
            <a:pPr>
              <a:defRPr/>
            </a:pPr>
            <a:endParaRPr lang="en-GB" altLang="zh-CN" dirty="0" smtClean="0"/>
          </a:p>
          <a:p>
            <a:pPr lvl="1"/>
            <a:r>
              <a:rPr lang="en-GB" dirty="0" err="1" smtClean="0"/>
              <a:t>radiocommunication</a:t>
            </a:r>
            <a:r>
              <a:rPr lang="en-GB" dirty="0" smtClean="0"/>
              <a:t> services</a:t>
            </a:r>
          </a:p>
          <a:p>
            <a:pPr lvl="1"/>
            <a:r>
              <a:rPr lang="en-GB" u="sng" dirty="0" smtClean="0"/>
              <a:t>meteorological services and warnings</a:t>
            </a:r>
          </a:p>
          <a:p>
            <a:pPr lvl="1"/>
            <a:r>
              <a:rPr lang="en-GB" dirty="0" smtClean="0"/>
              <a:t>search and rescue services</a:t>
            </a:r>
          </a:p>
          <a:p>
            <a:pPr lvl="1"/>
            <a:r>
              <a:rPr lang="en-GB" u="sng" dirty="0" smtClean="0"/>
              <a:t>hydrographic services</a:t>
            </a:r>
          </a:p>
          <a:p>
            <a:pPr lvl="1"/>
            <a:r>
              <a:rPr lang="en-GB" dirty="0" smtClean="0"/>
              <a:t>ships' routeing</a:t>
            </a:r>
          </a:p>
          <a:p>
            <a:pPr lvl="1"/>
            <a:r>
              <a:rPr lang="en-GB" dirty="0" smtClean="0"/>
              <a:t>ship reporting systems</a:t>
            </a:r>
          </a:p>
          <a:p>
            <a:pPr lvl="1"/>
            <a:r>
              <a:rPr lang="en-GB" u="sng" dirty="0" smtClean="0"/>
              <a:t>vessel traffic services</a:t>
            </a:r>
          </a:p>
          <a:p>
            <a:pPr lvl="1"/>
            <a:r>
              <a:rPr lang="en-GB" u="sng" dirty="0" smtClean="0"/>
              <a:t>aids to navigation</a:t>
            </a:r>
          </a:p>
          <a:p>
            <a:endParaRPr lang="en-GB" dirty="0" smtClean="0"/>
          </a:p>
          <a:p>
            <a:r>
              <a:rPr lang="en-GB" dirty="0" smtClean="0"/>
              <a:t>Non-exhaustive list of obligations – Annex 3 resolution A.1077(28)</a:t>
            </a:r>
          </a:p>
          <a:p>
            <a:endParaRPr lang="en-GB" dirty="0"/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211138" y="220663"/>
            <a:ext cx="8721725" cy="849312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Coastal State Obligations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295400"/>
            <a:ext cx="2952328" cy="417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211138" y="1295400"/>
            <a:ext cx="8721725" cy="4799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b="1" dirty="0" smtClean="0"/>
              <a:t>SOLAS 1974 Chapter V/9</a:t>
            </a:r>
            <a:r>
              <a:rPr lang="en-GB" altLang="zh-CN" b="1" dirty="0" smtClean="0"/>
              <a:t>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Paragraph 1</a:t>
            </a:r>
          </a:p>
          <a:p>
            <a:pPr lvl="2"/>
            <a:r>
              <a:rPr lang="en-GB" dirty="0" smtClean="0"/>
              <a:t>Collection and compilation of hydrographic data</a:t>
            </a:r>
          </a:p>
          <a:p>
            <a:pPr lvl="2"/>
            <a:r>
              <a:rPr lang="en-GB" dirty="0" smtClean="0"/>
              <a:t>publication, dissemination and keeping up to date of all nautical information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Paragraph 2</a:t>
            </a:r>
          </a:p>
          <a:p>
            <a:pPr lvl="2"/>
            <a:r>
              <a:rPr lang="en-GB" dirty="0" smtClean="0"/>
              <a:t>co-operate in carrying out, as far as possible, the nautical and hydrographic services:</a:t>
            </a:r>
          </a:p>
          <a:p>
            <a:pPr lvl="3"/>
            <a:r>
              <a:rPr lang="en-GB" dirty="0" smtClean="0"/>
              <a:t>hydrographic surveying</a:t>
            </a:r>
          </a:p>
          <a:p>
            <a:pPr lvl="3"/>
            <a:r>
              <a:rPr lang="en-GB" dirty="0" smtClean="0"/>
              <a:t>prepare and issue nautical charts, sailing directions, lists of lights, tide tables and other nautical publications</a:t>
            </a:r>
          </a:p>
          <a:p>
            <a:pPr lvl="3"/>
            <a:r>
              <a:rPr lang="en-GB" dirty="0" smtClean="0"/>
              <a:t>promulgate notices to mariners</a:t>
            </a:r>
          </a:p>
          <a:p>
            <a:pPr lvl="3"/>
            <a:r>
              <a:rPr lang="en-GB" dirty="0" smtClean="0"/>
              <a:t>provide data management arrangements</a:t>
            </a:r>
            <a:endParaRPr lang="en-GB" dirty="0"/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211138" y="220663"/>
            <a:ext cx="8721725" cy="849312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Obligations of Interest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101" y="0"/>
            <a:ext cx="1881761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211139" y="1295400"/>
            <a:ext cx="6665118" cy="4799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b="1" dirty="0" smtClean="0"/>
              <a:t>SOLAS 1974 Chapter V/9</a:t>
            </a:r>
            <a:r>
              <a:rPr lang="en-GB" altLang="zh-CN" b="1" dirty="0" smtClean="0"/>
              <a:t>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Paragraph 3</a:t>
            </a:r>
          </a:p>
          <a:p>
            <a:pPr lvl="2"/>
            <a:r>
              <a:rPr lang="en-GB" dirty="0" smtClean="0"/>
              <a:t>ensure the greatest possible uniformity in charts and nautical publications</a:t>
            </a:r>
          </a:p>
          <a:p>
            <a:pPr lvl="2"/>
            <a:r>
              <a:rPr lang="en-GB" dirty="0" smtClean="0"/>
              <a:t>take into account, whenever possible, relevant international resolutions and recommendations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Paragraph 4</a:t>
            </a:r>
          </a:p>
          <a:p>
            <a:pPr lvl="2"/>
            <a:r>
              <a:rPr lang="en-GB" dirty="0" smtClean="0"/>
              <a:t>co-ordinate their activities to the greatest possible degree</a:t>
            </a:r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211138" y="220663"/>
            <a:ext cx="8721725" cy="849312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Obligations of Interest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952" y="1772816"/>
            <a:ext cx="1881761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24844" y="2643182"/>
            <a:ext cx="2294313" cy="3125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211138" y="220663"/>
            <a:ext cx="8721725" cy="849312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Hydrographic Services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5918" y="1214422"/>
            <a:ext cx="5014934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defRPr/>
            </a:pPr>
            <a:endParaRPr lang="en-US" altLang="zh-CN" dirty="0">
              <a:latin typeface="+mj-lt"/>
              <a:ea typeface="宋体" pitchFamily="2" charset="-122"/>
            </a:endParaRPr>
          </a:p>
          <a:p>
            <a:pPr algn="just">
              <a:spcAft>
                <a:spcPts val="1200"/>
              </a:spcAft>
              <a:defRPr/>
            </a:pP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宋体" pitchFamily="2" charset="-122"/>
              </a:rPr>
              <a:t> </a:t>
            </a:r>
            <a:r>
              <a:rPr lang="en-US" altLang="zh-CN" dirty="0">
                <a:solidFill>
                  <a:srgbClr val="495965"/>
                </a:solidFill>
                <a:latin typeface="+mn-lt"/>
                <a:ea typeface="+mn-ea"/>
              </a:rPr>
              <a:t>Hydrographic surveys - IHO standards in </a:t>
            </a:r>
            <a:r>
              <a:rPr lang="en-US" altLang="zh-CN" dirty="0" smtClean="0">
                <a:solidFill>
                  <a:srgbClr val="495965"/>
                </a:solidFill>
                <a:latin typeface="+mn-lt"/>
                <a:ea typeface="+mn-ea"/>
              </a:rPr>
              <a:t>use (S-44</a:t>
            </a:r>
            <a:r>
              <a:rPr lang="en-US" altLang="zh-CN" dirty="0">
                <a:solidFill>
                  <a:srgbClr val="495965"/>
                </a:solidFill>
                <a:latin typeface="+mn-lt"/>
                <a:ea typeface="+mn-ea"/>
              </a:rPr>
              <a:t>)</a:t>
            </a:r>
          </a:p>
          <a:p>
            <a:pPr algn="just">
              <a:defRPr/>
            </a:pPr>
            <a:r>
              <a:rPr lang="en-GB" dirty="0" smtClean="0">
                <a:solidFill>
                  <a:srgbClr val="495965"/>
                </a:solidFill>
                <a:latin typeface="+mn-lt"/>
                <a:ea typeface="+mn-ea"/>
              </a:rPr>
              <a:t>Annex </a:t>
            </a:r>
            <a:r>
              <a:rPr lang="en-GB" dirty="0">
                <a:solidFill>
                  <a:srgbClr val="495965"/>
                </a:solidFill>
                <a:latin typeface="+mn-lt"/>
                <a:ea typeface="+mn-ea"/>
              </a:rPr>
              <a:t>to document MSC 81/24/4 provided for guidance to Member States and auditors</a:t>
            </a:r>
          </a:p>
          <a:p>
            <a:pPr marL="342900" indent="-342900" algn="just">
              <a:defRPr/>
            </a:pPr>
            <a:endParaRPr lang="en-US" altLang="zh-CN" dirty="0">
              <a:latin typeface="+mj-lt"/>
              <a:ea typeface="宋体" pitchFamily="2" charset="-122"/>
            </a:endParaRPr>
          </a:p>
          <a:p>
            <a:pPr marL="342900" indent="-342900" algn="just">
              <a:lnSpc>
                <a:spcPct val="90000"/>
              </a:lnSpc>
              <a:buSzPct val="50000"/>
              <a:buFontTx/>
              <a:buChar char="•"/>
              <a:defRPr/>
            </a:pPr>
            <a:endParaRPr lang="en-US" altLang="zh-CN" sz="1400" dirty="0">
              <a:latin typeface="Arial" charset="0"/>
              <a:ea typeface="宋体" pitchFamily="2" charset="-122"/>
            </a:endParaRPr>
          </a:p>
          <a:p>
            <a:pPr marL="742950" lvl="1" indent="-285750" algn="just">
              <a:lnSpc>
                <a:spcPct val="90000"/>
              </a:lnSpc>
              <a:buSzPct val="50000"/>
              <a:buFontTx/>
              <a:buChar char="–"/>
              <a:defRPr/>
            </a:pPr>
            <a:endParaRPr lang="en-US" altLang="zh-CN" sz="1400" dirty="0">
              <a:latin typeface="Arial" charset="0"/>
              <a:ea typeface="宋体" pitchFamily="2" charset="-122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7072330" y="428604"/>
          <a:ext cx="1785950" cy="223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3" name="Bitmap Image" r:id="rId4" imgW="6200000" imgH="7763959" progId="PBrush">
                  <p:embed/>
                </p:oleObj>
              </mc:Choice>
              <mc:Fallback>
                <p:oleObj name="Bitmap Image" r:id="rId4" imgW="6200000" imgH="776395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428604"/>
                        <a:ext cx="1785950" cy="2235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SAMPLE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13716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trans_hea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857496"/>
            <a:ext cx="2205038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500826" y="3143248"/>
          <a:ext cx="212407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4" name="Bitmap Image" r:id="rId8" imgW="2276793" imgH="3048426" progId="PBrush">
                  <p:embed/>
                </p:oleObj>
              </mc:Choice>
              <mc:Fallback>
                <p:oleObj name="Bitmap Image" r:id="rId8" imgW="2276793" imgH="3048426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3143248"/>
                        <a:ext cx="212407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202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43182"/>
            <a:ext cx="5022850" cy="354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211138" y="220663"/>
            <a:ext cx="8721725" cy="849312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Hydrographic Services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288" y="1484313"/>
            <a:ext cx="76327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just">
              <a:spcAft>
                <a:spcPts val="1200"/>
              </a:spcAft>
              <a:defRPr/>
            </a:pPr>
            <a:r>
              <a:rPr lang="en-US" altLang="zh-TW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新細明體" pitchFamily="18" charset="-120"/>
              </a:rPr>
              <a:t>Nautical Charts</a:t>
            </a:r>
          </a:p>
          <a:p>
            <a:pPr algn="just">
              <a:spcAft>
                <a:spcPts val="1200"/>
              </a:spcAft>
              <a:defRPr/>
            </a:pPr>
            <a:r>
              <a:rPr lang="en-GB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Paper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charts, RNCs, ENCs </a:t>
            </a:r>
            <a:endParaRPr lang="en-US" altLang="zh-TW" dirty="0">
              <a:solidFill>
                <a:schemeClr val="bg2">
                  <a:lumMod val="75000"/>
                </a:schemeClr>
              </a:solidFill>
              <a:latin typeface="+mn-lt"/>
              <a:ea typeface="新細明體" pitchFamily="18" charset="-120"/>
            </a:endParaRPr>
          </a:p>
          <a:p>
            <a:pPr algn="just">
              <a:defRPr/>
            </a:pPr>
            <a:r>
              <a:rPr lang="en-US" altLang="zh-TW" dirty="0">
                <a:solidFill>
                  <a:schemeClr val="bg2">
                    <a:lumMod val="75000"/>
                  </a:schemeClr>
                </a:solidFill>
                <a:latin typeface="+mj-lt"/>
                <a:ea typeface="新細明體" pitchFamily="18" charset="-120"/>
              </a:rPr>
              <a:t>IHO Chart Specifications in use to meet SOLAS 1974, regulation V/9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5795963" y="3573463"/>
            <a:ext cx="3195637" cy="14398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altLang="zh-TW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 Nautical publications</a:t>
            </a:r>
          </a:p>
          <a:p>
            <a:pPr marL="871538" marR="0" lvl="1" indent="-2444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en-US" altLang="zh-TW" sz="1800" b="1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en-US" altLang="zh-TW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 Notices to Mariners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4B92DB"/>
              </a:buClr>
              <a:buSzPct val="120000"/>
              <a:buFont typeface="Arial" pitchFamily="34" charset="0"/>
              <a:buNone/>
              <a:tabLst/>
              <a:defRPr/>
            </a:pPr>
            <a:endParaRPr kumimoji="0" lang="en-US" altLang="zh-TW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211138" y="1295400"/>
            <a:ext cx="8721725" cy="4799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An effective mechanism for the State to evaluate its effectiveness</a:t>
            </a:r>
          </a:p>
          <a:p>
            <a:endParaRPr lang="en-GB" dirty="0" smtClean="0"/>
          </a:p>
          <a:p>
            <a:r>
              <a:rPr lang="en-GB" u="sng" dirty="0" smtClean="0"/>
              <a:t>“Maritime administration” is not a single corporate entity</a:t>
            </a:r>
            <a:r>
              <a:rPr lang="en-GB" dirty="0" smtClean="0"/>
              <a:t>, but various responsibilities that are spread across many participating entities</a:t>
            </a:r>
          </a:p>
          <a:p>
            <a:pPr lvl="1"/>
            <a:r>
              <a:rPr lang="en-GB" dirty="0" smtClean="0"/>
              <a:t> Establish close </a:t>
            </a:r>
            <a:r>
              <a:rPr lang="en-GB" u="sng" dirty="0" smtClean="0"/>
              <a:t>co-operation</a:t>
            </a:r>
            <a:r>
              <a:rPr lang="en-GB" dirty="0" smtClean="0"/>
              <a:t> among all entities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 clear description of </a:t>
            </a:r>
            <a:r>
              <a:rPr lang="en-GB" u="sng" dirty="0" smtClean="0"/>
              <a:t>responsibilities</a:t>
            </a:r>
            <a:r>
              <a:rPr lang="en-GB" dirty="0" smtClean="0"/>
              <a:t> should be set for each entity</a:t>
            </a:r>
          </a:p>
          <a:p>
            <a:pPr lvl="1"/>
            <a:endParaRPr lang="en-GB" dirty="0" smtClean="0"/>
          </a:p>
          <a:p>
            <a:pPr lvl="1"/>
            <a:r>
              <a:rPr lang="en-GB" u="sng" dirty="0" smtClean="0"/>
              <a:t>Audit</a:t>
            </a:r>
            <a:r>
              <a:rPr lang="en-GB" dirty="0" smtClean="0"/>
              <a:t> should be seen as a mechanism which provides an </a:t>
            </a:r>
            <a:r>
              <a:rPr lang="en-GB" u="sng" dirty="0" smtClean="0"/>
              <a:t>opportunity to identify areas for improvement</a:t>
            </a:r>
          </a:p>
          <a:p>
            <a:endParaRPr lang="en-GB" dirty="0"/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211138" y="220663"/>
            <a:ext cx="8721725" cy="849312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Strategy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799" y="0"/>
            <a:ext cx="1474064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MO Master v.2">
  <a:themeElements>
    <a:clrScheme name="IMO Master v.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MO Master v.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7" charset="0"/>
          </a:defRPr>
        </a:defPPr>
      </a:lstStyle>
    </a:lnDef>
  </a:objectDefaults>
  <a:extraClrSchemeLst>
    <a:extraClrScheme>
      <a:clrScheme name="IMO Master v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Master v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Master v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Master v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Master v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O Master v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Master v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Master v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Master v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Master v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Master v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O Master v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13474</TotalTime>
  <Pages>22</Pages>
  <Words>504</Words>
  <Application>Microsoft Office PowerPoint</Application>
  <PresentationFormat>On-screen Show (4:3)</PresentationFormat>
  <Paragraphs>115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ＭＳ Ｐゴシック</vt:lpstr>
      <vt:lpstr>SimSun</vt:lpstr>
      <vt:lpstr>SimSun</vt:lpstr>
      <vt:lpstr>Arial</vt:lpstr>
      <vt:lpstr>新細明體</vt:lpstr>
      <vt:lpstr>Tahoma</vt:lpstr>
      <vt:lpstr>Times New Roman</vt:lpstr>
      <vt:lpstr>1_IMO Master v.2</vt:lpstr>
      <vt:lpstr>Bitmap Image</vt:lpstr>
      <vt:lpstr>PowerPoint Presentation</vt:lpstr>
      <vt:lpstr>Coastal State Obligations</vt:lpstr>
      <vt:lpstr>Coastal State Obligations</vt:lpstr>
      <vt:lpstr>Coastal State Obligations</vt:lpstr>
      <vt:lpstr>Obligations of Interest</vt:lpstr>
      <vt:lpstr>Obligations of Interest</vt:lpstr>
      <vt:lpstr>Hydrographic Services</vt:lpstr>
      <vt:lpstr>Hydrographic Services</vt:lpstr>
      <vt:lpstr>Strategy Development</vt:lpstr>
      <vt:lpstr>Strategy Development</vt:lpstr>
      <vt:lpstr>PowerPoint Presentation</vt:lpstr>
      <vt:lpstr>Audit Schedule</vt:lpstr>
      <vt:lpstr>GISIS – MSA Module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of chemicals at sea</dc:title>
  <dc:creator>Mark Combe</dc:creator>
  <cp:lastModifiedBy>Alberto Costa Neves</cp:lastModifiedBy>
  <cp:revision>626</cp:revision>
  <cp:lastPrinted>1999-04-12T12:53:02Z</cp:lastPrinted>
  <dcterms:created xsi:type="dcterms:W3CDTF">2012-12-14T17:11:54Z</dcterms:created>
  <dcterms:modified xsi:type="dcterms:W3CDTF">2018-11-28T15:50:36Z</dcterms:modified>
</cp:coreProperties>
</file>