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306" r:id="rId3"/>
    <p:sldId id="272" r:id="rId4"/>
    <p:sldId id="273" r:id="rId5"/>
    <p:sldId id="274" r:id="rId6"/>
    <p:sldId id="268" r:id="rId7"/>
    <p:sldId id="296" r:id="rId8"/>
    <p:sldId id="294" r:id="rId9"/>
    <p:sldId id="295" r:id="rId10"/>
    <p:sldId id="270" r:id="rId11"/>
    <p:sldId id="287" r:id="rId12"/>
    <p:sldId id="298" r:id="rId13"/>
    <p:sldId id="305" r:id="rId14"/>
    <p:sldId id="299" r:id="rId15"/>
    <p:sldId id="300" r:id="rId16"/>
    <p:sldId id="301" r:id="rId17"/>
    <p:sldId id="302" r:id="rId18"/>
    <p:sldId id="303" r:id="rId19"/>
    <p:sldId id="269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14" autoAdjust="0"/>
    <p:restoredTop sz="94660"/>
  </p:normalViewPr>
  <p:slideViewPr>
    <p:cSldViewPr snapToGrid="0">
      <p:cViewPr varScale="1">
        <p:scale>
          <a:sx n="91" d="100"/>
          <a:sy n="91" d="100"/>
        </p:scale>
        <p:origin x="91" y="139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EB94B-14AE-480B-9855-6006E2E0F57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B847A-5CA4-47BC-B19F-0411DD23BF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3726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1F93553-724F-484A-B03E-BCB879011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3D5F4F61-8C2B-4E92-91B6-C423BD844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3F34A819-7579-4CEE-83B8-B67977055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8943D-134D-4FE5-BDFC-3C3F492E350D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D7CBD719-D4B8-4442-8F92-9B7D319B4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8C651F49-BB98-44FA-80B8-F94DD6E9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6837-22A5-42D6-B081-3136DE62778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3339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0220D6C-395B-4334-BC9E-2CE3B45F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="" xmlns:a16="http://schemas.microsoft.com/office/drawing/2014/main" id="{3ADC97F5-FE19-4A9A-8585-813681AB5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7AD336C6-8538-4CAE-96C7-FD07B16B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8943D-134D-4FE5-BDFC-3C3F492E350D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8D276744-782F-46C5-99DE-8B4031EF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1676E039-0776-4606-B88F-5067431A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6837-22A5-42D6-B081-3136DE62778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8101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="" xmlns:a16="http://schemas.microsoft.com/office/drawing/2014/main" id="{C4829794-E338-4795-8510-99DEBEAE8E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="" xmlns:a16="http://schemas.microsoft.com/office/drawing/2014/main" id="{87B503AA-F87E-4623-9C4F-58F7B66B4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2925230E-A94F-44BC-8CF7-87F6035B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8943D-134D-4FE5-BDFC-3C3F492E350D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28FA5F40-985C-4166-B2C3-E90B943C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2A3F4046-E248-445C-984F-009D73ABA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6837-22A5-42D6-B081-3136DE62778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187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1FE9F7A-D140-4BCD-9EBA-34CD4B87F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55498E50-07E9-4E38-A0A3-AA39489A1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7C875A87-8742-4421-981E-71926B2FF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8943D-134D-4FE5-BDFC-3C3F492E350D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57BEEFD2-B2C7-4D9B-84A6-98DDD8686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B2BA2C0F-F940-459E-AC7E-04F73F784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6837-22A5-42D6-B081-3136DE62778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198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8DF4679-BD9D-4CD0-BEFD-2BCCE4E57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40DF8D18-98EB-45C3-87BD-59379D21D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642365B4-5B13-4DC9-B9D0-39EED3467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8943D-134D-4FE5-BDFC-3C3F492E350D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EC690912-33F2-413E-B0BB-FA5BA8CCB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BA6FC7F2-A5D9-44D8-83BC-53E85643B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6837-22A5-42D6-B081-3136DE62778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785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34FB939-769E-429C-8593-41F48E92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931FC27C-BE43-47D1-AFC5-CA583AD77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5BFA549E-D025-472C-A7FF-769D4E57A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22BCFCDE-32CF-4C38-958A-335362C3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8943D-134D-4FE5-BDFC-3C3F492E350D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0DC4CB2C-80B9-4C41-B6A9-94D6D0A08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6DD9299A-DD3D-4DEA-99AF-6AAF66D2B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6837-22A5-42D6-B081-3136DE62778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199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3BF0489-F4FB-4376-B7AF-A8E7404C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87E1DF73-12A6-4D8D-9F0D-113E3927E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60D0D983-CC97-422F-B5CC-56AE99EDC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5F2AF02B-73C7-4F16-8874-B31B5F79E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09822658-E519-4278-95E5-075514A72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="" xmlns:a16="http://schemas.microsoft.com/office/drawing/2014/main" id="{6D81F826-D0BB-41B5-843D-3F3DFA14A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8943D-134D-4FE5-BDFC-3C3F492E350D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="" xmlns:a16="http://schemas.microsoft.com/office/drawing/2014/main" id="{61A9FF43-D4B8-4283-878F-5CCE59F61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="" xmlns:a16="http://schemas.microsoft.com/office/drawing/2014/main" id="{24698FA5-B8C2-460E-9C5C-4E37C57E5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6837-22A5-42D6-B081-3136DE62778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077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C585BEF-2222-4C41-9271-142B64D26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400A44BF-87D6-4FF5-96E8-2129FD39F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8943D-134D-4FE5-BDFC-3C3F492E350D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1E69EC6B-0CD7-4A9B-835B-B51F6DA77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576F5796-D70F-4C7A-85DF-92034135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6837-22A5-42D6-B081-3136DE62778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1161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="" xmlns:a16="http://schemas.microsoft.com/office/drawing/2014/main" id="{9AE9EDB0-3912-4EAA-A6B0-9A2D0729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8943D-134D-4FE5-BDFC-3C3F492E350D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38B08790-C732-4F05-B15D-A5F36B25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4A69404E-C359-43AD-96D3-A112DB9A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6837-22A5-42D6-B081-3136DE62778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758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3E7BB7C-FDCC-4658-870C-EFF59AAB4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BD0C6EB-FD27-4F92-9A14-524AA5A37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9F56B0E8-41CD-4A10-B39D-51E012F08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E72B4666-A025-4CD7-BC15-9AFD02C535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8943D-134D-4FE5-BDFC-3C3F492E350D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35A85F46-FC37-4796-B19D-9B67DFFC4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0661206B-38A1-45AD-9DD2-1D4506251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6837-22A5-42D6-B081-3136DE62778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796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F610436-C4B9-46F8-BD49-93E4E1743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="" xmlns:a16="http://schemas.microsoft.com/office/drawing/2014/main" id="{FB1D1F96-D7B5-41EE-9DBE-78ED15B6F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34417D3E-76CB-446D-BE70-F8A0141A3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74BB4780-2CC1-434A-99A7-2EF1C35055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8943D-134D-4FE5-BDFC-3C3F492E350D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071314DC-D3E5-47DD-8EE7-75332EAA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227091F2-183B-4DE8-AB5F-269E42017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6837-22A5-42D6-B081-3136DE62778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567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="" xmlns:a16="http://schemas.microsoft.com/office/drawing/2014/main" id="{987C03A8-7BA7-499F-9A4F-B3C93C549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6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DDA83942-7EC1-4B89-B3B6-D69DBEA59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7300"/>
            <a:ext cx="10515600" cy="4981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9C519D25-27C0-43DF-8845-6250A7762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356350"/>
            <a:ext cx="54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62566837-22A5-42D6-B081-3136DE62778E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A45F54B1-DCA3-4009-87A5-1083A5AE77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0" y="6516199"/>
            <a:ext cx="673900" cy="20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9FE7CE48-AA33-4032-99CE-B9802452D3DE}"/>
              </a:ext>
            </a:extLst>
          </p:cNvPr>
          <p:cNvSpPr txBox="1"/>
          <p:nvPr userDrawn="1"/>
        </p:nvSpPr>
        <p:spPr>
          <a:xfrm>
            <a:off x="787400" y="6503499"/>
            <a:ext cx="18806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+mj-lt"/>
              </a:rPr>
              <a:t>© EOMAP GmbH &amp; Co. KG, 2017</a:t>
            </a:r>
          </a:p>
        </p:txBody>
      </p:sp>
    </p:spTree>
    <p:extLst>
      <p:ext uri="{BB962C8B-B14F-4D97-AF65-F5344CB8AC3E}">
        <p14:creationId xmlns:p14="http://schemas.microsoft.com/office/powerpoint/2010/main" val="184625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12E87CE1-903B-4B10-865E-02CE856F3869}"/>
              </a:ext>
            </a:extLst>
          </p:cNvPr>
          <p:cNvSpPr/>
          <p:nvPr/>
        </p:nvSpPr>
        <p:spPr>
          <a:xfrm>
            <a:off x="0" y="4581128"/>
            <a:ext cx="9144000" cy="2276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8">
            <a:extLst>
              <a:ext uri="{FF2B5EF4-FFF2-40B4-BE49-F238E27FC236}">
                <a16:creationId xmlns="" xmlns:a16="http://schemas.microsoft.com/office/drawing/2014/main" id="{D0A65AB9-D1A6-4AAA-B214-EE77246BF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2096" y="2862227"/>
            <a:ext cx="1728000" cy="52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62779DA4-5CD1-4481-B090-BDE2A085AB50}"/>
              </a:ext>
            </a:extLst>
          </p:cNvPr>
          <p:cNvSpPr txBox="1">
            <a:spLocks/>
          </p:cNvSpPr>
          <p:nvPr/>
        </p:nvSpPr>
        <p:spPr bwMode="auto">
          <a:xfrm>
            <a:off x="1618728" y="2142147"/>
            <a:ext cx="8941768" cy="6773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 Light" pitchFamily="34" charset="0"/>
              <a:ea typeface="+mj-ea"/>
              <a:cs typeface="+mj-cs"/>
            </a:endParaRPr>
          </a:p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 Light" pitchFamily="34" charset="0"/>
                <a:ea typeface="+mj-ea"/>
                <a:cs typeface="+mj-cs"/>
              </a:rPr>
              <a:t>2017-12-01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D8EC9F8F-4C10-4D3F-A6D5-0E643293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48818"/>
            <a:ext cx="9144000" cy="677305"/>
          </a:xfrm>
        </p:spPr>
        <p:txBody>
          <a:bodyPr anchor="t">
            <a:no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Satellite Derived Bathymetry</a:t>
            </a:r>
            <a:b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</a:b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- 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Irma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impact and integration with acoustic surveys -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F992E1CB-1225-488D-99FE-12785BA27678}"/>
              </a:ext>
            </a:extLst>
          </p:cNvPr>
          <p:cNvSpPr/>
          <p:nvPr/>
        </p:nvSpPr>
        <p:spPr>
          <a:xfrm>
            <a:off x="2388096" y="3380799"/>
            <a:ext cx="73803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/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>Dr. Knut Hartmann</a:t>
            </a: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>hartmann@eomap.de</a:t>
            </a: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>EOMAP GmbH &amp; Co.KG</a:t>
            </a: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>Germany | Australia| USA</a:t>
            </a:r>
          </a:p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>www.eomap.com</a:t>
            </a:r>
          </a:p>
          <a:p>
            <a:pPr algn="ctr"/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itchFamily="34" charset="0"/>
            </a:endParaRP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>		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Calibri Light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49AA70BF-06C5-431D-939F-5D084A9F8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4697760"/>
            <a:ext cx="121920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:\doc\design_presentation\Presse_Werbe_Bildmaterial\Satellites\ESA_Copyright_Sentinel123\Lowres_Sentinel2\Sentinel2_Transparent.gif">
            <a:extLst>
              <a:ext uri="{FF2B5EF4-FFF2-40B4-BE49-F238E27FC236}">
                <a16:creationId xmlns="" xmlns:a16="http://schemas.microsoft.com/office/drawing/2014/main" id="{7C07D046-25FE-42F0-9A35-83A51139F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5000" contras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24227">
            <a:off x="9656809" y="290724"/>
            <a:ext cx="2416193" cy="153789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96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CCA6C9B-8801-4847-90D5-EA44E4A0F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Punta de </a:t>
            </a:r>
            <a:r>
              <a:rPr lang="de-DE" sz="3200" dirty="0" err="1"/>
              <a:t>Maisi</a:t>
            </a:r>
            <a:r>
              <a:rPr lang="de-DE" sz="3200" dirty="0"/>
              <a:t>, East Cuba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BD909B57-BC94-488D-8706-2FA5F7EE0B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081" y="2251708"/>
            <a:ext cx="3919329" cy="397229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546313A1-616B-45B4-899F-06DA99D35D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43" y="1904001"/>
            <a:ext cx="2868917" cy="432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472299BA-D22D-4843-B8BB-30881A3C0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158" y="1904001"/>
            <a:ext cx="2868917" cy="4320000"/>
          </a:xfrm>
          <a:prstGeom prst="rect">
            <a:avLst/>
          </a:prstGeom>
        </p:spPr>
      </p:pic>
      <p:sp>
        <p:nvSpPr>
          <p:cNvPr id="11" name="Textplatzhalter 5">
            <a:extLst>
              <a:ext uri="{FF2B5EF4-FFF2-40B4-BE49-F238E27FC236}">
                <a16:creationId xmlns="" xmlns:a16="http://schemas.microsoft.com/office/drawing/2014/main" id="{DB7A78B1-85C2-4DCB-BB89-EB3176D63966}"/>
              </a:ext>
            </a:extLst>
          </p:cNvPr>
          <p:cNvSpPr txBox="1">
            <a:spLocks/>
          </p:cNvSpPr>
          <p:nvPr/>
        </p:nvSpPr>
        <p:spPr>
          <a:xfrm>
            <a:off x="494643" y="1539082"/>
            <a:ext cx="1800882" cy="3246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 err="1"/>
              <a:t>before</a:t>
            </a:r>
            <a:endParaRPr lang="de-DE" sz="2000" dirty="0"/>
          </a:p>
        </p:txBody>
      </p:sp>
      <p:sp>
        <p:nvSpPr>
          <p:cNvPr id="12" name="Textplatzhalter 5">
            <a:extLst>
              <a:ext uri="{FF2B5EF4-FFF2-40B4-BE49-F238E27FC236}">
                <a16:creationId xmlns="" xmlns:a16="http://schemas.microsoft.com/office/drawing/2014/main" id="{D6D5D08F-CEA6-408F-BF0F-268656E157ED}"/>
              </a:ext>
            </a:extLst>
          </p:cNvPr>
          <p:cNvSpPr txBox="1">
            <a:spLocks/>
          </p:cNvSpPr>
          <p:nvPr/>
        </p:nvSpPr>
        <p:spPr>
          <a:xfrm>
            <a:off x="3446158" y="1539082"/>
            <a:ext cx="1800882" cy="3246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/>
              <a:t>after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="" xmlns:a16="http://schemas.microsoft.com/office/drawing/2014/main" id="{672878A5-F8F9-4542-B6E1-B590406AFFBF}"/>
              </a:ext>
            </a:extLst>
          </p:cNvPr>
          <p:cNvCxnSpPr/>
          <p:nvPr/>
        </p:nvCxnSpPr>
        <p:spPr>
          <a:xfrm flipH="1">
            <a:off x="1895475" y="4616451"/>
            <a:ext cx="2971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="" xmlns:a16="http://schemas.microsoft.com/office/drawing/2014/main" id="{D6DDD753-4C6F-4016-8B56-9D51176199E1}"/>
              </a:ext>
            </a:extLst>
          </p:cNvPr>
          <p:cNvCxnSpPr/>
          <p:nvPr/>
        </p:nvCxnSpPr>
        <p:spPr>
          <a:xfrm flipH="1">
            <a:off x="1758056" y="3549651"/>
            <a:ext cx="2971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platzhalter 5">
            <a:extLst>
              <a:ext uri="{FF2B5EF4-FFF2-40B4-BE49-F238E27FC236}">
                <a16:creationId xmlns="" xmlns:a16="http://schemas.microsoft.com/office/drawing/2014/main" id="{A1B82BB9-77E3-4762-8DDD-A94A2C74681E}"/>
              </a:ext>
            </a:extLst>
          </p:cNvPr>
          <p:cNvSpPr txBox="1">
            <a:spLocks/>
          </p:cNvSpPr>
          <p:nvPr/>
        </p:nvSpPr>
        <p:spPr>
          <a:xfrm>
            <a:off x="1078244" y="3184732"/>
            <a:ext cx="4331424" cy="3246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 err="1">
                <a:solidFill>
                  <a:srgbClr val="FF0000"/>
                </a:solidFill>
              </a:rPr>
              <a:t>Decrease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of</a:t>
            </a:r>
            <a:r>
              <a:rPr lang="de-DE" sz="1800" dirty="0">
                <a:solidFill>
                  <a:srgbClr val="FF0000"/>
                </a:solidFill>
              </a:rPr>
              <a:t> seagrass </a:t>
            </a:r>
            <a:r>
              <a:rPr lang="de-DE" sz="1800" dirty="0" err="1">
                <a:solidFill>
                  <a:srgbClr val="FF0000"/>
                </a:solidFill>
              </a:rPr>
              <a:t>cover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forereef</a:t>
            </a:r>
            <a:r>
              <a:rPr lang="de-DE" sz="18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="" xmlns:a16="http://schemas.microsoft.com/office/drawing/2014/main" id="{5A0E6CDC-9582-462B-B19F-E28D0D1B3E09}"/>
              </a:ext>
            </a:extLst>
          </p:cNvPr>
          <p:cNvSpPr txBox="1">
            <a:spLocks/>
          </p:cNvSpPr>
          <p:nvPr/>
        </p:nvSpPr>
        <p:spPr>
          <a:xfrm>
            <a:off x="1688402" y="4656727"/>
            <a:ext cx="3385945" cy="3246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rgbClr val="FF0000"/>
                </a:solidFill>
              </a:rPr>
              <a:t>Small </a:t>
            </a:r>
            <a:r>
              <a:rPr lang="de-DE" sz="1800" dirty="0" err="1">
                <a:solidFill>
                  <a:srgbClr val="FF0000"/>
                </a:solidFill>
              </a:rPr>
              <a:t>changes</a:t>
            </a:r>
            <a:r>
              <a:rPr lang="de-DE" sz="1800" dirty="0">
                <a:solidFill>
                  <a:srgbClr val="FF0000"/>
                </a:solidFill>
              </a:rPr>
              <a:t> in </a:t>
            </a:r>
            <a:r>
              <a:rPr lang="de-DE" sz="1800" dirty="0" err="1">
                <a:solidFill>
                  <a:srgbClr val="FF0000"/>
                </a:solidFill>
              </a:rPr>
              <a:t>coral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structure</a:t>
            </a:r>
            <a:endParaRPr lang="de-DE" sz="1800" dirty="0">
              <a:solidFill>
                <a:srgbClr val="FF0000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5ED9660-8B95-42E9-AE6D-CB07EE895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081" y="877362"/>
            <a:ext cx="551891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355600" algn="l"/>
              </a:tabLst>
            </a:pPr>
            <a:r>
              <a:rPr lang="en-US" sz="2000" dirty="0">
                <a:latin typeface="Calibri Light" pitchFamily="34" charset="0"/>
              </a:rPr>
              <a:t>Coral/hardbottom seafloor and </a:t>
            </a:r>
            <a:r>
              <a:rPr lang="en-US" sz="2000" dirty="0" err="1">
                <a:latin typeface="Calibri Light" pitchFamily="34" charset="0"/>
              </a:rPr>
              <a:t>bathymety</a:t>
            </a:r>
            <a:r>
              <a:rPr lang="en-US" sz="2000" dirty="0">
                <a:latin typeface="Calibri Light" pitchFamily="34" charset="0"/>
              </a:rPr>
              <a:t> areas were not impacted by Irma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355600" algn="l"/>
              </a:tabLst>
            </a:pPr>
            <a:r>
              <a:rPr lang="en-US" sz="2000" dirty="0">
                <a:latin typeface="Calibri Light" pitchFamily="34" charset="0"/>
              </a:rPr>
              <a:t>Natural dynamic of seafloor dominates Irma impacts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204651FA-38DB-47FB-B584-5D94D04638D5}"/>
              </a:ext>
            </a:extLst>
          </p:cNvPr>
          <p:cNvSpPr/>
          <p:nvPr/>
        </p:nvSpPr>
        <p:spPr>
          <a:xfrm rot="16200000">
            <a:off x="8691892" y="2591010"/>
            <a:ext cx="61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itchFamily="34" charset="0"/>
              </a:rPr>
              <a:t>Irma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758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26C0AE9-88B1-40A4-974E-88322914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Varadero Peninsula, Cuba</a:t>
            </a:r>
            <a:endParaRPr lang="de-DE" dirty="0"/>
          </a:p>
        </p:txBody>
      </p:sp>
      <p:sp>
        <p:nvSpPr>
          <p:cNvPr id="7" name="Textplatzhalter 5">
            <a:extLst>
              <a:ext uri="{FF2B5EF4-FFF2-40B4-BE49-F238E27FC236}">
                <a16:creationId xmlns="" xmlns:a16="http://schemas.microsoft.com/office/drawing/2014/main" id="{1A995B5B-5F68-44AD-B20E-8BC8396C8E59}"/>
              </a:ext>
            </a:extLst>
          </p:cNvPr>
          <p:cNvSpPr txBox="1">
            <a:spLocks/>
          </p:cNvSpPr>
          <p:nvPr/>
        </p:nvSpPr>
        <p:spPr>
          <a:xfrm>
            <a:off x="838201" y="1081175"/>
            <a:ext cx="9764336" cy="306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 err="1"/>
              <a:t>Satellite</a:t>
            </a:r>
            <a:r>
              <a:rPr lang="de-DE" sz="2000" dirty="0"/>
              <a:t> </a:t>
            </a:r>
            <a:r>
              <a:rPr lang="de-DE" sz="2000" dirty="0" err="1"/>
              <a:t>Derived</a:t>
            </a:r>
            <a:r>
              <a:rPr lang="de-DE" sz="2000" dirty="0"/>
              <a:t> </a:t>
            </a:r>
            <a:r>
              <a:rPr lang="de-DE" sz="2000" dirty="0" err="1"/>
              <a:t>Bathymetry</a:t>
            </a:r>
            <a:r>
              <a:rPr lang="de-DE" sz="2000" dirty="0"/>
              <a:t>: Rapid </a:t>
            </a:r>
            <a:r>
              <a:rPr lang="de-DE" sz="2000" dirty="0" err="1"/>
              <a:t>provision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up-to</a:t>
            </a:r>
            <a:r>
              <a:rPr lang="de-DE" sz="2000" dirty="0"/>
              <a:t> date </a:t>
            </a:r>
            <a:r>
              <a:rPr lang="de-DE" sz="2000" dirty="0" err="1"/>
              <a:t>bathymetric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r>
              <a:rPr lang="de-DE" sz="2000" dirty="0"/>
              <a:t> </a:t>
            </a:r>
            <a:r>
              <a:rPr lang="de-DE" sz="2000" dirty="0" err="1"/>
              <a:t>grids</a:t>
            </a:r>
            <a:r>
              <a:rPr lang="de-DE" sz="2000" dirty="0"/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BB9A5F2C-9A7A-47F9-A315-D53C46FC7D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6515"/>
            <a:ext cx="12192000" cy="489266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9CF8B872-55BF-44C1-BF5D-99C1B96E86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09456"/>
            <a:ext cx="5198165" cy="487249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85B49DBF-4567-4FA3-9CBC-B04D45AA2AE4}"/>
              </a:ext>
            </a:extLst>
          </p:cNvPr>
          <p:cNvSpPr/>
          <p:nvPr/>
        </p:nvSpPr>
        <p:spPr>
          <a:xfrm>
            <a:off x="9004855" y="2613992"/>
            <a:ext cx="625883" cy="959753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="" xmlns:a16="http://schemas.microsoft.com/office/drawing/2014/main" id="{93FCB32B-0548-4D9F-9C17-2144D5FDF6DE}"/>
              </a:ext>
            </a:extLst>
          </p:cNvPr>
          <p:cNvCxnSpPr>
            <a:cxnSpLocks/>
            <a:stCxn id="13" idx="1"/>
            <a:endCxn id="4" idx="3"/>
          </p:cNvCxnSpPr>
          <p:nvPr/>
        </p:nvCxnSpPr>
        <p:spPr>
          <a:xfrm flipH="1">
            <a:off x="5198164" y="3093869"/>
            <a:ext cx="3806691" cy="85183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: abgerundete Ecken 4">
            <a:extLst>
              <a:ext uri="{FF2B5EF4-FFF2-40B4-BE49-F238E27FC236}">
                <a16:creationId xmlns="" xmlns:a16="http://schemas.microsoft.com/office/drawing/2014/main" id="{0059AE0A-521A-4C57-9DD0-D6BBCDE0CD9F}"/>
              </a:ext>
            </a:extLst>
          </p:cNvPr>
          <p:cNvSpPr/>
          <p:nvPr/>
        </p:nvSpPr>
        <p:spPr>
          <a:xfrm>
            <a:off x="2317898" y="4072270"/>
            <a:ext cx="1190847" cy="701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>
                <a:latin typeface="+mj-lt"/>
              </a:rPr>
              <a:t>We‘re</a:t>
            </a:r>
            <a:endParaRPr lang="de-DE" dirty="0">
              <a:latin typeface="+mj-lt"/>
            </a:endParaRPr>
          </a:p>
          <a:p>
            <a:pPr algn="ctr"/>
            <a:r>
              <a:rPr lang="de-DE" dirty="0" err="1">
                <a:latin typeface="+mj-lt"/>
              </a:rPr>
              <a:t>here</a:t>
            </a:r>
            <a:endParaRPr lang="de-DE" dirty="0">
              <a:latin typeface="+mj-lt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="" xmlns:a16="http://schemas.microsoft.com/office/drawing/2014/main" id="{9AAD46C4-A800-4CF1-B52C-D811F4938B06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913321" y="4774019"/>
            <a:ext cx="1" cy="121211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9332E30B-0884-4F7C-80DD-8948148F8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50" y="5056118"/>
            <a:ext cx="7429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12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B15B3A37-7B96-4A59-A579-F4FC612A38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3975"/>
            <a:ext cx="12192000" cy="3638338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="" xmlns:a16="http://schemas.microsoft.com/office/drawing/2014/main" id="{297E5FB9-8C14-42B3-A844-1F05F49EC2F4}"/>
              </a:ext>
            </a:extLst>
          </p:cNvPr>
          <p:cNvSpPr/>
          <p:nvPr/>
        </p:nvSpPr>
        <p:spPr>
          <a:xfrm>
            <a:off x="5029202" y="1818168"/>
            <a:ext cx="1190847" cy="7017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>
                <a:latin typeface="+mj-lt"/>
              </a:rPr>
              <a:t>We‘re</a:t>
            </a:r>
            <a:endParaRPr lang="de-DE" dirty="0">
              <a:latin typeface="+mj-lt"/>
            </a:endParaRPr>
          </a:p>
          <a:p>
            <a:pPr algn="ctr"/>
            <a:r>
              <a:rPr lang="de-DE" dirty="0" err="1">
                <a:latin typeface="+mj-lt"/>
              </a:rPr>
              <a:t>here</a:t>
            </a:r>
            <a:endParaRPr lang="de-DE" dirty="0">
              <a:latin typeface="+mj-lt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="" xmlns:a16="http://schemas.microsoft.com/office/drawing/2014/main" id="{F037BD08-4466-4D3F-89D6-5FB476EA6716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624625" y="2519917"/>
            <a:ext cx="1" cy="121211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itel 1">
            <a:extLst>
              <a:ext uri="{FF2B5EF4-FFF2-40B4-BE49-F238E27FC236}">
                <a16:creationId xmlns="" xmlns:a16="http://schemas.microsoft.com/office/drawing/2014/main" id="{DE0983A9-2453-4CD3-A9F0-0E6BFCFE4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6900"/>
          </a:xfrm>
        </p:spPr>
        <p:txBody>
          <a:bodyPr>
            <a:normAutofit/>
          </a:bodyPr>
          <a:lstStyle/>
          <a:p>
            <a:r>
              <a:rPr lang="de-DE" sz="3200" dirty="0"/>
              <a:t>Varadero Peninsula, Cuba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12961051-AFBB-4A45-A922-39ACAF8C3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150" y="1207017"/>
            <a:ext cx="1257300" cy="1924050"/>
          </a:xfrm>
          <a:prstGeom prst="rect">
            <a:avLst/>
          </a:prstGeom>
        </p:spPr>
      </p:pic>
      <p:sp>
        <p:nvSpPr>
          <p:cNvPr id="8" name="Textplatzhalter 5">
            <a:extLst>
              <a:ext uri="{FF2B5EF4-FFF2-40B4-BE49-F238E27FC236}">
                <a16:creationId xmlns="" xmlns:a16="http://schemas.microsoft.com/office/drawing/2014/main" id="{091BF8B9-3C54-4DA2-A300-B0C3F3EBD7A3}"/>
              </a:ext>
            </a:extLst>
          </p:cNvPr>
          <p:cNvSpPr txBox="1">
            <a:spLocks/>
          </p:cNvSpPr>
          <p:nvPr/>
        </p:nvSpPr>
        <p:spPr>
          <a:xfrm>
            <a:off x="838201" y="1081175"/>
            <a:ext cx="5473147" cy="582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 err="1"/>
              <a:t>Satellite</a:t>
            </a:r>
            <a:r>
              <a:rPr lang="de-DE" sz="2000" dirty="0"/>
              <a:t> </a:t>
            </a:r>
            <a:r>
              <a:rPr lang="de-DE" sz="2000" dirty="0" err="1"/>
              <a:t>Derived</a:t>
            </a:r>
            <a:r>
              <a:rPr lang="de-DE" sz="2000" dirty="0"/>
              <a:t> </a:t>
            </a:r>
            <a:r>
              <a:rPr lang="de-DE" sz="2000" dirty="0" err="1"/>
              <a:t>Bathymetry</a:t>
            </a:r>
            <a:r>
              <a:rPr lang="de-DE" sz="2000" dirty="0"/>
              <a:t>: Generation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shallow</a:t>
            </a:r>
            <a:r>
              <a:rPr lang="de-DE" sz="2000" dirty="0"/>
              <a:t> </a:t>
            </a:r>
            <a:r>
              <a:rPr lang="de-DE" sz="2000" dirty="0" err="1"/>
              <a:t>water</a:t>
            </a:r>
            <a:r>
              <a:rPr lang="de-DE" sz="2000" dirty="0"/>
              <a:t> </a:t>
            </a:r>
            <a:r>
              <a:rPr lang="de-DE" sz="2000" dirty="0" err="1"/>
              <a:t>bathymetry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Varadero </a:t>
            </a:r>
            <a:r>
              <a:rPr lang="de-DE" sz="2000" dirty="0" err="1"/>
              <a:t>region</a:t>
            </a:r>
            <a:r>
              <a:rPr lang="de-DE" sz="2000" dirty="0"/>
              <a:t> in &lt;24 </a:t>
            </a:r>
            <a:r>
              <a:rPr lang="de-DE" sz="2000" dirty="0" err="1"/>
              <a:t>hours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931900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="" xmlns:a16="http://schemas.microsoft.com/office/drawing/2014/main" id="{A2600E76-657E-4C8A-BC88-13507FECA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6900"/>
          </a:xfrm>
        </p:spPr>
        <p:txBody>
          <a:bodyPr>
            <a:normAutofit/>
          </a:bodyPr>
          <a:lstStyle/>
          <a:p>
            <a:r>
              <a:rPr lang="de-DE" dirty="0"/>
              <a:t>Key </a:t>
            </a:r>
            <a:r>
              <a:rPr lang="de-DE" dirty="0" err="1"/>
              <a:t>messages</a:t>
            </a:r>
            <a:endParaRPr lang="de-DE" dirty="0"/>
          </a:p>
        </p:txBody>
      </p:sp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98AE087C-A9BA-42FB-B6D7-2F9D71C38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107" y="1205700"/>
            <a:ext cx="10303497" cy="24299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 marL="336550" indent="-336550">
              <a:spcBef>
                <a:spcPts val="363"/>
              </a:spcBef>
              <a:spcAft>
                <a:spcPts val="363"/>
              </a:spcAft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2200">
                <a:latin typeface="Calibri Light" pitchFamily="34" charset="0"/>
              </a:rPr>
              <a:t>Satellite Derived Bathymetry allows rapid assessment of changes in coastline, seafloor cover / benthic habitats and shallow water bathymetry.</a:t>
            </a:r>
          </a:p>
          <a:p>
            <a:pPr marL="336550" indent="-336550">
              <a:spcBef>
                <a:spcPts val="363"/>
              </a:spcBef>
              <a:spcAft>
                <a:spcPts val="363"/>
              </a:spcAft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2200">
                <a:latin typeface="Calibri Light" pitchFamily="34" charset="0"/>
              </a:rPr>
              <a:t>Method can work remote as rapid assessment tool but can also be integrated in survey concepts with acoustic data -&gt; next section</a:t>
            </a:r>
          </a:p>
          <a:p>
            <a:pPr marL="336550" indent="-336550">
              <a:spcBef>
                <a:spcPts val="363"/>
              </a:spcBef>
              <a:spcAft>
                <a:spcPts val="363"/>
              </a:spcAft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2200">
              <a:latin typeface="Calibri Light" pitchFamily="34" charset="0"/>
            </a:endParaRPr>
          </a:p>
          <a:p>
            <a:pPr marL="336550" indent="-336550">
              <a:spcBef>
                <a:spcPts val="363"/>
              </a:spcBef>
              <a:spcAft>
                <a:spcPts val="1200"/>
              </a:spcAft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220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047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833627D0-A7F3-4699-A872-D62BEB213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4A008103-D2F2-4F9B-B110-B8A43697D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15768"/>
            <a:ext cx="9144000" cy="677305"/>
          </a:xfrm>
        </p:spPr>
        <p:txBody>
          <a:bodyPr anchor="t">
            <a:no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Calibri Light" pitchFamily="34" charset="0"/>
              </a:rPr>
              <a:t>Integration of Satellite Derived Bathymetry </a:t>
            </a:r>
            <a:br>
              <a:rPr lang="en-US" sz="2800" dirty="0">
                <a:solidFill>
                  <a:schemeClr val="bg1"/>
                </a:solidFill>
                <a:latin typeface="Calibri Light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Calibri Light" pitchFamily="34" charset="0"/>
              </a:rPr>
              <a:t>with acoustic survey data</a:t>
            </a:r>
          </a:p>
        </p:txBody>
      </p:sp>
    </p:spTree>
    <p:extLst>
      <p:ext uri="{BB962C8B-B14F-4D97-AF65-F5344CB8AC3E}">
        <p14:creationId xmlns:p14="http://schemas.microsoft.com/office/powerpoint/2010/main" val="3684797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7BBC831-CA2E-4D1B-B1BD-21364CCB2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Integrated </a:t>
            </a:r>
            <a:r>
              <a:rPr lang="de-DE" dirty="0" err="1"/>
              <a:t>approach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SDB and Single Beam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3AF3F6FB-1BFA-4F53-9CD4-95782608E0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809" y="1520633"/>
            <a:ext cx="4680000" cy="446721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F2625095-3B6D-40BC-A39D-399AA6222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769" y="1165159"/>
            <a:ext cx="40763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0" algn="l"/>
                <a:tab pos="355600" algn="l"/>
              </a:tabLst>
            </a:pPr>
            <a:r>
              <a:rPr lang="en-US" dirty="0">
                <a:latin typeface="Calibri Light" pitchFamily="34" charset="0"/>
              </a:rPr>
              <a:t>Single Beam transects (AUV)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D26C6BF5-231E-4AF3-BDAB-0B0CE5259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9476" y="1520633"/>
            <a:ext cx="4680000" cy="447889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B859BACB-9611-4437-832D-A4937F06D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883" y="1172302"/>
            <a:ext cx="40763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0" algn="l"/>
                <a:tab pos="355600" algn="l"/>
              </a:tabLst>
            </a:pPr>
            <a:r>
              <a:rPr lang="en-US" dirty="0">
                <a:latin typeface="Calibri Light" pitchFamily="34" charset="0"/>
              </a:rPr>
              <a:t>Very high resolution satellite image</a:t>
            </a:r>
          </a:p>
        </p:txBody>
      </p:sp>
    </p:spTree>
    <p:extLst>
      <p:ext uri="{BB962C8B-B14F-4D97-AF65-F5344CB8AC3E}">
        <p14:creationId xmlns:p14="http://schemas.microsoft.com/office/powerpoint/2010/main" val="1862542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20715789-4E9D-4156-B75F-FB52FA213A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749" y="1503037"/>
            <a:ext cx="4680000" cy="450298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aphicFrame>
        <p:nvGraphicFramePr>
          <p:cNvPr id="5" name="Objekt 4">
            <a:extLst>
              <a:ext uri="{FF2B5EF4-FFF2-40B4-BE49-F238E27FC236}">
                <a16:creationId xmlns="" xmlns:a16="http://schemas.microsoft.com/office/drawing/2014/main" id="{CA0E7E2C-C997-459A-82A5-3E4A1DE1E9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1808229"/>
              </p:ext>
            </p:extLst>
          </p:nvPr>
        </p:nvGraphicFramePr>
        <p:xfrm>
          <a:off x="6484884" y="1418979"/>
          <a:ext cx="4408403" cy="5271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Image" r:id="rId4" imgW="7656840" imgH="9206280" progId="Photoshop.Image.7">
                  <p:embed/>
                </p:oleObj>
              </mc:Choice>
              <mc:Fallback>
                <p:oleObj name="Image" r:id="rId4" imgW="7656840" imgH="9206280" progId="Photoshop.Image.7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="" xmlns:a16="http://schemas.microsoft.com/office/drawing/2014/main" id="{CA0E7E2C-C997-459A-82A5-3E4A1DE1E9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84884" y="1418979"/>
                        <a:ext cx="4408403" cy="5271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 1">
            <a:extLst>
              <a:ext uri="{FF2B5EF4-FFF2-40B4-BE49-F238E27FC236}">
                <a16:creationId xmlns="" xmlns:a16="http://schemas.microsoft.com/office/drawing/2014/main" id="{FEB2FA80-DC13-418D-953B-9C6E9253D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6900"/>
          </a:xfrm>
        </p:spPr>
        <p:txBody>
          <a:bodyPr>
            <a:normAutofit/>
          </a:bodyPr>
          <a:lstStyle/>
          <a:p>
            <a:r>
              <a:rPr lang="de-DE" dirty="0"/>
              <a:t>Integrated </a:t>
            </a:r>
            <a:r>
              <a:rPr lang="de-DE" dirty="0" err="1"/>
              <a:t>approach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SDB and Single Beam</a:t>
            </a:r>
          </a:p>
        </p:txBody>
      </p:sp>
    </p:spTree>
    <p:extLst>
      <p:ext uri="{BB962C8B-B14F-4D97-AF65-F5344CB8AC3E}">
        <p14:creationId xmlns:p14="http://schemas.microsoft.com/office/powerpoint/2010/main" val="2685647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="" xmlns:a16="http://schemas.microsoft.com/office/drawing/2014/main" id="{A87450A1-C3B3-4AE6-98B1-F38A94320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6900"/>
          </a:xfrm>
        </p:spPr>
        <p:txBody>
          <a:bodyPr>
            <a:normAutofit/>
          </a:bodyPr>
          <a:lstStyle/>
          <a:p>
            <a:r>
              <a:rPr lang="en-GB"/>
              <a:t>Integrated approach of using SDB and MBES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="" xmlns:a16="http://schemas.microsoft.com/office/drawing/2014/main" id="{222EA441-6308-450F-9D0A-4E0E751BDD9A}"/>
              </a:ext>
            </a:extLst>
          </p:cNvPr>
          <p:cNvGrpSpPr/>
          <p:nvPr/>
        </p:nvGrpSpPr>
        <p:grpSpPr>
          <a:xfrm>
            <a:off x="6502136" y="2832508"/>
            <a:ext cx="5339066" cy="3079139"/>
            <a:chOff x="4605051" y="2051446"/>
            <a:chExt cx="6316704" cy="3999392"/>
          </a:xfrm>
        </p:grpSpPr>
        <p:pic>
          <p:nvPicPr>
            <p:cNvPr id="5" name="Picture 3">
              <a:extLst>
                <a:ext uri="{FF2B5EF4-FFF2-40B4-BE49-F238E27FC236}">
                  <a16:creationId xmlns="" xmlns:a16="http://schemas.microsoft.com/office/drawing/2014/main" id="{5A562697-EB9B-4A83-830A-8FB6C7AF7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051" y="2450838"/>
              <a:ext cx="5025641" cy="3600000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4" name="Picture 2">
              <a:extLst>
                <a:ext uri="{FF2B5EF4-FFF2-40B4-BE49-F238E27FC236}">
                  <a16:creationId xmlns="" xmlns:a16="http://schemas.microsoft.com/office/drawing/2014/main" id="{CF6A13E1-4382-4294-9DB7-F42667484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5901" y="2051446"/>
              <a:ext cx="3215854" cy="3600000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</p:pic>
      </p:grpSp>
      <p:pic>
        <p:nvPicPr>
          <p:cNvPr id="24" name="Grafik 23">
            <a:extLst>
              <a:ext uri="{FF2B5EF4-FFF2-40B4-BE49-F238E27FC236}">
                <a16:creationId xmlns="" xmlns:a16="http://schemas.microsoft.com/office/drawing/2014/main" id="{AE1EEB75-83FA-4003-86BC-09F918A0A8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542"/>
          <a:stretch/>
        </p:blipFill>
        <p:spPr>
          <a:xfrm>
            <a:off x="542598" y="3342736"/>
            <a:ext cx="4865030" cy="2243056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="" xmlns:a16="http://schemas.microsoft.com/office/drawing/2014/main" id="{3EE48EE0-1AFE-4491-B794-DAC0859950BF}"/>
              </a:ext>
            </a:extLst>
          </p:cNvPr>
          <p:cNvSpPr/>
          <p:nvPr/>
        </p:nvSpPr>
        <p:spPr>
          <a:xfrm>
            <a:off x="5407628" y="3342736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itchFamily="34" charset="0"/>
              </a:rPr>
              <a:t>0m</a:t>
            </a:r>
            <a:endParaRPr lang="de-DE" dirty="0"/>
          </a:p>
        </p:txBody>
      </p:sp>
      <p:sp>
        <p:nvSpPr>
          <p:cNvPr id="26" name="Rechteck 25">
            <a:extLst>
              <a:ext uri="{FF2B5EF4-FFF2-40B4-BE49-F238E27FC236}">
                <a16:creationId xmlns="" xmlns:a16="http://schemas.microsoft.com/office/drawing/2014/main" id="{E324C0FF-6D73-462B-A49C-EEC4B25D6BEA}"/>
              </a:ext>
            </a:extLst>
          </p:cNvPr>
          <p:cNvSpPr/>
          <p:nvPr/>
        </p:nvSpPr>
        <p:spPr>
          <a:xfrm>
            <a:off x="5434593" y="4219988"/>
            <a:ext cx="6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itchFamily="34" charset="0"/>
              </a:rPr>
              <a:t>20m</a:t>
            </a:r>
            <a:endParaRPr lang="de-DE" dirty="0"/>
          </a:p>
        </p:txBody>
      </p:sp>
      <p:sp>
        <p:nvSpPr>
          <p:cNvPr id="27" name="Rechteck 26">
            <a:extLst>
              <a:ext uri="{FF2B5EF4-FFF2-40B4-BE49-F238E27FC236}">
                <a16:creationId xmlns="" xmlns:a16="http://schemas.microsoft.com/office/drawing/2014/main" id="{607952FF-EA95-4EB7-AC9A-6BF99B912D58}"/>
              </a:ext>
            </a:extLst>
          </p:cNvPr>
          <p:cNvSpPr/>
          <p:nvPr/>
        </p:nvSpPr>
        <p:spPr>
          <a:xfrm>
            <a:off x="5438543" y="4967990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itchFamily="34" charset="0"/>
              </a:rPr>
              <a:t>X m</a:t>
            </a:r>
            <a:endParaRPr lang="de-DE" dirty="0"/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="" xmlns:a16="http://schemas.microsoft.com/office/drawing/2014/main" id="{90B96F4C-D888-4EF0-878C-A057C002D00A}"/>
              </a:ext>
            </a:extLst>
          </p:cNvPr>
          <p:cNvCxnSpPr>
            <a:cxnSpLocks/>
          </p:cNvCxnSpPr>
          <p:nvPr/>
        </p:nvCxnSpPr>
        <p:spPr>
          <a:xfrm>
            <a:off x="1791855" y="3231792"/>
            <a:ext cx="1985818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="" xmlns:a16="http://schemas.microsoft.com/office/drawing/2014/main" id="{FC370A14-916B-4ED6-BD89-4B24AA10AD05}"/>
              </a:ext>
            </a:extLst>
          </p:cNvPr>
          <p:cNvCxnSpPr>
            <a:cxnSpLocks/>
          </p:cNvCxnSpPr>
          <p:nvPr/>
        </p:nvCxnSpPr>
        <p:spPr>
          <a:xfrm>
            <a:off x="2886364" y="3051683"/>
            <a:ext cx="2521264" cy="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="" xmlns:a16="http://schemas.microsoft.com/office/drawing/2014/main" id="{04275B82-96D2-457F-AB6C-7BA21E15C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059" y="2509234"/>
            <a:ext cx="16854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0" algn="l"/>
                <a:tab pos="355600" algn="l"/>
              </a:tabLs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</a:rPr>
              <a:t>Satellite Derived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</a:rPr>
              <a:t>Bathymetry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="" xmlns:a16="http://schemas.microsoft.com/office/drawing/2014/main" id="{E8CCCFB0-D9E1-4A53-BBB8-5DD1A7C0F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514" y="2682351"/>
            <a:ext cx="168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0" algn="l"/>
                <a:tab pos="355600" algn="l"/>
              </a:tabLst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MBES survey</a:t>
            </a: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="" xmlns:a16="http://schemas.microsoft.com/office/drawing/2014/main" id="{AF92BDF6-CE4B-4191-B3F4-235B539DE1CA}"/>
              </a:ext>
            </a:extLst>
          </p:cNvPr>
          <p:cNvCxnSpPr>
            <a:cxnSpLocks/>
          </p:cNvCxnSpPr>
          <p:nvPr/>
        </p:nvCxnSpPr>
        <p:spPr>
          <a:xfrm>
            <a:off x="2886364" y="2017210"/>
            <a:ext cx="89130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="" xmlns:a16="http://schemas.microsoft.com/office/drawing/2014/main" id="{27BB6A7C-5B26-4782-9B45-2B1101B1009E}"/>
              </a:ext>
            </a:extLst>
          </p:cNvPr>
          <p:cNvCxnSpPr>
            <a:cxnSpLocks/>
          </p:cNvCxnSpPr>
          <p:nvPr/>
        </p:nvCxnSpPr>
        <p:spPr>
          <a:xfrm>
            <a:off x="2886363" y="2119346"/>
            <a:ext cx="1" cy="2175563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="" xmlns:a16="http://schemas.microsoft.com/office/drawing/2014/main" id="{0E2FE471-831B-46C6-9446-3F51C96C79A8}"/>
              </a:ext>
            </a:extLst>
          </p:cNvPr>
          <p:cNvCxnSpPr>
            <a:cxnSpLocks/>
          </p:cNvCxnSpPr>
          <p:nvPr/>
        </p:nvCxnSpPr>
        <p:spPr>
          <a:xfrm>
            <a:off x="3777672" y="2096079"/>
            <a:ext cx="0" cy="25363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" name="Rechteck 45">
            <a:extLst>
              <a:ext uri="{FF2B5EF4-FFF2-40B4-BE49-F238E27FC236}">
                <a16:creationId xmlns="" xmlns:a16="http://schemas.microsoft.com/office/drawing/2014/main" id="{1D7F98E9-DF71-4900-9C48-8F42203E5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275" y="1340580"/>
            <a:ext cx="16854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355600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itchFamily="34" charset="0"/>
              </a:rPr>
              <a:t>Overlapping region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="" xmlns:a16="http://schemas.microsoft.com/office/drawing/2014/main" id="{3823A179-8E65-47A2-A76C-EB7D22728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136" y="2405778"/>
            <a:ext cx="53390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0" algn="l"/>
                <a:tab pos="355600" algn="l"/>
              </a:tabLst>
            </a:pPr>
            <a:r>
              <a:rPr lang="en-US" dirty="0">
                <a:latin typeface="Calibri Light" pitchFamily="34" charset="0"/>
              </a:rPr>
              <a:t>British Admiralty Chart BA 2066</a:t>
            </a:r>
          </a:p>
          <a:p>
            <a:pPr>
              <a:tabLst>
                <a:tab pos="0" algn="l"/>
                <a:tab pos="355600" algn="l"/>
              </a:tabLst>
            </a:pPr>
            <a:r>
              <a:rPr lang="en-US" dirty="0">
                <a:latin typeface="Calibri Light" pitchFamily="34" charset="0"/>
              </a:rPr>
              <a:t>Southern Antigua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="" xmlns:a16="http://schemas.microsoft.com/office/drawing/2014/main" id="{4C8A2DA4-37DB-4C6E-914F-5FEC4BCE5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136" y="1360523"/>
            <a:ext cx="16854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355600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itchFamily="34" charset="0"/>
              </a:rPr>
              <a:t>Calibration &amp; Validation area</a:t>
            </a:r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="" xmlns:a16="http://schemas.microsoft.com/office/drawing/2014/main" id="{116B4592-6879-4C9C-BFCC-A7B9A76A05AE}"/>
              </a:ext>
            </a:extLst>
          </p:cNvPr>
          <p:cNvCxnSpPr>
            <a:stCxn id="46" idx="3"/>
            <a:endCxn id="49" idx="1"/>
          </p:cNvCxnSpPr>
          <p:nvPr/>
        </p:nvCxnSpPr>
        <p:spPr>
          <a:xfrm>
            <a:off x="4174761" y="1663746"/>
            <a:ext cx="2327375" cy="19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65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6" grpId="0"/>
      <p:bldP spid="48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="" xmlns:a16="http://schemas.microsoft.com/office/drawing/2014/main" id="{A2600E76-657E-4C8A-BC88-13507FECA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6900"/>
          </a:xfrm>
        </p:spPr>
        <p:txBody>
          <a:bodyPr>
            <a:normAutofit/>
          </a:bodyPr>
          <a:lstStyle/>
          <a:p>
            <a:r>
              <a:rPr lang="de-DE" dirty="0"/>
              <a:t>Key </a:t>
            </a:r>
            <a:r>
              <a:rPr lang="de-DE" dirty="0" err="1"/>
              <a:t>messages</a:t>
            </a:r>
            <a:endParaRPr lang="de-DE" dirty="0"/>
          </a:p>
        </p:txBody>
      </p:sp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98AE087C-A9BA-42FB-B6D7-2F9D71C38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107" y="1205700"/>
            <a:ext cx="10303497" cy="50050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 marL="336550" indent="-336550">
              <a:spcBef>
                <a:spcPts val="363"/>
              </a:spcBef>
              <a:spcAft>
                <a:spcPts val="363"/>
              </a:spcAft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2200" dirty="0">
                <a:latin typeface="Calibri Light" pitchFamily="34" charset="0"/>
              </a:rPr>
              <a:t>Combining </a:t>
            </a:r>
            <a:r>
              <a:rPr lang="en-GB" sz="2200" b="1" dirty="0">
                <a:latin typeface="Calibri Light" pitchFamily="34" charset="0"/>
              </a:rPr>
              <a:t>SDB and single beam </a:t>
            </a:r>
            <a:r>
              <a:rPr lang="en-GB" sz="2200" dirty="0">
                <a:latin typeface="Calibri Light" pitchFamily="34" charset="0"/>
              </a:rPr>
              <a:t>transects allows to provide a validated bathymetric dataset with full seafloor coverage, including very shallow waters. </a:t>
            </a:r>
            <a:br>
              <a:rPr lang="en-GB" sz="2200" dirty="0">
                <a:latin typeface="Calibri Light" pitchFamily="34" charset="0"/>
              </a:rPr>
            </a:br>
            <a:r>
              <a:rPr lang="en-GB" sz="2200" dirty="0">
                <a:latin typeface="Calibri Light" pitchFamily="34" charset="0"/>
                <a:sym typeface="Wingdings" panose="05000000000000000000" pitchFamily="2" charset="2"/>
              </a:rPr>
              <a:t> This combination allows to minimize survey work while improving spatial coverage. High potential for rapid response surveys.</a:t>
            </a:r>
          </a:p>
          <a:p>
            <a:pPr marL="336550" indent="-336550">
              <a:spcBef>
                <a:spcPts val="363"/>
              </a:spcBef>
              <a:spcAft>
                <a:spcPts val="363"/>
              </a:spcAft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2200" dirty="0">
              <a:latin typeface="Calibri Light" pitchFamily="34" charset="0"/>
              <a:sym typeface="Wingdings" panose="05000000000000000000" pitchFamily="2" charset="2"/>
            </a:endParaRPr>
          </a:p>
          <a:p>
            <a:pPr marL="336550" indent="-336550">
              <a:spcBef>
                <a:spcPts val="363"/>
              </a:spcBef>
              <a:spcAft>
                <a:spcPts val="363"/>
              </a:spcAft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2200" dirty="0">
                <a:latin typeface="Calibri Light" pitchFamily="34" charset="0"/>
                <a:sym typeface="Wingdings" panose="05000000000000000000" pitchFamily="2" charset="2"/>
              </a:rPr>
              <a:t>Combining </a:t>
            </a:r>
            <a:r>
              <a:rPr lang="en-GB" sz="2200" b="1" dirty="0">
                <a:latin typeface="Calibri Light" pitchFamily="34" charset="0"/>
                <a:sym typeface="Wingdings" panose="05000000000000000000" pitchFamily="2" charset="2"/>
              </a:rPr>
              <a:t>SDB and MBES </a:t>
            </a:r>
            <a:r>
              <a:rPr lang="en-GB" sz="2200" dirty="0">
                <a:latin typeface="Calibri Light" pitchFamily="34" charset="0"/>
                <a:sym typeface="Wingdings" panose="05000000000000000000" pitchFamily="2" charset="2"/>
              </a:rPr>
              <a:t>surveys allows to calibrate and validate SDB in the overlapping regions and results in a validated bathymetric dataset from deep waters to shoreline </a:t>
            </a:r>
          </a:p>
          <a:p>
            <a:pPr marL="630238" indent="-630238">
              <a:spcBef>
                <a:spcPts val="363"/>
              </a:spcBef>
              <a:spcAft>
                <a:spcPts val="363"/>
              </a:spcAft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2200" dirty="0">
                <a:latin typeface="Calibri Light" pitchFamily="34" charset="0"/>
                <a:sym typeface="Wingdings" panose="05000000000000000000" pitchFamily="2" charset="2"/>
              </a:rPr>
              <a:t>	 This combination allows to minimize cost intensive very shallow water surveys, reduces HSE risks while generating seamless bathymetric datasets from deep waters to shoreline</a:t>
            </a:r>
            <a:endParaRPr lang="en-GB" sz="2200" dirty="0">
              <a:latin typeface="Calibri Light" pitchFamily="34" charset="0"/>
            </a:endParaRPr>
          </a:p>
          <a:p>
            <a:pPr marL="336550" indent="-336550">
              <a:spcBef>
                <a:spcPts val="363"/>
              </a:spcBef>
              <a:spcAft>
                <a:spcPts val="363"/>
              </a:spcAft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2200" dirty="0">
              <a:latin typeface="Calibri Light" pitchFamily="34" charset="0"/>
            </a:endParaRPr>
          </a:p>
          <a:p>
            <a:pPr marL="336550" indent="-336550">
              <a:spcBef>
                <a:spcPts val="363"/>
              </a:spcBef>
              <a:spcAft>
                <a:spcPts val="1200"/>
              </a:spcAft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2200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65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F9F1917-14CB-486B-A66D-E9C95913D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FAC37F5C-C681-4DA4-A151-135135312F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B249FCDF-E96C-4D6D-8027-5ACD565E68FB}"/>
              </a:ext>
            </a:extLst>
          </p:cNvPr>
          <p:cNvSpPr txBox="1">
            <a:spLocks/>
          </p:cNvSpPr>
          <p:nvPr/>
        </p:nvSpPr>
        <p:spPr>
          <a:xfrm>
            <a:off x="1524000" y="1336058"/>
            <a:ext cx="9144000" cy="6773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500" dirty="0" err="1">
                <a:solidFill>
                  <a:schemeClr val="bg1"/>
                </a:solidFill>
                <a:latin typeface="Calibri Light" pitchFamily="34" charset="0"/>
              </a:rPr>
              <a:t>Muchas</a:t>
            </a:r>
            <a:r>
              <a:rPr lang="en-US" sz="3500" dirty="0">
                <a:solidFill>
                  <a:schemeClr val="bg1"/>
                </a:solidFill>
                <a:latin typeface="Calibri Light" pitchFamily="34" charset="0"/>
              </a:rPr>
              <a:t> gracias!</a:t>
            </a:r>
          </a:p>
          <a:p>
            <a:pPr algn="ctr">
              <a:defRPr/>
            </a:pPr>
            <a:endParaRPr lang="en-US" sz="3500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CF92EDE5-EF73-4329-ACFD-870E203780AB}"/>
              </a:ext>
            </a:extLst>
          </p:cNvPr>
          <p:cNvSpPr txBox="1">
            <a:spLocks/>
          </p:cNvSpPr>
          <p:nvPr/>
        </p:nvSpPr>
        <p:spPr>
          <a:xfrm>
            <a:off x="1524000" y="2412007"/>
            <a:ext cx="9144000" cy="6773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Calibri Light" pitchFamily="34" charset="0"/>
              </a:rPr>
              <a:t>Dr. Knut Hartmann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Calibri Light" pitchFamily="34" charset="0"/>
              </a:rPr>
              <a:t>hartmann@eomap.de 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Calibri Light" pitchFamily="34" charset="0"/>
              </a:rPr>
              <a:t>www.eomap.com</a:t>
            </a:r>
            <a:br>
              <a:rPr lang="en-US" sz="2000" dirty="0">
                <a:solidFill>
                  <a:schemeClr val="bg1"/>
                </a:solidFill>
                <a:latin typeface="Calibri Light" pitchFamily="34" charset="0"/>
              </a:rPr>
            </a:br>
            <a:endParaRPr lang="en-US" sz="2000" dirty="0">
              <a:solidFill>
                <a:schemeClr val="bg1"/>
              </a:solidFill>
              <a:latin typeface="Calibri Light" pitchFamily="34" charset="0"/>
            </a:endParaRPr>
          </a:p>
          <a:p>
            <a:pPr algn="ctr">
              <a:defRPr/>
            </a:pPr>
            <a:endParaRPr lang="en-US" sz="2000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0A1AF643-B9AD-4AF7-8AD9-82242B672477}"/>
              </a:ext>
            </a:extLst>
          </p:cNvPr>
          <p:cNvSpPr/>
          <p:nvPr/>
        </p:nvSpPr>
        <p:spPr>
          <a:xfrm>
            <a:off x="7034626" y="6488668"/>
            <a:ext cx="5242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Calibri Light" pitchFamily="34" charset="0"/>
              </a:rPr>
              <a:t>Satellite data recorded Nov. 2017, Varadero area, Cuba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77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453A32C-CFFA-4492-893E-4327E550B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Satellite derived information</a:t>
            </a:r>
            <a:endParaRPr lang="en-GB" dirty="0"/>
          </a:p>
        </p:txBody>
      </p:sp>
      <p:pic>
        <p:nvPicPr>
          <p:cNvPr id="6" name="2017-11-28 at 10-53-39">
            <a:hlinkClick r:id="" action="ppaction://media"/>
            <a:extLst>
              <a:ext uri="{FF2B5EF4-FFF2-40B4-BE49-F238E27FC236}">
                <a16:creationId xmlns="" xmlns:a16="http://schemas.microsoft.com/office/drawing/2014/main" id="{24B8BD8A-45B8-48EA-837D-8619A510E1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2609"/>
          <a:stretch/>
        </p:blipFill>
        <p:spPr>
          <a:xfrm>
            <a:off x="621265" y="1636263"/>
            <a:ext cx="6683996" cy="387693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8E450A6A-0986-440C-AA73-039DF45E6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6814" y="1636263"/>
            <a:ext cx="434142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355600" algn="l"/>
              </a:tabLst>
            </a:pPr>
            <a:r>
              <a:rPr lang="en-US" sz="2000" dirty="0">
                <a:latin typeface="Calibri Light" pitchFamily="34" charset="0"/>
              </a:rPr>
              <a:t>Remote measure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355600" algn="l"/>
              </a:tabLst>
            </a:pPr>
            <a:r>
              <a:rPr lang="en-US" sz="2000" dirty="0">
                <a:latin typeface="Calibri Light" pitchFamily="34" charset="0"/>
              </a:rPr>
              <a:t>Global coverage of imagery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355600" algn="l"/>
              </a:tabLst>
            </a:pPr>
            <a:r>
              <a:rPr lang="en-US" sz="2000" dirty="0">
                <a:latin typeface="Calibri Light" pitchFamily="34" charset="0"/>
              </a:rPr>
              <a:t>Rapid access to data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355600" algn="l"/>
              </a:tabLst>
            </a:pPr>
            <a:r>
              <a:rPr lang="en-US" sz="2000" dirty="0">
                <a:latin typeface="Calibri Light" pitchFamily="34" charset="0"/>
              </a:rPr>
              <a:t>Satellite measure all parameters from sun to surface to satellite sensor (atmosphere, surface properties, </a:t>
            </a:r>
            <a:r>
              <a:rPr lang="en-US" sz="2000" dirty="0" err="1">
                <a:latin typeface="Calibri Light" pitchFamily="34" charset="0"/>
              </a:rPr>
              <a:t>etc</a:t>
            </a:r>
            <a:r>
              <a:rPr lang="en-US" sz="2000" dirty="0">
                <a:latin typeface="Calibri Light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355600" algn="l"/>
              </a:tabLst>
            </a:pPr>
            <a:endParaRPr lang="en-US" sz="2000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3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:\eod\01_PROJECTS_acquisition\1574_Earthi_Tanzania\1-ProjectStage\02_Ergebnisse\Geodata\Fig_3d_SD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496" y="1268760"/>
            <a:ext cx="8208912" cy="4643890"/>
          </a:xfrm>
          <a:prstGeom prst="rect">
            <a:avLst/>
          </a:prstGeom>
          <a:noFill/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981200" y="188640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2800" kern="0" dirty="0" err="1">
                <a:latin typeface="Calibri Light" pitchFamily="34" charset="0"/>
                <a:ea typeface="+mj-ea"/>
                <a:cs typeface="+mj-cs"/>
              </a:rPr>
              <a:t>Satellite</a:t>
            </a:r>
            <a:r>
              <a:rPr lang="de-DE" sz="2800" kern="0" dirty="0"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800" kern="0" dirty="0" err="1">
                <a:latin typeface="Calibri Light" pitchFamily="34" charset="0"/>
                <a:ea typeface="+mj-ea"/>
                <a:cs typeface="+mj-cs"/>
              </a:rPr>
              <a:t>Derived</a:t>
            </a:r>
            <a:r>
              <a:rPr lang="de-DE" sz="2800" kern="0" dirty="0"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800" kern="0" dirty="0" err="1">
                <a:latin typeface="Calibri Light" pitchFamily="34" charset="0"/>
                <a:ea typeface="+mj-ea"/>
                <a:cs typeface="+mj-cs"/>
              </a:rPr>
              <a:t>Bathymetry</a:t>
            </a:r>
            <a:r>
              <a:rPr lang="de-DE" sz="2800" kern="0" dirty="0">
                <a:latin typeface="Calibri Light" pitchFamily="34" charset="0"/>
                <a:ea typeface="+mj-ea"/>
                <a:cs typeface="+mj-cs"/>
              </a:rPr>
              <a:t/>
            </a:r>
            <a:br>
              <a:rPr lang="de-DE" sz="2800" kern="0" dirty="0">
                <a:latin typeface="Calibri Light" pitchFamily="34" charset="0"/>
                <a:ea typeface="+mj-ea"/>
                <a:cs typeface="+mj-cs"/>
              </a:rPr>
            </a:br>
            <a:r>
              <a:rPr lang="de-DE" sz="1400" kern="0" dirty="0" err="1">
                <a:latin typeface="Calibri Light" pitchFamily="34" charset="0"/>
                <a:ea typeface="+mj-ea"/>
                <a:cs typeface="+mj-cs"/>
              </a:rPr>
              <a:t>Mtwarba</a:t>
            </a:r>
            <a:r>
              <a:rPr lang="de-DE" sz="1400" kern="0" dirty="0"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1400" kern="0" dirty="0" err="1">
                <a:latin typeface="Calibri Light" pitchFamily="34" charset="0"/>
                <a:ea typeface="+mj-ea"/>
                <a:cs typeface="+mj-cs"/>
              </a:rPr>
              <a:t>region</a:t>
            </a:r>
            <a:r>
              <a:rPr lang="de-DE" sz="1400" kern="0" dirty="0">
                <a:latin typeface="Calibri Light" pitchFamily="34" charset="0"/>
                <a:ea typeface="+mj-ea"/>
                <a:cs typeface="+mj-cs"/>
              </a:rPr>
              <a:t>, </a:t>
            </a:r>
            <a:r>
              <a:rPr lang="de-DE" sz="1400" kern="0" dirty="0" err="1">
                <a:latin typeface="Calibri Light" pitchFamily="34" charset="0"/>
                <a:ea typeface="+mj-ea"/>
                <a:cs typeface="+mj-cs"/>
              </a:rPr>
              <a:t>Tanzania</a:t>
            </a:r>
            <a:endParaRPr lang="de-DE" sz="2800" kern="0" dirty="0">
              <a:latin typeface="Calibri Light" pitchFamily="34" charset="0"/>
              <a:ea typeface="+mj-ea"/>
              <a:cs typeface="+mj-cs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2423592" y="2852936"/>
            <a:ext cx="0" cy="43204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1775521" y="2852936"/>
            <a:ext cx="6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itchFamily="34" charset="0"/>
              </a:rPr>
              <a:t>18m</a:t>
            </a:r>
            <a:endParaRPr lang="de-DE" dirty="0"/>
          </a:p>
        </p:txBody>
      </p:sp>
      <p:cxnSp>
        <p:nvCxnSpPr>
          <p:cNvPr id="9" name="Gerade Verbindung mit Pfeil 8"/>
          <p:cNvCxnSpPr>
            <a:cxnSpLocks/>
            <a:endCxn id="1028" idx="3"/>
          </p:cNvCxnSpPr>
          <p:nvPr/>
        </p:nvCxnSpPr>
        <p:spPr>
          <a:xfrm>
            <a:off x="5447928" y="2204865"/>
            <a:ext cx="4320480" cy="138584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 rot="1032515">
            <a:off x="7269642" y="2420888"/>
            <a:ext cx="70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itchFamily="34" charset="0"/>
              </a:rPr>
              <a:t>35km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6" y="2032359"/>
            <a:ext cx="901727" cy="207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737890" y="1209993"/>
            <a:ext cx="9589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31925" indent="-1431925">
              <a:tabLst>
                <a:tab pos="355600" algn="l"/>
                <a:tab pos="1431925" algn="l"/>
              </a:tabLst>
            </a:pPr>
            <a:r>
              <a:rPr lang="en-US" dirty="0">
                <a:latin typeface="Calibri Light" pitchFamily="34" charset="0"/>
              </a:rPr>
              <a:t>Satellite data = </a:t>
            </a:r>
            <a:r>
              <a:rPr lang="en-US" i="1" dirty="0">
                <a:latin typeface="Calibri Light" pitchFamily="34" charset="0"/>
              </a:rPr>
              <a:t>f(atm., adjacency, water surface, </a:t>
            </a:r>
            <a:r>
              <a:rPr lang="en-US" i="1" dirty="0" err="1">
                <a:latin typeface="Calibri Light" pitchFamily="34" charset="0"/>
              </a:rPr>
              <a:t>aborbers</a:t>
            </a:r>
            <a:r>
              <a:rPr lang="en-US" i="1" dirty="0">
                <a:latin typeface="Calibri Light" pitchFamily="34" charset="0"/>
              </a:rPr>
              <a:t> and </a:t>
            </a:r>
            <a:r>
              <a:rPr lang="en-US" i="1" dirty="0" err="1">
                <a:latin typeface="Calibri Light" pitchFamily="34" charset="0"/>
              </a:rPr>
              <a:t>backscatterers</a:t>
            </a:r>
            <a:r>
              <a:rPr lang="en-US" i="1" dirty="0">
                <a:latin typeface="Calibri Light" pitchFamily="34" charset="0"/>
              </a:rPr>
              <a:t> of the water column, seafloor, </a:t>
            </a:r>
            <a:r>
              <a:rPr lang="en-US" sz="2200" b="1" i="1" dirty="0">
                <a:latin typeface="Calibri Light" pitchFamily="34" charset="0"/>
              </a:rPr>
              <a:t>water depth</a:t>
            </a:r>
            <a:r>
              <a:rPr lang="en-US" i="1" dirty="0">
                <a:latin typeface="Calibri Light" pitchFamily="34" charset="0"/>
              </a:rPr>
              <a:t>, </a:t>
            </a:r>
            <a:r>
              <a:rPr lang="en-US" i="1" dirty="0" err="1">
                <a:latin typeface="Calibri Light" pitchFamily="34" charset="0"/>
              </a:rPr>
              <a:t>seastate</a:t>
            </a:r>
            <a:r>
              <a:rPr lang="en-US" i="1" dirty="0">
                <a:latin typeface="Calibri Light" pitchFamily="34" charset="0"/>
              </a:rPr>
              <a:t>, sun and sensor geometry, SNR ratio) </a:t>
            </a:r>
          </a:p>
        </p:txBody>
      </p:sp>
    </p:spTree>
    <p:extLst>
      <p:ext uri="{BB962C8B-B14F-4D97-AF65-F5344CB8AC3E}">
        <p14:creationId xmlns:p14="http://schemas.microsoft.com/office/powerpoint/2010/main" val="37455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eod\01_PROJECTS_acquisition\1574_Earthi_Tanzania\1-ProjectStage\02_Ergebnisse\Geodata\Fig_3d_SF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496" y="1268760"/>
            <a:ext cx="8208912" cy="4715898"/>
          </a:xfrm>
          <a:prstGeom prst="rect">
            <a:avLst/>
          </a:prstGeom>
          <a:noFill/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981200" y="188640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2800" kern="0" dirty="0" err="1">
                <a:latin typeface="Calibri Light" pitchFamily="34" charset="0"/>
                <a:ea typeface="+mj-ea"/>
                <a:cs typeface="+mj-cs"/>
              </a:rPr>
              <a:t>Seafloor</a:t>
            </a:r>
            <a:r>
              <a:rPr lang="de-DE" sz="2800" kern="0" dirty="0"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800" kern="0" dirty="0" err="1">
                <a:latin typeface="Calibri Light" pitchFamily="34" charset="0"/>
                <a:ea typeface="+mj-ea"/>
                <a:cs typeface="+mj-cs"/>
              </a:rPr>
              <a:t>reflectance</a:t>
            </a:r>
            <a:endParaRPr lang="de-DE" sz="2800" kern="0" dirty="0">
              <a:latin typeface="Calibri Light" pitchFamily="34" charset="0"/>
              <a:ea typeface="+mj-ea"/>
              <a:cs typeface="+mj-cs"/>
            </a:endParaRPr>
          </a:p>
          <a:p>
            <a:pPr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1400" kern="0" dirty="0" err="1">
                <a:latin typeface="Calibri Light" pitchFamily="34" charset="0"/>
                <a:ea typeface="+mj-ea"/>
                <a:cs typeface="+mj-cs"/>
              </a:rPr>
              <a:t>drapped</a:t>
            </a:r>
            <a:r>
              <a:rPr lang="de-DE" sz="1400" kern="0" dirty="0"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1400" kern="0" dirty="0" err="1">
                <a:latin typeface="Calibri Light" pitchFamily="34" charset="0"/>
                <a:ea typeface="+mj-ea"/>
                <a:cs typeface="+mj-cs"/>
              </a:rPr>
              <a:t>over</a:t>
            </a:r>
            <a:r>
              <a:rPr lang="de-DE" sz="1400" kern="0" dirty="0"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1400" kern="0" dirty="0" err="1">
                <a:latin typeface="Calibri Light" pitchFamily="34" charset="0"/>
                <a:ea typeface="+mj-ea"/>
                <a:cs typeface="+mj-cs"/>
              </a:rPr>
              <a:t>Satellite</a:t>
            </a:r>
            <a:r>
              <a:rPr lang="de-DE" sz="1400" kern="0" dirty="0"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1400" kern="0" dirty="0" err="1">
                <a:latin typeface="Calibri Light" pitchFamily="34" charset="0"/>
                <a:ea typeface="+mj-ea"/>
                <a:cs typeface="+mj-cs"/>
              </a:rPr>
              <a:t>Derived</a:t>
            </a:r>
            <a:r>
              <a:rPr lang="de-DE" sz="1400" kern="0" dirty="0">
                <a:latin typeface="Calibri Light" pitchFamily="34" charset="0"/>
                <a:ea typeface="+mj-ea"/>
                <a:cs typeface="+mj-cs"/>
              </a:rPr>
              <a:t> Bathymetry</a:t>
            </a:r>
          </a:p>
        </p:txBody>
      </p:sp>
      <p:cxnSp>
        <p:nvCxnSpPr>
          <p:cNvPr id="4" name="Gerade Verbindung mit Pfeil 3"/>
          <p:cNvCxnSpPr/>
          <p:nvPr/>
        </p:nvCxnSpPr>
        <p:spPr>
          <a:xfrm flipV="1">
            <a:off x="2423592" y="2852936"/>
            <a:ext cx="0" cy="43204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4"/>
          <p:cNvSpPr/>
          <p:nvPr/>
        </p:nvSpPr>
        <p:spPr>
          <a:xfrm>
            <a:off x="1775521" y="2852936"/>
            <a:ext cx="6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itchFamily="34" charset="0"/>
              </a:rPr>
              <a:t>18m</a:t>
            </a:r>
            <a:endParaRPr lang="de-DE" dirty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5447928" y="2204865"/>
            <a:ext cx="4320480" cy="138584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 rot="1032515">
            <a:off x="7269642" y="2420888"/>
            <a:ext cx="70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itchFamily="34" charset="0"/>
              </a:rPr>
              <a:t>35km</a:t>
            </a:r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0FDEE105-F3D5-4C53-98A0-98CAA3280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7890" y="1209993"/>
            <a:ext cx="9589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31925" indent="-1431925">
              <a:tabLst>
                <a:tab pos="355600" algn="l"/>
                <a:tab pos="1431925" algn="l"/>
              </a:tabLst>
            </a:pPr>
            <a:r>
              <a:rPr lang="en-US" dirty="0">
                <a:latin typeface="Calibri Light" pitchFamily="34" charset="0"/>
              </a:rPr>
              <a:t>Satellite data = </a:t>
            </a:r>
            <a:r>
              <a:rPr lang="en-US" i="1" dirty="0">
                <a:latin typeface="Calibri Light" pitchFamily="34" charset="0"/>
              </a:rPr>
              <a:t>f(atm., adjacency, water surface, </a:t>
            </a:r>
            <a:r>
              <a:rPr lang="en-US" i="1" dirty="0" err="1">
                <a:latin typeface="Calibri Light" pitchFamily="34" charset="0"/>
              </a:rPr>
              <a:t>aborbers</a:t>
            </a:r>
            <a:r>
              <a:rPr lang="en-US" i="1" dirty="0">
                <a:latin typeface="Calibri Light" pitchFamily="34" charset="0"/>
              </a:rPr>
              <a:t> and </a:t>
            </a:r>
            <a:r>
              <a:rPr lang="en-US" i="1" dirty="0" err="1">
                <a:latin typeface="Calibri Light" pitchFamily="34" charset="0"/>
              </a:rPr>
              <a:t>backscatterers</a:t>
            </a:r>
            <a:r>
              <a:rPr lang="en-US" i="1" dirty="0">
                <a:latin typeface="Calibri Light" pitchFamily="34" charset="0"/>
              </a:rPr>
              <a:t> of the water column, </a:t>
            </a:r>
            <a:r>
              <a:rPr lang="en-US" sz="2200" b="1" i="1" dirty="0">
                <a:latin typeface="Calibri Light" pitchFamily="34" charset="0"/>
              </a:rPr>
              <a:t>seafloor</a:t>
            </a:r>
            <a:r>
              <a:rPr lang="en-US" i="1" dirty="0">
                <a:latin typeface="Calibri Light" pitchFamily="34" charset="0"/>
              </a:rPr>
              <a:t>, water depth, </a:t>
            </a:r>
            <a:r>
              <a:rPr lang="en-US" i="1" dirty="0" err="1">
                <a:latin typeface="Calibri Light" pitchFamily="34" charset="0"/>
              </a:rPr>
              <a:t>seastate</a:t>
            </a:r>
            <a:r>
              <a:rPr lang="en-US" i="1" dirty="0">
                <a:latin typeface="Calibri Light" pitchFamily="34" charset="0"/>
              </a:rPr>
              <a:t>, sun and sensor geometry, SNR ratio) </a:t>
            </a:r>
          </a:p>
        </p:txBody>
      </p:sp>
    </p:spTree>
    <p:extLst>
      <p:ext uri="{BB962C8B-B14F-4D97-AF65-F5344CB8AC3E}">
        <p14:creationId xmlns:p14="http://schemas.microsoft.com/office/powerpoint/2010/main" val="3446560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T:\eod\01_PROJECTS_acquisition\1574_Earthi_Tanzania\1-ProjectStage\02_Ergebnisse\Geodata\Fig_3d_SF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496" y="1268760"/>
            <a:ext cx="8352928" cy="4643890"/>
          </a:xfrm>
          <a:prstGeom prst="rect">
            <a:avLst/>
          </a:prstGeom>
          <a:noFill/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981200" y="188640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2800" kern="0" dirty="0" err="1">
                <a:latin typeface="Calibri Light" pitchFamily="34" charset="0"/>
                <a:ea typeface="+mj-ea"/>
                <a:cs typeface="+mj-cs"/>
              </a:rPr>
              <a:t>Seafloor</a:t>
            </a:r>
            <a:r>
              <a:rPr lang="de-DE" sz="2800" kern="0" dirty="0"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800" kern="0" dirty="0" err="1">
                <a:latin typeface="Calibri Light" pitchFamily="34" charset="0"/>
                <a:ea typeface="+mj-ea"/>
                <a:cs typeface="+mj-cs"/>
              </a:rPr>
              <a:t>habitat</a:t>
            </a:r>
            <a:r>
              <a:rPr lang="de-DE" sz="2800" kern="0" dirty="0"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800" kern="0" dirty="0" err="1">
                <a:latin typeface="Calibri Light" pitchFamily="34" charset="0"/>
                <a:ea typeface="+mj-ea"/>
                <a:cs typeface="+mj-cs"/>
              </a:rPr>
              <a:t>classification</a:t>
            </a:r>
            <a:endParaRPr lang="de-DE" sz="2800" kern="0" dirty="0">
              <a:latin typeface="Calibri Light" pitchFamily="34" charset="0"/>
              <a:ea typeface="+mj-ea"/>
              <a:cs typeface="+mj-cs"/>
            </a:endParaRPr>
          </a:p>
          <a:p>
            <a:pPr algn="ctr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1400" kern="0" dirty="0" err="1">
                <a:latin typeface="Calibri Light" pitchFamily="34" charset="0"/>
                <a:ea typeface="+mj-ea"/>
                <a:cs typeface="+mj-cs"/>
              </a:rPr>
              <a:t>drapped</a:t>
            </a:r>
            <a:r>
              <a:rPr lang="de-DE" sz="1400" kern="0" dirty="0"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1400" kern="0" dirty="0" err="1">
                <a:latin typeface="Calibri Light" pitchFamily="34" charset="0"/>
                <a:ea typeface="+mj-ea"/>
                <a:cs typeface="+mj-cs"/>
              </a:rPr>
              <a:t>over</a:t>
            </a:r>
            <a:r>
              <a:rPr lang="de-DE" sz="1400" kern="0" dirty="0"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1400" kern="0" dirty="0" err="1">
                <a:latin typeface="Calibri Light" pitchFamily="34" charset="0"/>
                <a:ea typeface="+mj-ea"/>
                <a:cs typeface="+mj-cs"/>
              </a:rPr>
              <a:t>Satellite</a:t>
            </a:r>
            <a:r>
              <a:rPr lang="de-DE" sz="1400" kern="0" dirty="0"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1400" kern="0" dirty="0" err="1">
                <a:latin typeface="Calibri Light" pitchFamily="34" charset="0"/>
                <a:ea typeface="+mj-ea"/>
                <a:cs typeface="+mj-cs"/>
              </a:rPr>
              <a:t>Derived</a:t>
            </a:r>
            <a:r>
              <a:rPr lang="de-DE" sz="1400" kern="0" dirty="0">
                <a:latin typeface="Calibri Light" pitchFamily="34" charset="0"/>
                <a:ea typeface="+mj-ea"/>
                <a:cs typeface="+mj-cs"/>
              </a:rPr>
              <a:t> Bathymetry</a:t>
            </a:r>
          </a:p>
        </p:txBody>
      </p:sp>
      <p:sp>
        <p:nvSpPr>
          <p:cNvPr id="4" name="Rechteck 3"/>
          <p:cNvSpPr/>
          <p:nvPr/>
        </p:nvSpPr>
        <p:spPr>
          <a:xfrm>
            <a:off x="7248128" y="2636912"/>
            <a:ext cx="970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Calibri Light" pitchFamily="34" charset="0"/>
              </a:rPr>
              <a:t>seagrass</a:t>
            </a:r>
            <a:endParaRPr lang="de-DE" dirty="0"/>
          </a:p>
        </p:txBody>
      </p:sp>
      <p:cxnSp>
        <p:nvCxnSpPr>
          <p:cNvPr id="7" name="Gerade Verbindung mit Pfeil 6"/>
          <p:cNvCxnSpPr>
            <a:stCxn id="4" idx="1"/>
          </p:cNvCxnSpPr>
          <p:nvPr/>
        </p:nvCxnSpPr>
        <p:spPr>
          <a:xfrm flipH="1">
            <a:off x="6672064" y="2821578"/>
            <a:ext cx="576064" cy="3913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2783632" y="4509120"/>
            <a:ext cx="720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itchFamily="34" charset="0"/>
              </a:rPr>
              <a:t>corals</a:t>
            </a:r>
            <a:endParaRPr lang="de-DE" dirty="0"/>
          </a:p>
        </p:txBody>
      </p:sp>
      <p:cxnSp>
        <p:nvCxnSpPr>
          <p:cNvPr id="9" name="Gerade Verbindung mit Pfeil 8"/>
          <p:cNvCxnSpPr>
            <a:stCxn id="8" idx="3"/>
          </p:cNvCxnSpPr>
          <p:nvPr/>
        </p:nvCxnSpPr>
        <p:spPr>
          <a:xfrm flipV="1">
            <a:off x="3503712" y="4293096"/>
            <a:ext cx="648072" cy="4006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1703512" y="3789040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itchFamily="34" charset="0"/>
              </a:rPr>
              <a:t>sediment</a:t>
            </a:r>
            <a:endParaRPr lang="de-DE" dirty="0"/>
          </a:p>
        </p:txBody>
      </p:sp>
      <p:cxnSp>
        <p:nvCxnSpPr>
          <p:cNvPr id="14" name="Gerade Verbindung mit Pfeil 13"/>
          <p:cNvCxnSpPr>
            <a:stCxn id="13" idx="3"/>
          </p:cNvCxnSpPr>
          <p:nvPr/>
        </p:nvCxnSpPr>
        <p:spPr>
          <a:xfrm flipV="1">
            <a:off x="2855640" y="3212976"/>
            <a:ext cx="1152128" cy="7607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4583832" y="5517232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alibri Light" pitchFamily="34" charset="0"/>
              </a:rPr>
              <a:t>macroalgal</a:t>
            </a:r>
            <a:endParaRPr lang="de-DE" dirty="0"/>
          </a:p>
        </p:txBody>
      </p:sp>
      <p:cxnSp>
        <p:nvCxnSpPr>
          <p:cNvPr id="18" name="Gerade Verbindung mit Pfeil 17"/>
          <p:cNvCxnSpPr>
            <a:stCxn id="17" idx="3"/>
          </p:cNvCxnSpPr>
          <p:nvPr/>
        </p:nvCxnSpPr>
        <p:spPr>
          <a:xfrm flipV="1">
            <a:off x="5879976" y="4437112"/>
            <a:ext cx="1512168" cy="12647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3503712" y="5013176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itchFamily="34" charset="0"/>
              </a:rPr>
              <a:t>Coral rubble</a:t>
            </a:r>
            <a:endParaRPr lang="de-DE" dirty="0"/>
          </a:p>
        </p:txBody>
      </p:sp>
      <p:cxnSp>
        <p:nvCxnSpPr>
          <p:cNvPr id="22" name="Gerade Verbindung mit Pfeil 21"/>
          <p:cNvCxnSpPr>
            <a:stCxn id="21" idx="3"/>
          </p:cNvCxnSpPr>
          <p:nvPr/>
        </p:nvCxnSpPr>
        <p:spPr>
          <a:xfrm flipV="1">
            <a:off x="5015880" y="4437114"/>
            <a:ext cx="1152128" cy="7607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919536" y="1336992"/>
            <a:ext cx="8352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0" algn="l"/>
                <a:tab pos="355600" algn="l"/>
              </a:tabLst>
            </a:pPr>
            <a:r>
              <a:rPr lang="en-US" dirty="0">
                <a:latin typeface="Calibri Light" pitchFamily="34" charset="0"/>
              </a:rPr>
              <a:t>Object based classification considering texture, shape and spectra of seafloor reflectance in addition to seabed morphology.</a:t>
            </a:r>
          </a:p>
        </p:txBody>
      </p:sp>
    </p:spTree>
    <p:extLst>
      <p:ext uri="{BB962C8B-B14F-4D97-AF65-F5344CB8AC3E}">
        <p14:creationId xmlns:p14="http://schemas.microsoft.com/office/powerpoint/2010/main" val="126639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833627D0-A7F3-4699-A872-D62BEB213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4A008103-D2F2-4F9B-B110-B8A43697D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51796"/>
            <a:ext cx="9144000" cy="677305"/>
          </a:xfrm>
        </p:spPr>
        <p:txBody>
          <a:bodyPr anchor="t">
            <a:no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Calibri Light" pitchFamily="34" charset="0"/>
              </a:rPr>
              <a:t>Impact assessment of “Irma” </a:t>
            </a:r>
            <a:br>
              <a:rPr lang="en-US" sz="2800" dirty="0">
                <a:solidFill>
                  <a:schemeClr val="bg1"/>
                </a:solidFill>
                <a:latin typeface="Calibri Light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Calibri Light" pitchFamily="34" charset="0"/>
              </a:rPr>
              <a:t>and satellite information as rapid response tool</a:t>
            </a:r>
            <a:br>
              <a:rPr lang="en-US" sz="2800" dirty="0">
                <a:solidFill>
                  <a:schemeClr val="bg1"/>
                </a:solidFill>
                <a:latin typeface="Calibri Light" pitchFamily="34" charset="0"/>
              </a:rPr>
            </a:br>
            <a:endParaRPr lang="en-US" sz="2800" dirty="0">
              <a:solidFill>
                <a:schemeClr val="bg1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193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8EEA3DD-E51E-4DAC-BA08-F189D986F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Irma, Sept 2017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F192CF34-374C-420A-92D5-E3E19542A8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634" y="962026"/>
            <a:ext cx="8009182" cy="537541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="" xmlns:a16="http://schemas.microsoft.com/office/drawing/2014/main" id="{13A542ED-7D6E-45D0-8571-6D974C7C8EC6}"/>
              </a:ext>
            </a:extLst>
          </p:cNvPr>
          <p:cNvSpPr/>
          <p:nvPr/>
        </p:nvSpPr>
        <p:spPr>
          <a:xfrm>
            <a:off x="3909554" y="4165420"/>
            <a:ext cx="216000" cy="21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="" xmlns:a16="http://schemas.microsoft.com/office/drawing/2014/main" id="{C01FDB66-E043-404B-A4F5-FD576F8F484B}"/>
              </a:ext>
            </a:extLst>
          </p:cNvPr>
          <p:cNvSpPr/>
          <p:nvPr/>
        </p:nvSpPr>
        <p:spPr>
          <a:xfrm>
            <a:off x="5316133" y="4764397"/>
            <a:ext cx="216000" cy="21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="" xmlns:a16="http://schemas.microsoft.com/office/drawing/2014/main" id="{3FDBE747-D2BC-473F-BD4F-A54CA2BD7FE3}"/>
              </a:ext>
            </a:extLst>
          </p:cNvPr>
          <p:cNvSpPr/>
          <p:nvPr/>
        </p:nvSpPr>
        <p:spPr>
          <a:xfrm>
            <a:off x="5893834" y="4640347"/>
            <a:ext cx="216000" cy="21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>
            <a:extLst>
              <a:ext uri="{FF2B5EF4-FFF2-40B4-BE49-F238E27FC236}">
                <a16:creationId xmlns="" xmlns:a16="http://schemas.microsoft.com/office/drawing/2014/main" id="{8C502E6C-8719-40E7-A38B-E120452F7140}"/>
              </a:ext>
            </a:extLst>
          </p:cNvPr>
          <p:cNvSpPr txBox="1">
            <a:spLocks/>
          </p:cNvSpPr>
          <p:nvPr/>
        </p:nvSpPr>
        <p:spPr>
          <a:xfrm>
            <a:off x="6397689" y="6384874"/>
            <a:ext cx="6702085" cy="216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/>
              <a:t>Image </a:t>
            </a:r>
            <a:r>
              <a:rPr lang="en-GB" sz="2000" dirty="0"/>
              <a:t>courtesy</a:t>
            </a:r>
            <a:r>
              <a:rPr lang="de-DE" sz="2000" dirty="0"/>
              <a:t>: The Economist, 2017. Image </a:t>
            </a:r>
            <a:r>
              <a:rPr lang="de-DE" sz="2000" dirty="0" err="1"/>
              <a:t>modified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952850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0F56EE77-89A8-4143-97D9-A5E335CBAC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507" y="2969188"/>
            <a:ext cx="4798247" cy="36945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4D516CE8-3F67-4D50-9641-1457412696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880" y="962025"/>
            <a:ext cx="2041638" cy="57024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588C9A39-6118-4665-8A6C-4F470248E0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2257" y="961694"/>
            <a:ext cx="2041638" cy="5702400"/>
          </a:xfrm>
          <a:prstGeom prst="rect">
            <a:avLst/>
          </a:prstGeom>
        </p:spPr>
      </p:pic>
      <p:sp>
        <p:nvSpPr>
          <p:cNvPr id="19" name="Textplatzhalter 5">
            <a:extLst>
              <a:ext uri="{FF2B5EF4-FFF2-40B4-BE49-F238E27FC236}">
                <a16:creationId xmlns="" xmlns:a16="http://schemas.microsoft.com/office/drawing/2014/main" id="{4D501C30-C003-4B65-9288-9520F8ABEB35}"/>
              </a:ext>
            </a:extLst>
          </p:cNvPr>
          <p:cNvSpPr txBox="1">
            <a:spLocks/>
          </p:cNvSpPr>
          <p:nvPr/>
        </p:nvSpPr>
        <p:spPr>
          <a:xfrm>
            <a:off x="509207" y="976850"/>
            <a:ext cx="1800882" cy="3246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 err="1">
                <a:solidFill>
                  <a:schemeClr val="bg1"/>
                </a:solidFill>
              </a:rPr>
              <a:t>Before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0" name="Textplatzhalter 5">
            <a:extLst>
              <a:ext uri="{FF2B5EF4-FFF2-40B4-BE49-F238E27FC236}">
                <a16:creationId xmlns="" xmlns:a16="http://schemas.microsoft.com/office/drawing/2014/main" id="{3CBACB18-00DE-4BC6-A3AC-65C8C9F164E2}"/>
              </a:ext>
            </a:extLst>
          </p:cNvPr>
          <p:cNvSpPr txBox="1">
            <a:spLocks/>
          </p:cNvSpPr>
          <p:nvPr/>
        </p:nvSpPr>
        <p:spPr>
          <a:xfrm>
            <a:off x="2702257" y="999549"/>
            <a:ext cx="1800882" cy="3246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4" name="Titel 1">
            <a:extLst>
              <a:ext uri="{FF2B5EF4-FFF2-40B4-BE49-F238E27FC236}">
                <a16:creationId xmlns="" xmlns:a16="http://schemas.microsoft.com/office/drawing/2014/main" id="{65FA1864-DD07-4361-9DE1-83211996F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6900"/>
          </a:xfrm>
        </p:spPr>
        <p:txBody>
          <a:bodyPr/>
          <a:lstStyle/>
          <a:p>
            <a:r>
              <a:rPr lang="de-DE" dirty="0"/>
              <a:t>Turks and </a:t>
            </a:r>
            <a:r>
              <a:rPr lang="de-DE" dirty="0" err="1"/>
              <a:t>Caicos</a:t>
            </a:r>
            <a:r>
              <a:rPr lang="de-DE" dirty="0"/>
              <a:t>, Big Sandy Cay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0674495F-D7D0-4596-BD13-DAA382D0E0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2586" y="962025"/>
            <a:ext cx="2361013" cy="5701735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="" xmlns:a16="http://schemas.microsoft.com/office/drawing/2014/main" id="{6ED28683-FE03-4612-8CC2-3E7534C4E6B7}"/>
              </a:ext>
            </a:extLst>
          </p:cNvPr>
          <p:cNvSpPr txBox="1">
            <a:spLocks/>
          </p:cNvSpPr>
          <p:nvPr/>
        </p:nvSpPr>
        <p:spPr>
          <a:xfrm>
            <a:off x="6313158" y="1110243"/>
            <a:ext cx="1800882" cy="3246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200" b="1" dirty="0">
                <a:solidFill>
                  <a:srgbClr val="92D050"/>
                </a:solidFill>
              </a:rPr>
              <a:t>After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="" xmlns:a16="http://schemas.microsoft.com/office/drawing/2014/main" id="{6B9608F2-F87C-4664-A7BC-2985897B3D24}"/>
              </a:ext>
            </a:extLst>
          </p:cNvPr>
          <p:cNvSpPr txBox="1">
            <a:spLocks/>
          </p:cNvSpPr>
          <p:nvPr/>
        </p:nvSpPr>
        <p:spPr>
          <a:xfrm>
            <a:off x="6326066" y="1345921"/>
            <a:ext cx="1800882" cy="3246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200" b="1" dirty="0" err="1">
                <a:solidFill>
                  <a:srgbClr val="FF0000"/>
                </a:solidFill>
              </a:rPr>
              <a:t>Before</a:t>
            </a:r>
            <a:endParaRPr lang="de-DE" sz="2200" b="1" dirty="0">
              <a:solidFill>
                <a:srgbClr val="FF0000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="" xmlns:a16="http://schemas.microsoft.com/office/drawing/2014/main" id="{55B60667-1E89-4802-BB65-25CD2DCDD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107" y="961694"/>
            <a:ext cx="457664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355600" algn="l"/>
              </a:tabLst>
            </a:pPr>
            <a:r>
              <a:rPr lang="en-US" sz="2000" dirty="0">
                <a:latin typeface="Calibri Light" pitchFamily="34" charset="0"/>
              </a:rPr>
              <a:t>Changes in very shallow water bathymetry with sandy bottom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355600" algn="l"/>
              </a:tabLst>
            </a:pPr>
            <a:r>
              <a:rPr lang="en-US" sz="2000" dirty="0">
                <a:latin typeface="Calibri Light" pitchFamily="34" charset="0"/>
              </a:rPr>
              <a:t>Changes in coastline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355600" algn="l"/>
              </a:tabLst>
            </a:pPr>
            <a:r>
              <a:rPr lang="en-US" sz="2000" dirty="0">
                <a:latin typeface="Calibri Light" pitchFamily="34" charset="0"/>
              </a:rPr>
              <a:t>Island was split into 2 parts now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355600" algn="l"/>
              </a:tabLst>
            </a:pPr>
            <a:r>
              <a:rPr lang="en-US" sz="2000" dirty="0">
                <a:latin typeface="Calibri Light" pitchFamily="34" charset="0"/>
              </a:rPr>
              <a:t>Coral structure and geomorphology not significantly impacted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="" xmlns:a16="http://schemas.microsoft.com/office/drawing/2014/main" id="{F73D6D23-E056-4EE6-9550-EBB9ED46C737}"/>
              </a:ext>
            </a:extLst>
          </p:cNvPr>
          <p:cNvSpPr/>
          <p:nvPr/>
        </p:nvSpPr>
        <p:spPr>
          <a:xfrm rot="16200000">
            <a:off x="10262275" y="3321893"/>
            <a:ext cx="61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itchFamily="34" charset="0"/>
              </a:rPr>
              <a:t>Irma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7272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98DBB5F1-A4D0-4925-B02C-AFE0F8541F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185" y="1436950"/>
            <a:ext cx="5734597" cy="468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710F21A1-CF95-4766-BF3A-35EE0E33C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3341" y="1436950"/>
            <a:ext cx="5734596" cy="4680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="" xmlns:a16="http://schemas.microsoft.com/office/drawing/2014/main" id="{EC215084-F7B5-4A29-B9BD-66A83ADF1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6900"/>
          </a:xfrm>
        </p:spPr>
        <p:txBody>
          <a:bodyPr/>
          <a:lstStyle/>
          <a:p>
            <a:r>
              <a:rPr lang="de-DE" dirty="0"/>
              <a:t>Turks and </a:t>
            </a:r>
            <a:r>
              <a:rPr lang="de-DE" dirty="0" err="1"/>
              <a:t>Caicos</a:t>
            </a:r>
            <a:r>
              <a:rPr lang="de-DE" dirty="0"/>
              <a:t>, Big Sandy Cay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="" xmlns:a16="http://schemas.microsoft.com/office/drawing/2014/main" id="{45560D97-0DC1-457D-8BA1-6BB7976205FF}"/>
              </a:ext>
            </a:extLst>
          </p:cNvPr>
          <p:cNvSpPr txBox="1">
            <a:spLocks/>
          </p:cNvSpPr>
          <p:nvPr/>
        </p:nvSpPr>
        <p:spPr>
          <a:xfrm>
            <a:off x="255185" y="1080220"/>
            <a:ext cx="1800882" cy="3246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 err="1"/>
              <a:t>Before</a:t>
            </a:r>
            <a:r>
              <a:rPr lang="de-DE" sz="2000" dirty="0"/>
              <a:t> Irma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="" xmlns:a16="http://schemas.microsoft.com/office/drawing/2014/main" id="{86ED4B49-4852-4626-963F-F3BDB0CB6A00}"/>
              </a:ext>
            </a:extLst>
          </p:cNvPr>
          <p:cNvSpPr txBox="1">
            <a:spLocks/>
          </p:cNvSpPr>
          <p:nvPr/>
        </p:nvSpPr>
        <p:spPr>
          <a:xfrm>
            <a:off x="6163341" y="1080220"/>
            <a:ext cx="1800882" cy="3246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/>
              <a:t>After Irma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="" xmlns:a16="http://schemas.microsoft.com/office/drawing/2014/main" id="{26916875-D342-4DA4-A459-39F7C1A99F00}"/>
              </a:ext>
            </a:extLst>
          </p:cNvPr>
          <p:cNvCxnSpPr>
            <a:cxnSpLocks/>
          </p:cNvCxnSpPr>
          <p:nvPr/>
        </p:nvCxnSpPr>
        <p:spPr>
          <a:xfrm flipH="1">
            <a:off x="1853749" y="2837269"/>
            <a:ext cx="55571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="" xmlns:a16="http://schemas.microsoft.com/office/drawing/2014/main" id="{55E51560-9842-43C6-9F4D-D0AABEEDD6B0}"/>
              </a:ext>
            </a:extLst>
          </p:cNvPr>
          <p:cNvCxnSpPr>
            <a:cxnSpLocks/>
          </p:cNvCxnSpPr>
          <p:nvPr/>
        </p:nvCxnSpPr>
        <p:spPr>
          <a:xfrm flipH="1">
            <a:off x="613279" y="4967323"/>
            <a:ext cx="585131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="" xmlns:a16="http://schemas.microsoft.com/office/drawing/2014/main" id="{18F53554-3561-44FA-B51D-FC412C1E2D0B}"/>
              </a:ext>
            </a:extLst>
          </p:cNvPr>
          <p:cNvSpPr txBox="1">
            <a:spLocks/>
          </p:cNvSpPr>
          <p:nvPr/>
        </p:nvSpPr>
        <p:spPr>
          <a:xfrm>
            <a:off x="483275" y="4567539"/>
            <a:ext cx="4331424" cy="3246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b="1" dirty="0" err="1">
                <a:solidFill>
                  <a:srgbClr val="FF0000"/>
                </a:solidFill>
              </a:rPr>
              <a:t>Decrease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b="1" dirty="0" err="1">
                <a:solidFill>
                  <a:srgbClr val="FF0000"/>
                </a:solidFill>
              </a:rPr>
              <a:t>of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b="1" dirty="0" err="1">
                <a:solidFill>
                  <a:srgbClr val="FF0000"/>
                </a:solidFill>
              </a:rPr>
              <a:t>seagrass</a:t>
            </a:r>
            <a:r>
              <a:rPr lang="de-DE" sz="1800" b="1" dirty="0">
                <a:solidFill>
                  <a:srgbClr val="FF0000"/>
                </a:solidFill>
              </a:rPr>
              <a:t>  </a:t>
            </a:r>
            <a:r>
              <a:rPr lang="de-DE" sz="1800" b="1" dirty="0" err="1">
                <a:solidFill>
                  <a:srgbClr val="FF0000"/>
                </a:solidFill>
              </a:rPr>
              <a:t>cover</a:t>
            </a:r>
            <a:endParaRPr lang="de-DE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62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</Words>
  <Application>Microsoft Office PowerPoint</Application>
  <PresentationFormat>Widescreen</PresentationFormat>
  <Paragraphs>93</Paragraphs>
  <Slides>19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Times New Roman</vt:lpstr>
      <vt:lpstr>Wingdings</vt:lpstr>
      <vt:lpstr>Office</vt:lpstr>
      <vt:lpstr>Image</vt:lpstr>
      <vt:lpstr>Satellite Derived Bathymetry - Irma impact and integration with acoustic surveys -</vt:lpstr>
      <vt:lpstr>Satellite derived information</vt:lpstr>
      <vt:lpstr>PowerPoint Presentation</vt:lpstr>
      <vt:lpstr>PowerPoint Presentation</vt:lpstr>
      <vt:lpstr>PowerPoint Presentation</vt:lpstr>
      <vt:lpstr>Impact assessment of “Irma”  and satellite information as rapid response tool </vt:lpstr>
      <vt:lpstr>Irma, Sept 2017</vt:lpstr>
      <vt:lpstr>Turks and Caicos, Big Sandy Cay</vt:lpstr>
      <vt:lpstr>Turks and Caicos, Big Sandy Cay</vt:lpstr>
      <vt:lpstr>Punta de Maisi, East Cuba</vt:lpstr>
      <vt:lpstr>Varadero Peninsula, Cuba</vt:lpstr>
      <vt:lpstr>Varadero Peninsula, Cuba</vt:lpstr>
      <vt:lpstr>Key messages</vt:lpstr>
      <vt:lpstr>Integration of Satellite Derived Bathymetry  with acoustic survey data</vt:lpstr>
      <vt:lpstr>Integrated approach of using SDB and Single Beam</vt:lpstr>
      <vt:lpstr>Integrated approach of using SDB and Single Beam</vt:lpstr>
      <vt:lpstr>Integrated approach of using SDB and MBES</vt:lpstr>
      <vt:lpstr>Key messages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hartmann@eomap.de</dc:creator>
  <cp:lastModifiedBy>Alberto Costa Neves</cp:lastModifiedBy>
  <cp:revision>82</cp:revision>
  <dcterms:created xsi:type="dcterms:W3CDTF">2017-10-02T09:22:23Z</dcterms:created>
  <dcterms:modified xsi:type="dcterms:W3CDTF">2018-01-19T13:16:28Z</dcterms:modified>
</cp:coreProperties>
</file>