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75" r:id="rId2"/>
    <p:sldId id="298" r:id="rId3"/>
    <p:sldId id="295" r:id="rId4"/>
    <p:sldId id="284" r:id="rId5"/>
    <p:sldId id="296" r:id="rId6"/>
    <p:sldId id="286" r:id="rId7"/>
    <p:sldId id="290" r:id="rId8"/>
    <p:sldId id="282" r:id="rId9"/>
    <p:sldId id="297" r:id="rId10"/>
    <p:sldId id="278"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064" autoAdjust="0"/>
  </p:normalViewPr>
  <p:slideViewPr>
    <p:cSldViewPr snapToGrid="0">
      <p:cViewPr varScale="1">
        <p:scale>
          <a:sx n="68" d="100"/>
          <a:sy n="68" d="100"/>
        </p:scale>
        <p:origin x="979"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Plan1!$B$3:$C$3</c:f>
              <c:strCache>
                <c:ptCount val="1"/>
                <c:pt idx="0">
                  <c:v>SCHEMED CHARTS</c:v>
                </c:pt>
              </c:strCache>
            </c:strRef>
          </c:tx>
          <c:invertIfNegative val="0"/>
          <c:cat>
            <c:numRef>
              <c:f>Plan1!$D$2:$G$2</c:f>
              <c:numCache>
                <c:formatCode>General</c:formatCode>
                <c:ptCount val="4"/>
                <c:pt idx="0">
                  <c:v>2014</c:v>
                </c:pt>
                <c:pt idx="1">
                  <c:v>2015</c:v>
                </c:pt>
                <c:pt idx="2">
                  <c:v>2016</c:v>
                </c:pt>
                <c:pt idx="3">
                  <c:v>2017</c:v>
                </c:pt>
              </c:numCache>
            </c:numRef>
          </c:cat>
          <c:val>
            <c:numRef>
              <c:f>Plan1!$D$3:$G$3</c:f>
              <c:numCache>
                <c:formatCode>General</c:formatCode>
                <c:ptCount val="4"/>
                <c:pt idx="0">
                  <c:v>83</c:v>
                </c:pt>
                <c:pt idx="1">
                  <c:v>83</c:v>
                </c:pt>
                <c:pt idx="2">
                  <c:v>83</c:v>
                </c:pt>
                <c:pt idx="3">
                  <c:v>83</c:v>
                </c:pt>
              </c:numCache>
            </c:numRef>
          </c:val>
        </c:ser>
        <c:ser>
          <c:idx val="1"/>
          <c:order val="1"/>
          <c:tx>
            <c:strRef>
              <c:f>Plan1!$B$4:$C$4</c:f>
              <c:strCache>
                <c:ptCount val="1"/>
                <c:pt idx="0">
                  <c:v>READY CHARTS</c:v>
                </c:pt>
              </c:strCache>
            </c:strRef>
          </c:tx>
          <c:invertIfNegative val="0"/>
          <c:cat>
            <c:numRef>
              <c:f>Plan1!$D$2:$G$2</c:f>
              <c:numCache>
                <c:formatCode>General</c:formatCode>
                <c:ptCount val="4"/>
                <c:pt idx="0">
                  <c:v>2014</c:v>
                </c:pt>
                <c:pt idx="1">
                  <c:v>2015</c:v>
                </c:pt>
                <c:pt idx="2">
                  <c:v>2016</c:v>
                </c:pt>
                <c:pt idx="3">
                  <c:v>2017</c:v>
                </c:pt>
              </c:numCache>
            </c:numRef>
          </c:cat>
          <c:val>
            <c:numRef>
              <c:f>Plan1!$D$4:$G$4</c:f>
              <c:numCache>
                <c:formatCode>General</c:formatCode>
                <c:ptCount val="4"/>
                <c:pt idx="0">
                  <c:v>30</c:v>
                </c:pt>
                <c:pt idx="1">
                  <c:v>41</c:v>
                </c:pt>
                <c:pt idx="2">
                  <c:v>43</c:v>
                </c:pt>
                <c:pt idx="3">
                  <c:v>46</c:v>
                </c:pt>
              </c:numCache>
            </c:numRef>
          </c:val>
        </c:ser>
        <c:dLbls>
          <c:showLegendKey val="0"/>
          <c:showVal val="0"/>
          <c:showCatName val="0"/>
          <c:showSerName val="0"/>
          <c:showPercent val="0"/>
          <c:showBubbleSize val="0"/>
        </c:dLbls>
        <c:gapWidth val="150"/>
        <c:shape val="box"/>
        <c:axId val="818819168"/>
        <c:axId val="818819712"/>
        <c:axId val="0"/>
      </c:bar3DChart>
      <c:catAx>
        <c:axId val="818819168"/>
        <c:scaling>
          <c:orientation val="minMax"/>
        </c:scaling>
        <c:delete val="0"/>
        <c:axPos val="b"/>
        <c:numFmt formatCode="General" sourceLinked="1"/>
        <c:majorTickMark val="out"/>
        <c:minorTickMark val="none"/>
        <c:tickLblPos val="nextTo"/>
        <c:crossAx val="818819712"/>
        <c:crosses val="autoZero"/>
        <c:auto val="1"/>
        <c:lblAlgn val="ctr"/>
        <c:lblOffset val="100"/>
        <c:noMultiLvlLbl val="0"/>
      </c:catAx>
      <c:valAx>
        <c:axId val="818819712"/>
        <c:scaling>
          <c:orientation val="minMax"/>
        </c:scaling>
        <c:delete val="0"/>
        <c:axPos val="l"/>
        <c:majorGridlines/>
        <c:numFmt formatCode="General" sourceLinked="1"/>
        <c:majorTickMark val="out"/>
        <c:minorTickMark val="none"/>
        <c:tickLblPos val="nextTo"/>
        <c:crossAx val="818819168"/>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557828052792931E-2"/>
          <c:y val="0.12579866156882763"/>
          <c:w val="0.90613443145440775"/>
          <c:h val="0.77483373401854183"/>
        </c:manualLayout>
      </c:layout>
      <c:bar3DChart>
        <c:barDir val="col"/>
        <c:grouping val="clustered"/>
        <c:varyColors val="0"/>
        <c:ser>
          <c:idx val="0"/>
          <c:order val="0"/>
          <c:tx>
            <c:v>Available ENCs</c:v>
          </c:tx>
          <c:spPr>
            <a:solidFill>
              <a:schemeClr val="accent1"/>
            </a:solidFill>
            <a:ln>
              <a:noFill/>
            </a:ln>
            <a:effectLst/>
            <a:sp3d/>
          </c:spPr>
          <c:invertIfNegative val="0"/>
          <c:cat>
            <c:numRef>
              <c:f>Sheet6!$C$15:$E$15</c:f>
              <c:numCache>
                <c:formatCode>General</c:formatCode>
                <c:ptCount val="3"/>
                <c:pt idx="0">
                  <c:v>2015</c:v>
                </c:pt>
                <c:pt idx="1">
                  <c:v>2016</c:v>
                </c:pt>
                <c:pt idx="2">
                  <c:v>2017</c:v>
                </c:pt>
              </c:numCache>
            </c:numRef>
          </c:cat>
          <c:val>
            <c:numRef>
              <c:f>Sheet6!$C$23:$E$23</c:f>
              <c:numCache>
                <c:formatCode>General</c:formatCode>
                <c:ptCount val="3"/>
                <c:pt idx="0">
                  <c:v>723</c:v>
                </c:pt>
                <c:pt idx="1">
                  <c:v>760</c:v>
                </c:pt>
                <c:pt idx="2">
                  <c:v>820</c:v>
                </c:pt>
              </c:numCache>
            </c:numRef>
          </c:val>
          <c:extLst xmlns:c16r2="http://schemas.microsoft.com/office/drawing/2015/06/chart">
            <c:ext xmlns:c16="http://schemas.microsoft.com/office/drawing/2014/chart" uri="{C3380CC4-5D6E-409C-BE32-E72D297353CC}">
              <c16:uniqueId val="{00000000-4E83-454C-A8B9-56168DF12E9C}"/>
            </c:ext>
          </c:extLst>
        </c:ser>
        <c:dLbls>
          <c:showLegendKey val="0"/>
          <c:showVal val="0"/>
          <c:showCatName val="0"/>
          <c:showSerName val="0"/>
          <c:showPercent val="0"/>
          <c:showBubbleSize val="0"/>
        </c:dLbls>
        <c:gapWidth val="150"/>
        <c:shape val="box"/>
        <c:axId val="818816448"/>
        <c:axId val="818820800"/>
        <c:axId val="0"/>
      </c:bar3DChart>
      <c:catAx>
        <c:axId val="818816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8820800"/>
        <c:crosses val="autoZero"/>
        <c:auto val="1"/>
        <c:lblAlgn val="ctr"/>
        <c:lblOffset val="100"/>
        <c:noMultiLvlLbl val="0"/>
      </c:catAx>
      <c:valAx>
        <c:axId val="81882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8816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1/19/2018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ports analysis included evaluating 18 months of data of Cruise Ships destinations. The Ports</a:t>
            </a:r>
          </a:p>
          <a:p>
            <a:r>
              <a:rPr lang="en-US" sz="1200" b="0" i="0" u="none" strike="noStrike" kern="1200" baseline="0" dirty="0" smtClean="0">
                <a:solidFill>
                  <a:schemeClr val="tx1"/>
                </a:solidFill>
                <a:latin typeface="+mn-lt"/>
                <a:ea typeface="+mn-ea"/>
                <a:cs typeface="+mn-cs"/>
              </a:rPr>
              <a:t>of Call were compared to the availability of Bands 4, 5, and 6 ENC coverage of those ports. The</a:t>
            </a:r>
          </a:p>
          <a:p>
            <a:r>
              <a:rPr lang="en-US" sz="1200" b="0" i="0" u="none" strike="noStrike" kern="1200" baseline="0" dirty="0" smtClean="0">
                <a:solidFill>
                  <a:schemeClr val="tx1"/>
                </a:solidFill>
                <a:latin typeface="+mn-lt"/>
                <a:ea typeface="+mn-ea"/>
                <a:cs typeface="+mn-cs"/>
              </a:rPr>
              <a:t>ports identified were sent to all MACHC members for review and acceptance. During the past</a:t>
            </a:r>
          </a:p>
          <a:p>
            <a:r>
              <a:rPr lang="en-US" sz="1200" b="0" i="0" u="none" strike="noStrike" kern="1200" baseline="0" dirty="0" smtClean="0">
                <a:solidFill>
                  <a:schemeClr val="tx1"/>
                </a:solidFill>
                <a:latin typeface="+mn-lt"/>
                <a:ea typeface="+mn-ea"/>
                <a:cs typeface="+mn-cs"/>
              </a:rPr>
              <a:t>year, MACHC members finalized the Cruise Ship Ports list analysis. There were 3 ports identified as having no port significance and were removed. Currently 14 of the remain 43 ports identified will have large scale ENC coverage. Plans include coverage: </a:t>
            </a:r>
          </a:p>
          <a:p>
            <a:r>
              <a:rPr lang="en-US" altLang="en-US" sz="1200" b="0" i="0" u="none" strike="noStrike" kern="1200" baseline="0" dirty="0" smtClean="0">
                <a:solidFill>
                  <a:schemeClr val="tx1"/>
                </a:solidFill>
                <a:latin typeface="+mn-lt"/>
                <a:ea typeface="+mn-ea"/>
                <a:cs typeface="+mn-cs"/>
              </a:rPr>
              <a:t>	</a:t>
            </a:r>
            <a:r>
              <a:rPr lang="en-US" altLang="en-US" sz="2600" dirty="0" smtClean="0"/>
              <a:t>6 ports in Mexico will have band 4 or 5 ENCs</a:t>
            </a:r>
          </a:p>
          <a:p>
            <a:pPr lvl="1"/>
            <a:r>
              <a:rPr lang="en-US" altLang="en-US" sz="2600" dirty="0" smtClean="0"/>
              <a:t>	2 ports in Cuba will have band 4 or 5 ENCs</a:t>
            </a:r>
          </a:p>
          <a:p>
            <a:pPr lvl="1"/>
            <a:r>
              <a:rPr lang="en-US" altLang="en-US" sz="2600" dirty="0" smtClean="0"/>
              <a:t>	4 ports in Venezuela will have large scale ENCs</a:t>
            </a:r>
          </a:p>
          <a:p>
            <a:pPr lvl="1"/>
            <a:r>
              <a:rPr lang="en-US" altLang="en-US" sz="2600" dirty="0" smtClean="0"/>
              <a:t>	2 ports in Bahamas will have band 5 or 6 ENCs</a:t>
            </a:r>
          </a:p>
          <a:p>
            <a:endParaRPr lang="pt-BR" sz="1000" b="0" dirty="0"/>
          </a:p>
        </p:txBody>
      </p:sp>
      <p:sp>
        <p:nvSpPr>
          <p:cNvPr id="4" name="Espaço Reservado para Número de Slide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186759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The </a:t>
            </a:r>
            <a:r>
              <a:rPr lang="pt-BR" dirty="0" err="1" smtClean="0"/>
              <a:t>numbers</a:t>
            </a:r>
            <a:r>
              <a:rPr lang="pt-BR" dirty="0" smtClean="0"/>
              <a:t> are </a:t>
            </a:r>
            <a:r>
              <a:rPr lang="pt-BR" dirty="0" err="1" smtClean="0"/>
              <a:t>slightly</a:t>
            </a:r>
            <a:r>
              <a:rPr lang="pt-BR" dirty="0" smtClean="0"/>
              <a:t> </a:t>
            </a:r>
            <a:r>
              <a:rPr lang="pt-BR" dirty="0" err="1" smtClean="0"/>
              <a:t>different</a:t>
            </a:r>
            <a:r>
              <a:rPr lang="pt-BR" dirty="0" smtClean="0"/>
              <a:t> </a:t>
            </a:r>
            <a:r>
              <a:rPr lang="pt-BR" dirty="0" err="1" smtClean="0"/>
              <a:t>from</a:t>
            </a:r>
            <a:r>
              <a:rPr lang="pt-BR" dirty="0" smtClean="0"/>
              <a:t> </a:t>
            </a:r>
            <a:r>
              <a:rPr lang="pt-BR" dirty="0" err="1" smtClean="0"/>
              <a:t>what</a:t>
            </a:r>
            <a:r>
              <a:rPr lang="pt-BR" dirty="0" smtClean="0"/>
              <a:t> </a:t>
            </a:r>
            <a:r>
              <a:rPr lang="pt-BR" dirty="0" err="1" smtClean="0"/>
              <a:t>presented</a:t>
            </a:r>
            <a:r>
              <a:rPr lang="pt-BR" dirty="0" smtClean="0"/>
              <a:t> </a:t>
            </a:r>
            <a:r>
              <a:rPr lang="pt-BR" dirty="0" err="1" smtClean="0"/>
              <a:t>yesterday</a:t>
            </a:r>
            <a:r>
              <a:rPr lang="pt-BR" dirty="0" smtClean="0"/>
              <a:t> </a:t>
            </a:r>
            <a:r>
              <a:rPr lang="pt-BR" dirty="0" err="1" smtClean="0"/>
              <a:t>by</a:t>
            </a:r>
            <a:r>
              <a:rPr lang="pt-BR" dirty="0" smtClean="0"/>
              <a:t> IHO </a:t>
            </a:r>
            <a:r>
              <a:rPr lang="pt-BR" dirty="0" err="1" smtClean="0"/>
              <a:t>due</a:t>
            </a:r>
            <a:r>
              <a:rPr lang="pt-BR" baseline="0" dirty="0" smtClean="0"/>
              <a:t> </a:t>
            </a:r>
            <a:r>
              <a:rPr lang="pt-BR" baseline="0" dirty="0" err="1" smtClean="0"/>
              <a:t>to</a:t>
            </a:r>
            <a:r>
              <a:rPr lang="pt-BR" baseline="0" dirty="0" smtClean="0"/>
              <a:t> some </a:t>
            </a:r>
            <a:r>
              <a:rPr lang="pt-BR" baseline="0" dirty="0" err="1" smtClean="0"/>
              <a:t>updates</a:t>
            </a:r>
            <a:r>
              <a:rPr lang="pt-BR" baseline="0" dirty="0" smtClean="0"/>
              <a:t> </a:t>
            </a:r>
            <a:r>
              <a:rPr lang="pt-BR" baseline="0" dirty="0" err="1" smtClean="0"/>
              <a:t>on</a:t>
            </a:r>
            <a:r>
              <a:rPr lang="pt-BR" baseline="0" dirty="0" smtClean="0"/>
              <a:t> </a:t>
            </a:r>
            <a:r>
              <a:rPr lang="pt-BR" baseline="0" dirty="0" err="1" smtClean="0"/>
              <a:t>the</a:t>
            </a:r>
            <a:r>
              <a:rPr lang="pt-BR" baseline="0" dirty="0" smtClean="0"/>
              <a:t> </a:t>
            </a:r>
            <a:r>
              <a:rPr lang="pt-BR" baseline="0" dirty="0" err="1" smtClean="0"/>
              <a:t>coverage</a:t>
            </a:r>
            <a:r>
              <a:rPr lang="pt-BR" baseline="0" dirty="0" smtClean="0"/>
              <a:t> </a:t>
            </a:r>
            <a:r>
              <a:rPr lang="pt-BR" baseline="0" dirty="0" err="1" smtClean="0"/>
              <a:t>of</a:t>
            </a:r>
            <a:r>
              <a:rPr lang="pt-BR" baseline="0" dirty="0" smtClean="0"/>
              <a:t> VEM INT </a:t>
            </a:r>
            <a:r>
              <a:rPr lang="pt-BR" baseline="0" dirty="0" err="1" smtClean="0"/>
              <a:t>charts</a:t>
            </a:r>
            <a:r>
              <a:rPr lang="pt-BR" baseline="0" dirty="0" smtClean="0"/>
              <a:t>. ADCS </a:t>
            </a:r>
            <a:r>
              <a:rPr lang="pt-BR" baseline="0" dirty="0" err="1" smtClean="0"/>
              <a:t>on</a:t>
            </a:r>
            <a:r>
              <a:rPr lang="pt-BR" baseline="0" dirty="0" smtClean="0"/>
              <a:t> IHO </a:t>
            </a:r>
            <a:r>
              <a:rPr lang="pt-BR" baseline="0" dirty="0" err="1" smtClean="0"/>
              <a:t>was</a:t>
            </a:r>
            <a:r>
              <a:rPr lang="pt-BR" baseline="0" dirty="0" smtClean="0"/>
              <a:t> </a:t>
            </a:r>
            <a:r>
              <a:rPr lang="pt-BR" baseline="0" dirty="0" err="1" smtClean="0"/>
              <a:t>contacted</a:t>
            </a:r>
            <a:r>
              <a:rPr lang="pt-BR" baseline="0" dirty="0" smtClean="0"/>
              <a:t> </a:t>
            </a:r>
            <a:r>
              <a:rPr lang="pt-BR" baseline="0" dirty="0" err="1" smtClean="0"/>
              <a:t>and</a:t>
            </a:r>
            <a:r>
              <a:rPr lang="pt-BR" baseline="0" dirty="0" smtClean="0"/>
              <a:t> </a:t>
            </a:r>
            <a:r>
              <a:rPr lang="pt-BR" baseline="0" dirty="0" err="1" smtClean="0"/>
              <a:t>advised</a:t>
            </a:r>
            <a:r>
              <a:rPr lang="pt-BR" baseline="0" dirty="0" smtClean="0"/>
              <a:t> </a:t>
            </a:r>
            <a:r>
              <a:rPr lang="pt-BR" baseline="0" dirty="0" err="1" smtClean="0"/>
              <a:t>about</a:t>
            </a:r>
            <a:r>
              <a:rPr lang="pt-BR" baseline="0" dirty="0" smtClean="0"/>
              <a:t> </a:t>
            </a:r>
            <a:r>
              <a:rPr lang="pt-BR" baseline="0" dirty="0" err="1" smtClean="0"/>
              <a:t>the</a:t>
            </a:r>
            <a:r>
              <a:rPr lang="pt-BR" baseline="0" dirty="0" smtClean="0"/>
              <a:t> </a:t>
            </a:r>
            <a:r>
              <a:rPr lang="pt-BR" baseline="0" dirty="0" err="1" smtClean="0"/>
              <a:t>changes</a:t>
            </a:r>
            <a:r>
              <a:rPr lang="pt-BR" baseline="0" dirty="0" smtClean="0"/>
              <a:t> </a:t>
            </a:r>
            <a:r>
              <a:rPr lang="pt-BR" baseline="0" dirty="0" err="1" smtClean="0"/>
              <a:t>will</a:t>
            </a:r>
            <a:r>
              <a:rPr lang="pt-BR" baseline="0" dirty="0" smtClean="0"/>
              <a:t> </a:t>
            </a:r>
            <a:r>
              <a:rPr lang="pt-BR" baseline="0" dirty="0" err="1" smtClean="0"/>
              <a:t>be</a:t>
            </a:r>
            <a:r>
              <a:rPr lang="pt-BR" baseline="0" dirty="0" smtClean="0"/>
              <a:t> </a:t>
            </a:r>
            <a:r>
              <a:rPr lang="pt-BR" baseline="0" dirty="0" err="1" smtClean="0"/>
              <a:t>done</a:t>
            </a:r>
            <a:r>
              <a:rPr lang="pt-BR" baseline="0" dirty="0" smtClean="0"/>
              <a:t> </a:t>
            </a:r>
            <a:r>
              <a:rPr lang="pt-BR" baseline="0" dirty="0" err="1" smtClean="0"/>
              <a:t>on</a:t>
            </a:r>
            <a:r>
              <a:rPr lang="pt-BR" baseline="0" dirty="0" smtClean="0"/>
              <a:t> </a:t>
            </a:r>
            <a:r>
              <a:rPr lang="pt-BR" baseline="0" dirty="0" err="1" smtClean="0"/>
              <a:t>the</a:t>
            </a:r>
            <a:r>
              <a:rPr lang="pt-BR" baseline="0" dirty="0" smtClean="0"/>
              <a:t> INT Catalogue.</a:t>
            </a:r>
            <a:endParaRPr lang="pt-BR" dirty="0"/>
          </a:p>
        </p:txBody>
      </p:sp>
      <p:sp>
        <p:nvSpPr>
          <p:cNvPr id="4" name="Espaço Reservado para Número de Slide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364963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past year, the MICC addressed and resolved the Band 2 overlaps between the US</a:t>
            </a:r>
          </a:p>
          <a:p>
            <a:r>
              <a:rPr lang="en-US" sz="1200" b="0" i="0" u="none" strike="noStrike" kern="1200" baseline="0" dirty="0" smtClean="0">
                <a:solidFill>
                  <a:schemeClr val="tx1"/>
                </a:solidFill>
                <a:latin typeface="+mn-lt"/>
                <a:ea typeface="+mn-ea"/>
                <a:cs typeface="+mn-cs"/>
              </a:rPr>
              <a:t>and Mexico. Two US cells were revised based on the Exclusive Economic Zone (EEZ) boundary</a:t>
            </a:r>
          </a:p>
          <a:p>
            <a:r>
              <a:rPr lang="en-US" sz="1200" b="0" i="0" u="none" strike="noStrike" kern="1200" baseline="0" dirty="0" smtClean="0">
                <a:solidFill>
                  <a:schemeClr val="tx1"/>
                </a:solidFill>
                <a:latin typeface="+mn-lt"/>
                <a:ea typeface="+mn-ea"/>
                <a:cs typeface="+mn-cs"/>
              </a:rPr>
              <a:t>shared with Mexico. Additionally Mexico has created 8 new band 2 cells that will be available at</a:t>
            </a:r>
          </a:p>
          <a:p>
            <a:r>
              <a:rPr lang="en-US" sz="1200" b="0" i="0" u="none" strike="noStrike" kern="1200" baseline="0" dirty="0" smtClean="0">
                <a:solidFill>
                  <a:schemeClr val="tx1"/>
                </a:solidFill>
                <a:latin typeface="+mn-lt"/>
                <a:ea typeface="+mn-ea"/>
                <a:cs typeface="+mn-cs"/>
              </a:rPr>
              <a:t>the end of 2017. With the availability of an increasing number of ENCs, other overlaps are often introduced and are continuously being addressed as they arise. The new approach of using</a:t>
            </a:r>
          </a:p>
          <a:p>
            <a:r>
              <a:rPr lang="en-US" sz="1200" b="0" i="0" u="none" strike="noStrike" kern="1200" baseline="0" dirty="0" smtClean="0">
                <a:solidFill>
                  <a:schemeClr val="tx1"/>
                </a:solidFill>
                <a:latin typeface="+mn-lt"/>
                <a:ea typeface="+mn-ea"/>
                <a:cs typeface="+mn-cs"/>
              </a:rPr>
              <a:t>results of the Port analysis to determine adequate ENC coverage clearly identified the</a:t>
            </a:r>
          </a:p>
          <a:p>
            <a:r>
              <a:rPr lang="en-US" sz="1200" b="0" i="0" u="none" strike="noStrike" kern="1200" baseline="0" dirty="0" smtClean="0">
                <a:solidFill>
                  <a:schemeClr val="tx1"/>
                </a:solidFill>
                <a:latin typeface="+mn-lt"/>
                <a:ea typeface="+mn-ea"/>
                <a:cs typeface="+mn-cs"/>
              </a:rPr>
              <a:t>requirement for additional ENCs. The MICC Technical Coordinator is closely working with the</a:t>
            </a:r>
          </a:p>
          <a:p>
            <a:r>
              <a:rPr lang="en-US" sz="1200" b="0" i="0" u="none" strike="noStrike" kern="1200" baseline="0" dirty="0" smtClean="0">
                <a:solidFill>
                  <a:schemeClr val="tx1"/>
                </a:solidFill>
                <a:latin typeface="+mn-lt"/>
                <a:ea typeface="+mn-ea"/>
                <a:cs typeface="+mn-cs"/>
              </a:rPr>
              <a:t>impacted Member States to resolve this. The goal of attaining the required number of ENC cells</a:t>
            </a:r>
          </a:p>
          <a:p>
            <a:r>
              <a:rPr lang="en-US" sz="1200" b="0" i="0" u="none" strike="noStrike" kern="1200" baseline="0" dirty="0" smtClean="0">
                <a:solidFill>
                  <a:schemeClr val="tx1"/>
                </a:solidFill>
                <a:latin typeface="+mn-lt"/>
                <a:ea typeface="+mn-ea"/>
                <a:cs typeface="+mn-cs"/>
              </a:rPr>
              <a:t>to achieve adequate coverage as per the WEND Principles is progressing.</a:t>
            </a:r>
            <a:endParaRPr lang="pt-BR" dirty="0"/>
          </a:p>
        </p:txBody>
      </p:sp>
      <p:sp>
        <p:nvSpPr>
          <p:cNvPr id="4" name="Espaço Reservado para Número de Slide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382601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The MACHC </a:t>
            </a:r>
            <a:r>
              <a:rPr lang="en-US" dirty="0" err="1" smtClean="0"/>
              <a:t>ENCOnline</a:t>
            </a:r>
            <a:r>
              <a:rPr lang="en-US" dirty="0" smtClean="0"/>
              <a:t> is a viewer that uses </a:t>
            </a:r>
            <a:r>
              <a:rPr lang="en-US" dirty="0" err="1" smtClean="0"/>
              <a:t>Esri's</a:t>
            </a:r>
            <a:r>
              <a:rPr lang="en-US" dirty="0" smtClean="0"/>
              <a:t> Maritime Chart Server Technology, providing a seamless view of ENC datasets as viewed through an ECDIS. The viewer allows for certain parameters to be modified, changing such display properties as color scheme, depth contours (shallow, safety and deep), depth units, depth shades, point and area symbolization, and cell extents. We are grateful about the MS contribution and also remark the introduction of Suriname data this year.</a:t>
            </a:r>
            <a:endParaRPr lang="pt-BR" dirty="0"/>
          </a:p>
        </p:txBody>
      </p:sp>
      <p:sp>
        <p:nvSpPr>
          <p:cNvPr id="4" name="Espaço Reservado para Número de Slide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62101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a:t>
            </a:r>
            <a:r>
              <a:rPr lang="pt-BR" baseline="0" dirty="0" smtClean="0"/>
              <a:t> </a:t>
            </a:r>
            <a:r>
              <a:rPr lang="pt-BR" baseline="0" dirty="0" err="1" smtClean="0"/>
              <a:t>kindly</a:t>
            </a:r>
            <a:r>
              <a:rPr lang="pt-BR" baseline="0" dirty="0" smtClean="0"/>
              <a:t> </a:t>
            </a:r>
            <a:r>
              <a:rPr lang="pt-BR" baseline="0" dirty="0" err="1" smtClean="0"/>
              <a:t>ask</a:t>
            </a:r>
            <a:r>
              <a:rPr lang="pt-BR" baseline="0" dirty="0" smtClean="0"/>
              <a:t> </a:t>
            </a:r>
            <a:r>
              <a:rPr lang="pt-BR" baseline="0" dirty="0" err="1" smtClean="0"/>
              <a:t>the</a:t>
            </a:r>
            <a:r>
              <a:rPr lang="pt-BR" baseline="0" dirty="0" smtClean="0"/>
              <a:t> </a:t>
            </a:r>
            <a:r>
              <a:rPr lang="pt-BR" baseline="0" dirty="0" err="1" smtClean="0"/>
              <a:t>plenary</a:t>
            </a:r>
            <a:r>
              <a:rPr lang="pt-BR" baseline="0" dirty="0" smtClean="0"/>
              <a:t> </a:t>
            </a:r>
            <a:r>
              <a:rPr lang="pt-BR" baseline="0" dirty="0" err="1" smtClean="0"/>
              <a:t>of</a:t>
            </a:r>
            <a:r>
              <a:rPr lang="pt-BR" baseline="0" dirty="0" smtClean="0"/>
              <a:t> MACHC </a:t>
            </a:r>
            <a:r>
              <a:rPr lang="pt-BR" baseline="0" dirty="0" err="1" smtClean="0"/>
              <a:t>to</a:t>
            </a:r>
            <a:r>
              <a:rPr lang="pt-BR" baseline="0" dirty="0" smtClean="0"/>
              <a:t> </a:t>
            </a:r>
            <a:r>
              <a:rPr lang="pt-BR" baseline="0" dirty="0" err="1" smtClean="0"/>
              <a:t>take</a:t>
            </a:r>
            <a:r>
              <a:rPr lang="pt-BR" baseline="0" dirty="0" smtClean="0"/>
              <a:t> note </a:t>
            </a:r>
            <a:r>
              <a:rPr lang="pt-BR" baseline="0" dirty="0" err="1" smtClean="0"/>
              <a:t>of</a:t>
            </a:r>
            <a:r>
              <a:rPr lang="pt-BR" baseline="0" dirty="0" smtClean="0"/>
              <a:t> </a:t>
            </a:r>
            <a:r>
              <a:rPr lang="pt-BR" baseline="0" dirty="0" err="1" smtClean="0"/>
              <a:t>this</a:t>
            </a:r>
            <a:r>
              <a:rPr lang="pt-BR" baseline="0" dirty="0" smtClean="0"/>
              <a:t> </a:t>
            </a:r>
            <a:r>
              <a:rPr lang="pt-BR" baseline="0" dirty="0" err="1" smtClean="0"/>
              <a:t>report</a:t>
            </a:r>
            <a:r>
              <a:rPr lang="pt-BR" baseline="0" dirty="0" smtClean="0"/>
              <a:t>, </a:t>
            </a:r>
            <a:r>
              <a:rPr lang="pt-BR" baseline="0" dirty="0" err="1" smtClean="0"/>
              <a:t>to</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5C14B252-8EFF-4387-B930-F07556521AEC}" type="slidenum">
              <a:rPr lang="en-US" smtClean="0"/>
              <a:t>10</a:t>
            </a:fld>
            <a:endParaRPr lang="en-US"/>
          </a:p>
        </p:txBody>
      </p:sp>
    </p:spTree>
    <p:extLst>
      <p:ext uri="{BB962C8B-B14F-4D97-AF65-F5344CB8AC3E}">
        <p14:creationId xmlns:p14="http://schemas.microsoft.com/office/powerpoint/2010/main" val="139616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IHO COUNCIL</a:t>
            </a:r>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IHO COUNCIL</a:t>
            </a:r>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IHO COUNCIL</a:t>
            </a:r>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4682" y="505706"/>
            <a:ext cx="9144000" cy="784432"/>
          </a:xfrm>
        </p:spPr>
        <p:txBody>
          <a:bodyPr>
            <a:normAutofit/>
          </a:bodyPr>
          <a:lstStyle/>
          <a:p>
            <a:r>
              <a:rPr lang="en-AU" dirty="0" err="1"/>
              <a:t>Meso</a:t>
            </a:r>
            <a:r>
              <a:rPr lang="en-AU" dirty="0"/>
              <a:t>-American - Caribbean Sea </a:t>
            </a:r>
            <a:r>
              <a:rPr lang="en-AU" dirty="0" err="1"/>
              <a:t>Hydrographic</a:t>
            </a:r>
            <a:r>
              <a:rPr lang="en-AU" dirty="0"/>
              <a:t> Commission  (MACHC)</a:t>
            </a:r>
            <a:endParaRPr lang="en-US" dirty="0"/>
          </a:p>
          <a:p>
            <a:endParaRPr lang="en-US" dirty="0"/>
          </a:p>
        </p:txBody>
      </p:sp>
      <p:sp>
        <p:nvSpPr>
          <p:cNvPr id="5" name="Subtitle 2"/>
          <p:cNvSpPr>
            <a:spLocks noGrp="1"/>
          </p:cNvSpPr>
          <p:nvPr>
            <p:ph type="ctrTitle"/>
          </p:nvPr>
        </p:nvSpPr>
        <p:spPr>
          <a:xfrm>
            <a:off x="1524000" y="2045729"/>
            <a:ext cx="9144000" cy="2999063"/>
          </a:xfrm>
        </p:spPr>
        <p:txBody>
          <a:bodyPr>
            <a:normAutofit fontScale="90000"/>
          </a:bodyPr>
          <a:lstStyle/>
          <a:p>
            <a:pPr>
              <a:defRPr/>
            </a:pPr>
            <a:r>
              <a:rPr lang="en-AU" sz="3600" dirty="0"/>
              <a:t>Report </a:t>
            </a:r>
            <a:r>
              <a:rPr lang="en-AU" sz="3600" dirty="0" smtClean="0"/>
              <a:t>of the MACHC Integrated Charting Committee (MICC)</a:t>
            </a:r>
            <a:br>
              <a:rPr lang="en-AU" sz="3600" dirty="0" smtClean="0"/>
            </a:br>
            <a:r>
              <a:rPr lang="en-AU" sz="3600" dirty="0" smtClean="0"/>
              <a:t> </a:t>
            </a:r>
            <a:endParaRPr lang="en-AU" sz="3600" dirty="0"/>
          </a:p>
          <a:p>
            <a:pPr>
              <a:defRPr/>
            </a:pPr>
            <a:r>
              <a:rPr lang="fr-FR" sz="3600" dirty="0" smtClean="0"/>
              <a:t>Chair: Mr. John Nyberg (NOAA)</a:t>
            </a:r>
            <a:br>
              <a:rPr lang="fr-FR" sz="3600" dirty="0" smtClean="0"/>
            </a:br>
            <a:r>
              <a:rPr lang="fr-FR" sz="3600" dirty="0" smtClean="0"/>
              <a:t>Vice-Chair: Cdr. Paulo Matos (DHN/BR)</a:t>
            </a:r>
            <a:br>
              <a:rPr lang="fr-FR" sz="3600" dirty="0" smtClean="0"/>
            </a:br>
            <a:r>
              <a:rPr lang="fr-FR" sz="3600" dirty="0" smtClean="0"/>
              <a:t/>
            </a:r>
            <a:br>
              <a:rPr lang="fr-FR" sz="3600" dirty="0" smtClean="0"/>
            </a:br>
            <a:r>
              <a:rPr lang="fr-FR" sz="3600" dirty="0"/>
              <a:t>D</a:t>
            </a:r>
            <a:r>
              <a:rPr lang="pt-BR" sz="3600" dirty="0" smtClean="0"/>
              <a:t>OC MACHC 18-09.1</a:t>
            </a:r>
            <a:endParaRPr lang="en-AU" sz="3600"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spTree>
    <p:extLst>
      <p:ext uri="{BB962C8B-B14F-4D97-AF65-F5344CB8AC3E}">
        <p14:creationId xmlns:p14="http://schemas.microsoft.com/office/powerpoint/2010/main" val="4929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Action requested of MACHC</a:t>
            </a:r>
            <a:endParaRPr lang="en-AU"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Note this report;</a:t>
            </a:r>
          </a:p>
          <a:p>
            <a:pPr algn="just">
              <a:defRPr/>
            </a:pPr>
            <a:r>
              <a:rPr lang="en-US" dirty="0"/>
              <a:t>Approve the Work </a:t>
            </a:r>
            <a:r>
              <a:rPr lang="en-US" dirty="0" smtClean="0"/>
              <a:t>Plan</a:t>
            </a:r>
            <a:r>
              <a:rPr lang="en-GB" dirty="0"/>
              <a:t>;</a:t>
            </a:r>
            <a:endParaRPr lang="en-US" dirty="0"/>
          </a:p>
          <a:p>
            <a:pPr algn="just">
              <a:defRPr/>
            </a:pPr>
            <a:r>
              <a:rPr lang="en-US" dirty="0"/>
              <a:t>Endorse the progress on ENC production throughout the </a:t>
            </a:r>
            <a:r>
              <a:rPr lang="en-US" dirty="0" smtClean="0"/>
              <a:t>region; and</a:t>
            </a:r>
            <a:endParaRPr lang="en-US" dirty="0"/>
          </a:p>
          <a:p>
            <a:pPr algn="just">
              <a:defRPr/>
            </a:pPr>
            <a:r>
              <a:rPr lang="en-US" dirty="0"/>
              <a:t>Encourage MACHC ENC Online </a:t>
            </a:r>
            <a:r>
              <a:rPr lang="en-US" dirty="0" smtClean="0"/>
              <a:t>participation.</a:t>
            </a:r>
            <a:endParaRPr lang="en-US" dirty="0"/>
          </a:p>
          <a:p>
            <a:pPr algn="just">
              <a:defRPr/>
            </a:pPr>
            <a:endParaRPr lang="en-US" dirty="0" smtClean="0"/>
          </a:p>
          <a:p>
            <a:pPr marL="0" indent="0" algn="just">
              <a:buNone/>
              <a:defRPr/>
            </a:pPr>
            <a:endParaRPr lang="en-GB" sz="2400" b="1"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spTree>
    <p:extLst>
      <p:ext uri="{BB962C8B-B14F-4D97-AF65-F5344CB8AC3E}">
        <p14:creationId xmlns:p14="http://schemas.microsoft.com/office/powerpoint/2010/main" val="129635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Introduction</a:t>
            </a:r>
            <a:endParaRPr lang="en-AU"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US" dirty="0" smtClean="0"/>
              <a:t>MICC purpose, target goal and work plan for 2017:</a:t>
            </a:r>
            <a:endParaRPr lang="en-US" dirty="0"/>
          </a:p>
          <a:p>
            <a:pPr lvl="1" algn="just">
              <a:defRPr/>
            </a:pPr>
            <a:endParaRPr lang="en-US" dirty="0"/>
          </a:p>
          <a:p>
            <a:pPr lvl="1" algn="just">
              <a:buFont typeface="Calibri" pitchFamily="34" charset="0"/>
              <a:buChar char="–"/>
            </a:pPr>
            <a:r>
              <a:rPr lang="en-US" dirty="0" smtClean="0"/>
              <a:t>The </a:t>
            </a:r>
            <a:r>
              <a:rPr lang="en-US" dirty="0"/>
              <a:t>purpose of the </a:t>
            </a:r>
            <a:r>
              <a:rPr lang="en-US" dirty="0" err="1"/>
              <a:t>Meso</a:t>
            </a:r>
            <a:r>
              <a:rPr lang="en-US" dirty="0"/>
              <a:t> American and Caribbean Sea Hydrographic Commission’s (MACHC</a:t>
            </a:r>
            <a:r>
              <a:rPr lang="en-US" dirty="0" smtClean="0"/>
              <a:t>) Integrated </a:t>
            </a:r>
            <a:r>
              <a:rPr lang="en-US" dirty="0"/>
              <a:t>Chart Committee (MICC) is to provide consistency in the development </a:t>
            </a:r>
            <a:r>
              <a:rPr lang="en-US" dirty="0" smtClean="0"/>
              <a:t>and maintenance </a:t>
            </a:r>
            <a:r>
              <a:rPr lang="en-US" dirty="0"/>
              <a:t>of regional charting schemes, including the monitoring of INT Chart and </a:t>
            </a:r>
            <a:r>
              <a:rPr lang="en-US" dirty="0" smtClean="0"/>
              <a:t>ENC production</a:t>
            </a:r>
            <a:r>
              <a:rPr lang="en-US" dirty="0"/>
              <a:t>, and to promote standardization of charting activities of the </a:t>
            </a:r>
            <a:r>
              <a:rPr lang="en-US" dirty="0" smtClean="0"/>
              <a:t>IHO. </a:t>
            </a:r>
          </a:p>
          <a:p>
            <a:pPr lvl="1" algn="just">
              <a:buFont typeface="Calibri" pitchFamily="34" charset="0"/>
              <a:buChar char="–"/>
            </a:pPr>
            <a:r>
              <a:rPr lang="en-US" dirty="0" smtClean="0"/>
              <a:t>2017 </a:t>
            </a:r>
            <a:r>
              <a:rPr lang="en-US" dirty="0"/>
              <a:t>effort was concentrated at identifying needs and resolving </a:t>
            </a:r>
            <a:r>
              <a:rPr lang="en-US" dirty="0" smtClean="0"/>
              <a:t>gaps in </a:t>
            </a:r>
            <a:r>
              <a:rPr lang="en-US" dirty="0"/>
              <a:t>ENC coverage. Similar efforts are being dedicated to completing the INT Chart </a:t>
            </a:r>
            <a:r>
              <a:rPr lang="en-US" dirty="0" smtClean="0"/>
              <a:t>coverage within </a:t>
            </a:r>
            <a:r>
              <a:rPr lang="en-US" dirty="0"/>
              <a:t>the MACHC Region. </a:t>
            </a:r>
            <a:r>
              <a:rPr lang="en-US" dirty="0" smtClean="0"/>
              <a:t>This </a:t>
            </a:r>
            <a:r>
              <a:rPr lang="en-US" dirty="0"/>
              <a:t>Report provides a summary </a:t>
            </a:r>
            <a:r>
              <a:rPr lang="en-US" dirty="0" smtClean="0"/>
              <a:t>of activities </a:t>
            </a:r>
            <a:r>
              <a:rPr lang="en-US" dirty="0"/>
              <a:t>of the MICC during 2017</a:t>
            </a:r>
            <a:r>
              <a:rPr lang="en-US" dirty="0" smtClean="0"/>
              <a:t>.</a:t>
            </a:r>
          </a:p>
          <a:p>
            <a:pPr lvl="1" algn="just">
              <a:buFont typeface="Calibri" pitchFamily="34" charset="0"/>
              <a:buChar char="–"/>
            </a:pPr>
            <a:r>
              <a:rPr lang="en-US" dirty="0" smtClean="0"/>
              <a:t>Work Plan count on quarterly Conference Calls and one face-to-face meeting.</a:t>
            </a:r>
          </a:p>
          <a:p>
            <a:pPr marL="0" indent="0" algn="just">
              <a:buNone/>
              <a:defRPr/>
            </a:pPr>
            <a:endParaRPr lang="en-GB" dirty="0" smtClean="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spTree>
    <p:extLst>
      <p:ext uri="{BB962C8B-B14F-4D97-AF65-F5344CB8AC3E}">
        <p14:creationId xmlns:p14="http://schemas.microsoft.com/office/powerpoint/2010/main" val="4121875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Port Analysis Evaluation</a:t>
            </a:r>
            <a:endParaRPr lang="en-AU"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US" dirty="0" smtClean="0"/>
              <a:t>Cruise Ships help appreciated: 46 ports initially identified, 43 confirmed, 14 will be addressed within the next 2 years:</a:t>
            </a:r>
            <a:endParaRPr lang="en-US" dirty="0"/>
          </a:p>
          <a:p>
            <a:pPr lvl="1" algn="just">
              <a:defRPr/>
            </a:pPr>
            <a:endParaRPr lang="en-US" dirty="0"/>
          </a:p>
          <a:p>
            <a:pPr marL="0" indent="0" algn="just">
              <a:buNone/>
              <a:defRPr/>
            </a:pPr>
            <a:endParaRPr lang="en-GB" dirty="0" smtClean="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5456" y="2273555"/>
            <a:ext cx="7580909" cy="367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90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INT charts</a:t>
            </a:r>
            <a:endParaRPr lang="en-AU"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graphicFrame>
        <p:nvGraphicFramePr>
          <p:cNvPr id="11" name="Gráfico 10"/>
          <p:cNvGraphicFramePr>
            <a:graphicFrameLocks/>
          </p:cNvGraphicFramePr>
          <p:nvPr>
            <p:extLst>
              <p:ext uri="{D42A27DB-BD31-4B8C-83A1-F6EECF244321}">
                <p14:modId xmlns:p14="http://schemas.microsoft.com/office/powerpoint/2010/main" val="3364542738"/>
              </p:ext>
            </p:extLst>
          </p:nvPr>
        </p:nvGraphicFramePr>
        <p:xfrm>
          <a:off x="339246" y="1679448"/>
          <a:ext cx="7835490" cy="4081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1882543204"/>
              </p:ext>
            </p:extLst>
          </p:nvPr>
        </p:nvGraphicFramePr>
        <p:xfrm>
          <a:off x="7022592" y="1078992"/>
          <a:ext cx="4876799" cy="1730328"/>
        </p:xfrm>
        <a:graphic>
          <a:graphicData uri="http://schemas.openxmlformats.org/drawingml/2006/table">
            <a:tbl>
              <a:tblPr/>
              <a:tblGrid>
                <a:gridCol w="1625599"/>
                <a:gridCol w="812800"/>
                <a:gridCol w="812800"/>
                <a:gridCol w="812800"/>
                <a:gridCol w="812800"/>
              </a:tblGrid>
              <a:tr h="288388">
                <a:tc>
                  <a:txBody>
                    <a:bodyPr/>
                    <a:lstStyle/>
                    <a:p>
                      <a:pPr algn="ctr" fontAlgn="ctr"/>
                      <a:r>
                        <a:rPr lang="pt-BR" sz="16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solidFill>
                            <a:srgbClr val="000000"/>
                          </a:solidFill>
                          <a:effectLst/>
                          <a:latin typeface="Calibri"/>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388">
                <a:tc>
                  <a:txBody>
                    <a:bodyPr/>
                    <a:lstStyle/>
                    <a:p>
                      <a:pPr algn="ctr" fontAlgn="ctr"/>
                      <a:r>
                        <a:rPr lang="pt-BR" sz="1600" b="0" i="0" u="none" strike="noStrike">
                          <a:solidFill>
                            <a:srgbClr val="000000"/>
                          </a:solidFill>
                          <a:effectLst/>
                          <a:latin typeface="Calibri"/>
                        </a:rPr>
                        <a:t>SCHEMED CHARTS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82</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82</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82</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82</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388">
                <a:tc>
                  <a:txBody>
                    <a:bodyPr/>
                    <a:lstStyle/>
                    <a:p>
                      <a:pPr algn="ctr" fontAlgn="ctr"/>
                      <a:r>
                        <a:rPr lang="pt-BR" sz="1600" b="0" i="0" u="none" strike="noStrike" dirty="0">
                          <a:solidFill>
                            <a:srgbClr val="000000"/>
                          </a:solidFill>
                          <a:effectLst/>
                          <a:latin typeface="Calibri"/>
                        </a:rPr>
                        <a:t>READY CHARTS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solidFill>
                            <a:srgbClr val="000000"/>
                          </a:solidFill>
                          <a:effectLst/>
                          <a:latin typeface="Calibri"/>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388">
                <a:tc>
                  <a:txBody>
                    <a:bodyPr/>
                    <a:lstStyle/>
                    <a:p>
                      <a:pPr algn="ctr" fontAlgn="ctr"/>
                      <a:r>
                        <a:rPr lang="pt-BR" sz="1600" b="0" i="0" u="none" strike="noStrike">
                          <a:solidFill>
                            <a:srgbClr val="000000"/>
                          </a:solidFill>
                          <a:effectLst/>
                          <a:latin typeface="Calibri"/>
                        </a:rPr>
                        <a:t>PERCENTAGE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36,6</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50</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52,4</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smtClean="0">
                          <a:solidFill>
                            <a:srgbClr val="000000"/>
                          </a:solidFill>
                          <a:effectLst/>
                          <a:latin typeface="Calibri"/>
                        </a:rPr>
                        <a:t>56,1</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388">
                <a:tc>
                  <a:txBody>
                    <a:bodyPr/>
                    <a:lstStyle/>
                    <a:p>
                      <a:pPr algn="ctr" fontAlgn="ctr"/>
                      <a:r>
                        <a:rPr lang="pt-BR" sz="1600" b="0" i="0" u="none" strike="noStrike">
                          <a:solidFill>
                            <a:srgbClr val="000000"/>
                          </a:solidFill>
                          <a:effectLst/>
                          <a:latin typeface="Calibri"/>
                        </a:rPr>
                        <a:t>NEW CHARTS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388">
                <a:tc>
                  <a:txBody>
                    <a:bodyPr/>
                    <a:lstStyle/>
                    <a:p>
                      <a:pPr algn="ctr" fontAlgn="ctr"/>
                      <a:r>
                        <a:rPr lang="pt-BR" sz="1600" b="0" i="0" u="none" strike="noStrike">
                          <a:solidFill>
                            <a:srgbClr val="000000"/>
                          </a:solidFill>
                          <a:effectLst/>
                          <a:latin typeface="Calibri"/>
                        </a:rPr>
                        <a:t>NEW EDITIONS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3718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INT charts</a:t>
            </a:r>
            <a:endParaRPr lang="en-AU"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37376" y="1371601"/>
            <a:ext cx="5315712" cy="4056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1000" contrast="10000"/>
                    </a14:imgEffect>
                  </a14:imgLayer>
                </a14:imgProps>
              </a:ext>
              <a:ext uri="{28A0092B-C50C-407E-A947-70E740481C1C}">
                <a14:useLocalDpi xmlns:a14="http://schemas.microsoft.com/office/drawing/2010/main"/>
              </a:ext>
            </a:extLst>
          </a:blip>
          <a:srcRect/>
          <a:stretch>
            <a:fillRect/>
          </a:stretch>
        </p:blipFill>
        <p:spPr bwMode="auto">
          <a:xfrm>
            <a:off x="252668" y="1527049"/>
            <a:ext cx="5795146" cy="37459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Seta em curva para cima 2"/>
          <p:cNvSpPr/>
          <p:nvPr/>
        </p:nvSpPr>
        <p:spPr>
          <a:xfrm>
            <a:off x="4882896" y="4681728"/>
            <a:ext cx="2688336" cy="1298448"/>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52106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ENC charts</a:t>
            </a:r>
            <a:endParaRPr lang="en-AU"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graphicFrame>
        <p:nvGraphicFramePr>
          <p:cNvPr id="7" name="Chart 6">
            <a:extLst>
              <a:ext uri="{FF2B5EF4-FFF2-40B4-BE49-F238E27FC236}">
                <a16:creationId xmlns:a16="http://schemas.microsoft.com/office/drawing/2014/main" xmlns="" id="{E728D92A-1756-4AE2-9B6F-6CA41F188AD0}"/>
              </a:ext>
            </a:extLst>
          </p:cNvPr>
          <p:cNvGraphicFramePr>
            <a:graphicFrameLocks/>
          </p:cNvGraphicFramePr>
          <p:nvPr>
            <p:extLst>
              <p:ext uri="{D42A27DB-BD31-4B8C-83A1-F6EECF244321}">
                <p14:modId xmlns:p14="http://schemas.microsoft.com/office/powerpoint/2010/main" val="1079835939"/>
              </p:ext>
            </p:extLst>
          </p:nvPr>
        </p:nvGraphicFramePr>
        <p:xfrm>
          <a:off x="2221992" y="573024"/>
          <a:ext cx="7598664" cy="5407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60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MACHC ENC Online</a:t>
            </a:r>
            <a:endParaRPr lang="en-AU"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sp>
        <p:nvSpPr>
          <p:cNvPr id="7" name="Content Placeholder 1"/>
          <p:cNvSpPr>
            <a:spLocks noGrp="1"/>
          </p:cNvSpPr>
          <p:nvPr>
            <p:ph idx="1"/>
          </p:nvPr>
        </p:nvSpPr>
        <p:spPr>
          <a:xfrm>
            <a:off x="1895665" y="1752354"/>
            <a:ext cx="7889153" cy="3870742"/>
          </a:xfrm>
        </p:spPr>
        <p:txBody>
          <a:bodyPr/>
          <a:lstStyle/>
          <a:p>
            <a:endParaRPr lang="en-US" altLang="en-US" smtClean="0"/>
          </a:p>
        </p:txBody>
      </p:sp>
      <p:pic>
        <p:nvPicPr>
          <p:cNvPr id="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5277" y="1124564"/>
            <a:ext cx="9650149" cy="46683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3"/>
          <p:cNvSpPr txBox="1">
            <a:spLocks noChangeArrowheads="1"/>
          </p:cNvSpPr>
          <p:nvPr/>
        </p:nvSpPr>
        <p:spPr bwMode="auto">
          <a:xfrm>
            <a:off x="1709927" y="2126908"/>
            <a:ext cx="8519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a:t>   </a:t>
            </a:r>
          </a:p>
        </p:txBody>
      </p:sp>
      <p:sp>
        <p:nvSpPr>
          <p:cNvPr id="10" name="TextBox 5">
            <a:extLst>
              <a:ext uri="{FF2B5EF4-FFF2-40B4-BE49-F238E27FC236}">
                <a16:creationId xmlns:a16="http://schemas.microsoft.com/office/drawing/2014/main" xmlns="" id="{AFFC1FE1-DED4-405D-A993-F05A22092FC9}"/>
              </a:ext>
            </a:extLst>
          </p:cNvPr>
          <p:cNvSpPr txBox="1"/>
          <p:nvPr/>
        </p:nvSpPr>
        <p:spPr>
          <a:xfrm>
            <a:off x="1709927" y="4139881"/>
            <a:ext cx="4047112" cy="1569660"/>
          </a:xfrm>
          <a:prstGeom prst="rect">
            <a:avLst/>
          </a:prstGeom>
          <a:noFill/>
        </p:spPr>
        <p:txBody>
          <a:bodyPr wrap="square">
            <a:spAutoFit/>
          </a:bodyPr>
          <a:lstStyle/>
          <a:p>
            <a:pPr marL="285750" indent="-285750">
              <a:buFont typeface="Arial" panose="020B0604020202020204" pitchFamily="34" charset="0"/>
              <a:buChar char="•"/>
              <a:defRPr/>
            </a:pPr>
            <a:r>
              <a:rPr lang="en-US" sz="2400" dirty="0" smtClean="0">
                <a:solidFill>
                  <a:srgbClr val="FF0000"/>
                </a:solidFill>
                <a:latin typeface="+mn-lt"/>
              </a:rPr>
              <a:t>8 </a:t>
            </a:r>
            <a:r>
              <a:rPr lang="en-US" sz="2400" dirty="0">
                <a:solidFill>
                  <a:srgbClr val="FF0000"/>
                </a:solidFill>
                <a:latin typeface="+mn-lt"/>
              </a:rPr>
              <a:t>MACHC members contribute to ENC </a:t>
            </a:r>
            <a:r>
              <a:rPr lang="en-US" sz="2400" dirty="0" smtClean="0">
                <a:solidFill>
                  <a:srgbClr val="FF0000"/>
                </a:solidFill>
                <a:latin typeface="+mn-lt"/>
              </a:rPr>
              <a:t>Online: US</a:t>
            </a:r>
            <a:r>
              <a:rPr lang="en-US" sz="2400" dirty="0">
                <a:solidFill>
                  <a:srgbClr val="FF0000"/>
                </a:solidFill>
                <a:latin typeface="+mn-lt"/>
              </a:rPr>
              <a:t>, MX, CU, CO, NL, VE, </a:t>
            </a:r>
            <a:r>
              <a:rPr lang="en-US" sz="2400" dirty="0" smtClean="0">
                <a:solidFill>
                  <a:srgbClr val="FF0000"/>
                </a:solidFill>
                <a:latin typeface="+mn-lt"/>
              </a:rPr>
              <a:t>BR. Suriname </a:t>
            </a:r>
            <a:r>
              <a:rPr lang="en-US" sz="2400" dirty="0">
                <a:solidFill>
                  <a:srgbClr val="FF0000"/>
                </a:solidFill>
                <a:latin typeface="+mn-lt"/>
              </a:rPr>
              <a:t>added this year</a:t>
            </a:r>
          </a:p>
        </p:txBody>
      </p:sp>
    </p:spTree>
    <p:extLst>
      <p:ext uri="{BB962C8B-B14F-4D97-AF65-F5344CB8AC3E}">
        <p14:creationId xmlns:p14="http://schemas.microsoft.com/office/powerpoint/2010/main" val="234285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Work Plan for 2018</a:t>
            </a:r>
            <a:endParaRPr lang="en-AU"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8118" y="1113182"/>
            <a:ext cx="7152810" cy="477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16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Work Plan for 2018</a:t>
            </a:r>
            <a:endParaRPr lang="en-AU" dirty="0"/>
          </a:p>
        </p:txBody>
      </p:sp>
      <p:sp>
        <p:nvSpPr>
          <p:cNvPr id="6" name="Footer Placeholder 3"/>
          <p:cNvSpPr>
            <a:spLocks noGrp="1"/>
          </p:cNvSpPr>
          <p:nvPr>
            <p:ph type="ftr" sz="quarter" idx="11"/>
          </p:nvPr>
        </p:nvSpPr>
        <p:spPr>
          <a:xfrm>
            <a:off x="4038600" y="6276122"/>
            <a:ext cx="4114800" cy="365125"/>
          </a:xfrm>
        </p:spPr>
        <p:txBody>
          <a:bodyPr/>
          <a:lstStyle/>
          <a:p>
            <a:r>
              <a:rPr lang="de-DE" dirty="0" smtClean="0"/>
              <a:t>MACHC18, Varadero, Cuba 27Nov – 02 December 2017</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8230" y="2231136"/>
            <a:ext cx="7360639" cy="212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8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IHO presentations template</Template>
  <TotalTime>1229</TotalTime>
  <Words>765</Words>
  <Application>Microsoft Office PowerPoint</Application>
  <PresentationFormat>Widescreen</PresentationFormat>
  <Paragraphs>88</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MS PGothic</vt:lpstr>
      <vt:lpstr>Arial</vt:lpstr>
      <vt:lpstr>Calibri</vt:lpstr>
      <vt:lpstr>Calibri Light</vt:lpstr>
      <vt:lpstr>Office Theme</vt:lpstr>
      <vt:lpstr>Report of the MACHC Integrated Charting Committee (MICC)   Chair: Mr. John Nyberg (NOAA) Vice-Chair: Cdr. Paulo Matos (DHN/BR)  DOC MACHC 18-09.1</vt:lpstr>
      <vt:lpstr>Introduction</vt:lpstr>
      <vt:lpstr>Port Analysis Evaluation</vt:lpstr>
      <vt:lpstr>INT charts</vt:lpstr>
      <vt:lpstr>INT charts</vt:lpstr>
      <vt:lpstr>ENC charts</vt:lpstr>
      <vt:lpstr>MACHC ENC Online</vt:lpstr>
      <vt:lpstr>Work Plan for 2018</vt:lpstr>
      <vt:lpstr>Work Plan for 2018</vt:lpstr>
      <vt:lpstr>Action requested of MACHC</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Alberto Costa Neves</cp:lastModifiedBy>
  <cp:revision>101</cp:revision>
  <cp:lastPrinted>2017-10-13T08:19:11Z</cp:lastPrinted>
  <dcterms:created xsi:type="dcterms:W3CDTF">2017-10-09T13:46:17Z</dcterms:created>
  <dcterms:modified xsi:type="dcterms:W3CDTF">2018-01-19T13:10:34Z</dcterms:modified>
</cp:coreProperties>
</file>