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4"/>
  </p:notesMasterIdLst>
  <p:sldIdLst>
    <p:sldId id="259" r:id="rId2"/>
    <p:sldId id="404" r:id="rId3"/>
    <p:sldId id="433" r:id="rId4"/>
    <p:sldId id="380" r:id="rId5"/>
    <p:sldId id="309" r:id="rId6"/>
    <p:sldId id="382" r:id="rId7"/>
    <p:sldId id="399" r:id="rId8"/>
    <p:sldId id="434" r:id="rId9"/>
    <p:sldId id="402" r:id="rId10"/>
    <p:sldId id="408" r:id="rId11"/>
    <p:sldId id="409" r:id="rId12"/>
    <p:sldId id="424" r:id="rId13"/>
    <p:sldId id="390" r:id="rId14"/>
    <p:sldId id="425" r:id="rId15"/>
    <p:sldId id="441" r:id="rId16"/>
    <p:sldId id="410" r:id="rId17"/>
    <p:sldId id="405" r:id="rId18"/>
    <p:sldId id="296" r:id="rId19"/>
    <p:sldId id="407" r:id="rId20"/>
    <p:sldId id="412" r:id="rId21"/>
    <p:sldId id="435" r:id="rId22"/>
    <p:sldId id="406" r:id="rId23"/>
    <p:sldId id="440" r:id="rId24"/>
    <p:sldId id="430" r:id="rId25"/>
    <p:sldId id="431" r:id="rId26"/>
    <p:sldId id="395" r:id="rId27"/>
    <p:sldId id="413" r:id="rId28"/>
    <p:sldId id="426" r:id="rId29"/>
    <p:sldId id="414" r:id="rId30"/>
    <p:sldId id="436" r:id="rId31"/>
    <p:sldId id="396" r:id="rId32"/>
    <p:sldId id="386" r:id="rId33"/>
    <p:sldId id="437" r:id="rId34"/>
    <p:sldId id="394" r:id="rId35"/>
    <p:sldId id="393" r:id="rId36"/>
    <p:sldId id="400" r:id="rId37"/>
    <p:sldId id="397" r:id="rId38"/>
    <p:sldId id="398" r:id="rId39"/>
    <p:sldId id="403" r:id="rId40"/>
    <p:sldId id="417" r:id="rId41"/>
    <p:sldId id="418" r:id="rId42"/>
    <p:sldId id="419" r:id="rId43"/>
    <p:sldId id="388" r:id="rId44"/>
    <p:sldId id="427" r:id="rId45"/>
    <p:sldId id="420" r:id="rId46"/>
    <p:sldId id="421" r:id="rId47"/>
    <p:sldId id="428" r:id="rId48"/>
    <p:sldId id="429" r:id="rId49"/>
    <p:sldId id="438" r:id="rId50"/>
    <p:sldId id="423" r:id="rId51"/>
    <p:sldId id="432" r:id="rId52"/>
    <p:sldId id="401" r:id="rId53"/>
  </p:sldIdLst>
  <p:sldSz cx="9144000" cy="6858000" type="screen4x3"/>
  <p:notesSz cx="6858000"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404"/>
            <p14:sldId id="433"/>
            <p14:sldId id="380"/>
            <p14:sldId id="309"/>
            <p14:sldId id="382"/>
            <p14:sldId id="399"/>
            <p14:sldId id="434"/>
            <p14:sldId id="402"/>
            <p14:sldId id="408"/>
            <p14:sldId id="409"/>
            <p14:sldId id="424"/>
            <p14:sldId id="390"/>
            <p14:sldId id="425"/>
            <p14:sldId id="441"/>
            <p14:sldId id="410"/>
            <p14:sldId id="405"/>
            <p14:sldId id="296"/>
            <p14:sldId id="407"/>
            <p14:sldId id="412"/>
            <p14:sldId id="435"/>
            <p14:sldId id="406"/>
            <p14:sldId id="440"/>
            <p14:sldId id="430"/>
            <p14:sldId id="431"/>
            <p14:sldId id="395"/>
            <p14:sldId id="413"/>
            <p14:sldId id="426"/>
            <p14:sldId id="414"/>
            <p14:sldId id="436"/>
            <p14:sldId id="396"/>
            <p14:sldId id="386"/>
            <p14:sldId id="437"/>
            <p14:sldId id="394"/>
            <p14:sldId id="393"/>
            <p14:sldId id="400"/>
            <p14:sldId id="397"/>
            <p14:sldId id="398"/>
            <p14:sldId id="403"/>
            <p14:sldId id="417"/>
            <p14:sldId id="418"/>
            <p14:sldId id="419"/>
            <p14:sldId id="388"/>
            <p14:sldId id="427"/>
            <p14:sldId id="420"/>
            <p14:sldId id="421"/>
            <p14:sldId id="428"/>
            <p14:sldId id="429"/>
            <p14:sldId id="438"/>
            <p14:sldId id="423"/>
            <p14:sldId id="432"/>
            <p14:sldId id="401"/>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A5002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4" autoAdjust="0"/>
    <p:restoredTop sz="95575" autoAdjust="0"/>
  </p:normalViewPr>
  <p:slideViewPr>
    <p:cSldViewPr>
      <p:cViewPr varScale="1">
        <p:scale>
          <a:sx n="94" d="100"/>
          <a:sy n="94" d="100"/>
        </p:scale>
        <p:origin x="1085" y="86"/>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5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85537"/>
          </a:xfrm>
          <a:prstGeom prst="rect">
            <a:avLst/>
          </a:prstGeom>
        </p:spPr>
        <p:txBody>
          <a:bodyPr vert="horz" lIns="91440" tIns="45720" rIns="91440" bIns="45720" rtlCol="0"/>
          <a:lstStyle>
            <a:lvl1pPr algn="r">
              <a:defRPr sz="1200"/>
            </a:lvl1pPr>
          </a:lstStyle>
          <a:p>
            <a:fld id="{724506C0-3FFE-45A5-803D-9F4FC5464A70}" type="datetimeFigureOut">
              <a:rPr lang="en-US" smtClean="0"/>
              <a:t>1/19/2018</a:t>
            </a:fld>
            <a:endParaRPr lang="en-US" dirty="0"/>
          </a:p>
        </p:txBody>
      </p:sp>
      <p:sp>
        <p:nvSpPr>
          <p:cNvPr id="4" name="Slide Image Placeholder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612601"/>
            <a:ext cx="5486400" cy="436983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23516"/>
            <a:ext cx="2971800" cy="4855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223516"/>
            <a:ext cx="2971800" cy="485537"/>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dirty="0"/>
          </a:p>
        </p:txBody>
      </p:sp>
    </p:spTree>
    <p:extLst>
      <p:ext uri="{BB962C8B-B14F-4D97-AF65-F5344CB8AC3E}">
        <p14:creationId xmlns:p14="http://schemas.microsoft.com/office/powerpoint/2010/main" val="332948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extLst>
      <p:ext uri="{BB962C8B-B14F-4D97-AF65-F5344CB8AC3E}">
        <p14:creationId xmlns:p14="http://schemas.microsoft.com/office/powerpoint/2010/main" val="190125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5" name="Footer Placeholder 4"/>
          <p:cNvSpPr>
            <a:spLocks noGrp="1"/>
          </p:cNvSpPr>
          <p:nvPr>
            <p:ph type="ftr" sz="quarter" idx="11"/>
          </p:nvPr>
        </p:nvSpPr>
        <p:spPr/>
        <p:txBody>
          <a:bodyPr/>
          <a:lstStyle/>
          <a:p>
            <a:endParaRPr lang="en-US" dirty="0"/>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2400" y="1183341"/>
            <a:ext cx="5715000"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Connector 12"/>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52400" y="1183341"/>
            <a:ext cx="5715000" cy="50292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userDrawn="1"/>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0668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98728" y="212898"/>
            <a:ext cx="3069072" cy="701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chor="t">
            <a:normAutofit/>
          </a:bodyPr>
          <a:lstStyle>
            <a:lvl1pPr algn="l">
              <a:defRPr sz="2800">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dirty="0"/>
          </a:p>
        </p:txBody>
      </p:sp>
      <p:cxnSp>
        <p:nvCxnSpPr>
          <p:cNvPr id="9" name="Straight Connector 8"/>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6324600"/>
            <a:ext cx="8077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9906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324600"/>
            <a:ext cx="914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 y="6400800"/>
            <a:ext cx="3200400" cy="307777"/>
          </a:xfrm>
          <a:prstGeom prst="rect">
            <a:avLst/>
          </a:prstGeom>
          <a:noFill/>
        </p:spPr>
        <p:txBody>
          <a:bodyPr wrap="square" rtlCol="0">
            <a:spAutoFit/>
          </a:bodyPr>
          <a:lstStyle/>
          <a:p>
            <a:r>
              <a:rPr lang="en-US" sz="1400" i="1" dirty="0">
                <a:solidFill>
                  <a:schemeClr val="bg1">
                    <a:lumMod val="50000"/>
                  </a:schemeClr>
                </a:solidFill>
                <a:latin typeface="Arial" pitchFamily="34" charset="0"/>
                <a:cs typeface="Arial" pitchFamily="34" charset="0"/>
              </a:rPr>
              <a:t>NEW PATHS, NEW APPROACHES</a:t>
            </a:r>
          </a:p>
        </p:txBody>
      </p:sp>
      <p:pic>
        <p:nvPicPr>
          <p:cNvPr id="12" name="Picture 1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998728" y="136698"/>
            <a:ext cx="3069072" cy="7015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miambiente.gob.pa/" TargetMode="External"/><Relationship Id="rId2" Type="http://schemas.openxmlformats.org/officeDocument/2006/relationships/hyperlink" Target="http://www.undp.org/" TargetMode="External"/><Relationship Id="rId1" Type="http://schemas.openxmlformats.org/officeDocument/2006/relationships/slideLayout" Target="../slideLayouts/slideLayout3.xml"/><Relationship Id="rId4" Type="http://schemas.openxmlformats.org/officeDocument/2006/relationships/hyperlink" Target="http://www.pancanal.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67400" y="1295400"/>
            <a:ext cx="3200400" cy="5181600"/>
          </a:xfrm>
        </p:spPr>
        <p:txBody>
          <a:bodyPr>
            <a:normAutofit/>
          </a:bodyPr>
          <a:lstStyle/>
          <a:p>
            <a:pPr algn="ctr"/>
            <a:r>
              <a:rPr lang="en-US" sz="2200" b="1" dirty="0">
                <a:latin typeface="Arial" pitchFamily="34" charset="0"/>
                <a:cs typeface="Arial" pitchFamily="34" charset="0"/>
              </a:rPr>
              <a:t>United Nations Development Program</a:t>
            </a:r>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r>
              <a:rPr lang="en-US" b="1" dirty="0">
                <a:latin typeface="Arial" pitchFamily="34" charset="0"/>
                <a:cs typeface="Arial" pitchFamily="34" charset="0"/>
              </a:rPr>
              <a:t/>
            </a:r>
            <a:br>
              <a:rPr lang="en-US" b="1" dirty="0">
                <a:latin typeface="Arial" pitchFamily="34" charset="0"/>
                <a:cs typeface="Arial" pitchFamily="34" charset="0"/>
              </a:rPr>
            </a:br>
            <a:r>
              <a:rPr lang="en-US" sz="1800" b="1" dirty="0">
                <a:latin typeface="Arial" pitchFamily="34" charset="0"/>
                <a:cs typeface="Arial" pitchFamily="34" charset="0"/>
              </a:rPr>
              <a:t/>
            </a:r>
            <a:br>
              <a:rPr lang="en-US" sz="1800" b="1" dirty="0">
                <a:latin typeface="Arial" pitchFamily="34" charset="0"/>
                <a:cs typeface="Arial" pitchFamily="34" charset="0"/>
              </a:rPr>
            </a:br>
            <a:r>
              <a:rPr lang="en-US" sz="1800" b="1" dirty="0">
                <a:latin typeface="Arial" pitchFamily="34" charset="0"/>
                <a:cs typeface="Arial" pitchFamily="34" charset="0"/>
              </a:rPr>
              <a:t/>
            </a:r>
            <a:br>
              <a:rPr lang="en-US" sz="1800" b="1" dirty="0">
                <a:latin typeface="Arial" pitchFamily="34" charset="0"/>
                <a:cs typeface="Arial" pitchFamily="34" charset="0"/>
              </a:rPr>
            </a:br>
            <a:endParaRPr lang="en-US" sz="2000" b="1" dirty="0">
              <a:latin typeface="Arial" pitchFamily="34" charset="0"/>
              <a:cs typeface="Arial" pitchFamily="34" charset="0"/>
            </a:endParaRPr>
          </a:p>
        </p:txBody>
      </p:sp>
      <p:sp>
        <p:nvSpPr>
          <p:cNvPr id="3" name="Subtitle 2"/>
          <p:cNvSpPr>
            <a:spLocks noGrp="1"/>
          </p:cNvSpPr>
          <p:nvPr>
            <p:ph type="subTitle" idx="1"/>
            <p:custDataLst>
              <p:tags r:id="rId2"/>
            </p:custDataLst>
          </p:nvPr>
        </p:nvSpPr>
        <p:spPr>
          <a:xfrm>
            <a:off x="5867400" y="4191000"/>
            <a:ext cx="3276600" cy="2209800"/>
          </a:xfrm>
        </p:spPr>
        <p:txBody>
          <a:bodyPr>
            <a:noAutofit/>
          </a:bodyPr>
          <a:lstStyle/>
          <a:p>
            <a:pPr algn="ctr"/>
            <a:endParaRPr lang="en-US" b="1" dirty="0">
              <a:latin typeface="Arial" pitchFamily="34" charset="0"/>
              <a:cs typeface="Arial" pitchFamily="34" charset="0"/>
            </a:endParaRPr>
          </a:p>
          <a:p>
            <a:pPr algn="ctr"/>
            <a:r>
              <a:rPr lang="en-US" b="1" dirty="0">
                <a:latin typeface="Arial" pitchFamily="34" charset="0"/>
                <a:cs typeface="Arial" pitchFamily="34" charset="0"/>
              </a:rPr>
              <a:t>MACHC 2017</a:t>
            </a:r>
          </a:p>
          <a:p>
            <a:pPr algn="ctr"/>
            <a:r>
              <a:rPr lang="en-US" b="1" dirty="0">
                <a:latin typeface="Arial" pitchFamily="34" charset="0"/>
                <a:cs typeface="Arial" pitchFamily="34" charset="0"/>
              </a:rPr>
              <a:t>Hydrographic Awareness</a:t>
            </a:r>
          </a:p>
          <a:p>
            <a:pPr algn="ctr"/>
            <a:r>
              <a:rPr lang="en-US" b="1" dirty="0">
                <a:latin typeface="Arial" pitchFamily="34" charset="0"/>
                <a:cs typeface="Arial" pitchFamily="34" charset="0"/>
              </a:rPr>
              <a:t>November 2017</a:t>
            </a:r>
          </a:p>
          <a:p>
            <a:pPr algn="ctr"/>
            <a:r>
              <a:rPr lang="en-US" b="1" dirty="0">
                <a:latin typeface="Arial" pitchFamily="34" charset="0"/>
                <a:cs typeface="Arial" pitchFamily="34" charset="0"/>
              </a:rPr>
              <a:t>Cuba </a:t>
            </a:r>
          </a:p>
        </p:txBody>
      </p:sp>
      <p:sp>
        <p:nvSpPr>
          <p:cNvPr id="2" name="Rectangle 1">
            <a:extLst>
              <a:ext uri="{FF2B5EF4-FFF2-40B4-BE49-F238E27FC236}">
                <a16:creationId xmlns="" xmlns:a16="http://schemas.microsoft.com/office/drawing/2014/main" id="{BDF0C210-4A46-4551-B71C-4035A571A191}"/>
              </a:ext>
            </a:extLst>
          </p:cNvPr>
          <p:cNvSpPr/>
          <p:nvPr/>
        </p:nvSpPr>
        <p:spPr>
          <a:xfrm>
            <a:off x="183102" y="1295400"/>
            <a:ext cx="5679761" cy="769441"/>
          </a:xfrm>
          <a:prstGeom prst="rect">
            <a:avLst/>
          </a:prstGeom>
        </p:spPr>
        <p:txBody>
          <a:bodyPr wrap="none">
            <a:spAutoFit/>
          </a:bodyPr>
          <a:lstStyle/>
          <a:p>
            <a:pPr algn="ctr"/>
            <a:r>
              <a:rPr lang="en-US" sz="2200" dirty="0">
                <a:solidFill>
                  <a:schemeClr val="bg1"/>
                </a:solidFill>
                <a:latin typeface="Arial" panose="020B0604020202020204" pitchFamily="34" charset="0"/>
                <a:cs typeface="Arial" panose="020B0604020202020204" pitchFamily="34" charset="0"/>
              </a:rPr>
              <a:t>Bathymetric Measurements of the Rio Indio,</a:t>
            </a:r>
          </a:p>
          <a:p>
            <a:pPr algn="ctr"/>
            <a:r>
              <a:rPr lang="en-US" sz="2200" dirty="0">
                <a:solidFill>
                  <a:schemeClr val="bg1"/>
                </a:solidFill>
                <a:latin typeface="Arial" panose="020B0604020202020204" pitchFamily="34" charset="0"/>
                <a:cs typeface="Arial" panose="020B0604020202020204" pitchFamily="34" charset="0"/>
              </a:rPr>
              <a:t>Panama, Province of Colón</a:t>
            </a:r>
            <a:endParaRPr lang="en-CA" sz="22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6AA71485-88C8-46B1-AC03-FE923B54FB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800" y="2209800"/>
            <a:ext cx="630056" cy="12192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DC8AAB3-CA64-4763-8F95-7C3BBBDB936D}"/>
              </a:ext>
            </a:extLst>
          </p:cNvPr>
          <p:cNvPicPr>
            <a:picLocks noChangeAspect="1"/>
          </p:cNvPicPr>
          <p:nvPr/>
        </p:nvPicPr>
        <p:blipFill>
          <a:blip r:embed="rId2"/>
          <a:stretch>
            <a:fillRect/>
          </a:stretch>
        </p:blipFill>
        <p:spPr>
          <a:xfrm>
            <a:off x="273703" y="1295400"/>
            <a:ext cx="8755792" cy="4191000"/>
          </a:xfrm>
          <a:prstGeom prst="rect">
            <a:avLst/>
          </a:prstGeom>
        </p:spPr>
      </p:pic>
      <p:sp>
        <p:nvSpPr>
          <p:cNvPr id="8" name="TextBox 7">
            <a:extLst>
              <a:ext uri="{FF2B5EF4-FFF2-40B4-BE49-F238E27FC236}">
                <a16:creationId xmlns="" xmlns:a16="http://schemas.microsoft.com/office/drawing/2014/main" id="{F00C375D-5BC7-4952-BCB2-C2F8C31B9497}"/>
              </a:ext>
            </a:extLst>
          </p:cNvPr>
          <p:cNvSpPr txBox="1"/>
          <p:nvPr/>
        </p:nvSpPr>
        <p:spPr>
          <a:xfrm>
            <a:off x="76200" y="228600"/>
            <a:ext cx="2404826" cy="461665"/>
          </a:xfrm>
          <a:prstGeom prst="rect">
            <a:avLst/>
          </a:prstGeom>
          <a:noFill/>
        </p:spPr>
        <p:txBody>
          <a:bodyPr wrap="none" rtlCol="0">
            <a:spAutoFit/>
          </a:bodyPr>
          <a:lstStyle/>
          <a:p>
            <a:r>
              <a:rPr lang="en-CA" sz="2400" b="1" dirty="0">
                <a:latin typeface="Arial" pitchFamily="34" charset="0"/>
                <a:cs typeface="Arial" pitchFamily="34" charset="0"/>
              </a:rPr>
              <a:t>Equipment List</a:t>
            </a:r>
          </a:p>
        </p:txBody>
      </p:sp>
    </p:spTree>
    <p:extLst>
      <p:ext uri="{BB962C8B-B14F-4D97-AF65-F5344CB8AC3E}">
        <p14:creationId xmlns:p14="http://schemas.microsoft.com/office/powerpoint/2010/main" val="3967107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2B1CDE7-76B3-4479-B16D-83583D0EB47F}"/>
              </a:ext>
            </a:extLst>
          </p:cNvPr>
          <p:cNvPicPr>
            <a:picLocks noChangeAspect="1"/>
          </p:cNvPicPr>
          <p:nvPr/>
        </p:nvPicPr>
        <p:blipFill>
          <a:blip r:embed="rId2"/>
          <a:stretch>
            <a:fillRect/>
          </a:stretch>
        </p:blipFill>
        <p:spPr>
          <a:xfrm>
            <a:off x="501266" y="1452561"/>
            <a:ext cx="7880734" cy="4425581"/>
          </a:xfrm>
          <a:prstGeom prst="rect">
            <a:avLst/>
          </a:prstGeom>
        </p:spPr>
      </p:pic>
      <p:sp>
        <p:nvSpPr>
          <p:cNvPr id="5" name="TextBox 4">
            <a:extLst>
              <a:ext uri="{FF2B5EF4-FFF2-40B4-BE49-F238E27FC236}">
                <a16:creationId xmlns="" xmlns:a16="http://schemas.microsoft.com/office/drawing/2014/main" id="{D6F2C4D0-9A8F-4A03-8905-E3BEC57CB0F1}"/>
              </a:ext>
            </a:extLst>
          </p:cNvPr>
          <p:cNvSpPr txBox="1"/>
          <p:nvPr/>
        </p:nvSpPr>
        <p:spPr>
          <a:xfrm>
            <a:off x="76200" y="228600"/>
            <a:ext cx="3381054" cy="461665"/>
          </a:xfrm>
          <a:prstGeom prst="rect">
            <a:avLst/>
          </a:prstGeom>
          <a:noFill/>
        </p:spPr>
        <p:txBody>
          <a:bodyPr wrap="none" rtlCol="0">
            <a:spAutoFit/>
          </a:bodyPr>
          <a:lstStyle/>
          <a:p>
            <a:r>
              <a:rPr lang="en-CA" sz="2400" b="1" dirty="0">
                <a:latin typeface="Arial" pitchFamily="34" charset="0"/>
                <a:cs typeface="Arial" pitchFamily="34" charset="0"/>
              </a:rPr>
              <a:t>System Configuration</a:t>
            </a:r>
          </a:p>
        </p:txBody>
      </p:sp>
    </p:spTree>
    <p:extLst>
      <p:ext uri="{BB962C8B-B14F-4D97-AF65-F5344CB8AC3E}">
        <p14:creationId xmlns:p14="http://schemas.microsoft.com/office/powerpoint/2010/main" val="2266998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254268F-D168-4747-B466-8D33C451A782}"/>
              </a:ext>
            </a:extLst>
          </p:cNvPr>
          <p:cNvPicPr/>
          <p:nvPr/>
        </p:nvPicPr>
        <p:blipFill>
          <a:blip r:embed="rId2" cstate="email">
            <a:extLst>
              <a:ext uri="{28A0092B-C50C-407E-A947-70E740481C1C}">
                <a14:useLocalDpi xmlns:a14="http://schemas.microsoft.com/office/drawing/2010/main"/>
              </a:ext>
            </a:extLst>
          </a:blip>
          <a:stretch>
            <a:fillRect/>
          </a:stretch>
        </p:blipFill>
        <p:spPr>
          <a:xfrm>
            <a:off x="213726" y="1295400"/>
            <a:ext cx="3505200" cy="4648200"/>
          </a:xfrm>
          <a:prstGeom prst="rect">
            <a:avLst/>
          </a:prstGeom>
        </p:spPr>
      </p:pic>
      <p:pic>
        <p:nvPicPr>
          <p:cNvPr id="5" name="Picture 4">
            <a:extLst>
              <a:ext uri="{FF2B5EF4-FFF2-40B4-BE49-F238E27FC236}">
                <a16:creationId xmlns="" xmlns:a16="http://schemas.microsoft.com/office/drawing/2014/main" id="{C8D6B006-5A32-411E-9713-15BF6DC0CF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1295400"/>
            <a:ext cx="5138316" cy="4648200"/>
          </a:xfrm>
          <a:prstGeom prst="rect">
            <a:avLst/>
          </a:prstGeom>
        </p:spPr>
      </p:pic>
      <p:sp>
        <p:nvSpPr>
          <p:cNvPr id="6" name="TextBox 5">
            <a:extLst>
              <a:ext uri="{FF2B5EF4-FFF2-40B4-BE49-F238E27FC236}">
                <a16:creationId xmlns="" xmlns:a16="http://schemas.microsoft.com/office/drawing/2014/main" id="{06341813-1D51-42B2-AE28-4E1ABD56ABFC}"/>
              </a:ext>
            </a:extLst>
          </p:cNvPr>
          <p:cNvSpPr txBox="1"/>
          <p:nvPr/>
        </p:nvSpPr>
        <p:spPr>
          <a:xfrm>
            <a:off x="0" y="228600"/>
            <a:ext cx="3381054" cy="461665"/>
          </a:xfrm>
          <a:prstGeom prst="rect">
            <a:avLst/>
          </a:prstGeom>
          <a:noFill/>
        </p:spPr>
        <p:txBody>
          <a:bodyPr wrap="none" rtlCol="0">
            <a:spAutoFit/>
          </a:bodyPr>
          <a:lstStyle/>
          <a:p>
            <a:r>
              <a:rPr lang="en-CA" sz="2400" b="1" dirty="0">
                <a:latin typeface="Arial" pitchFamily="34" charset="0"/>
                <a:cs typeface="Arial" pitchFamily="34" charset="0"/>
              </a:rPr>
              <a:t>System Configuration</a:t>
            </a:r>
          </a:p>
        </p:txBody>
      </p:sp>
    </p:spTree>
    <p:extLst>
      <p:ext uri="{BB962C8B-B14F-4D97-AF65-F5344CB8AC3E}">
        <p14:creationId xmlns:p14="http://schemas.microsoft.com/office/powerpoint/2010/main" val="4273319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2F9DB697-8D6A-4005-A867-50BD26860A1A}"/>
              </a:ext>
            </a:extLst>
          </p:cNvPr>
          <p:cNvSpPr txBox="1"/>
          <p:nvPr/>
        </p:nvSpPr>
        <p:spPr>
          <a:xfrm>
            <a:off x="179512" y="188640"/>
            <a:ext cx="3381054" cy="461665"/>
          </a:xfrm>
          <a:prstGeom prst="rect">
            <a:avLst/>
          </a:prstGeom>
          <a:noFill/>
        </p:spPr>
        <p:txBody>
          <a:bodyPr wrap="none" rtlCol="0">
            <a:spAutoFit/>
          </a:bodyPr>
          <a:lstStyle/>
          <a:p>
            <a:r>
              <a:rPr lang="en-CA" sz="2400" b="1" dirty="0">
                <a:latin typeface="Arial" pitchFamily="34" charset="0"/>
                <a:cs typeface="Arial" pitchFamily="34" charset="0"/>
              </a:rPr>
              <a:t>System Configuration</a:t>
            </a:r>
          </a:p>
        </p:txBody>
      </p:sp>
      <p:pic>
        <p:nvPicPr>
          <p:cNvPr id="5" name="Picture 4" descr="C:\Users\Dave Dodd\AppData\Local\Microsoft\Windows\INetCache\Content.Word\20170518_084631.jpg">
            <a:extLst>
              <a:ext uri="{FF2B5EF4-FFF2-40B4-BE49-F238E27FC236}">
                <a16:creationId xmlns="" xmlns:a16="http://schemas.microsoft.com/office/drawing/2014/main" id="{A0D27E9D-4AC8-42C7-837C-E4418DD3DE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57078" y="1066799"/>
            <a:ext cx="9010722" cy="5067569"/>
          </a:xfrm>
          <a:prstGeom prst="rect">
            <a:avLst/>
          </a:prstGeom>
          <a:noFill/>
          <a:ln>
            <a:noFill/>
          </a:ln>
        </p:spPr>
      </p:pic>
    </p:spTree>
    <p:extLst>
      <p:ext uri="{BB962C8B-B14F-4D97-AF65-F5344CB8AC3E}">
        <p14:creationId xmlns:p14="http://schemas.microsoft.com/office/powerpoint/2010/main" val="182239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A01043B-72FE-43EE-9DE6-475AD1C942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066800"/>
            <a:ext cx="5867400" cy="5230761"/>
          </a:xfrm>
          <a:prstGeom prst="rect">
            <a:avLst/>
          </a:prstGeom>
        </p:spPr>
      </p:pic>
      <p:sp>
        <p:nvSpPr>
          <p:cNvPr id="5" name="TextBox 4">
            <a:extLst>
              <a:ext uri="{FF2B5EF4-FFF2-40B4-BE49-F238E27FC236}">
                <a16:creationId xmlns="" xmlns:a16="http://schemas.microsoft.com/office/drawing/2014/main" id="{ADEB2782-722E-4742-BD8D-7A0500567E8E}"/>
              </a:ext>
            </a:extLst>
          </p:cNvPr>
          <p:cNvSpPr txBox="1"/>
          <p:nvPr/>
        </p:nvSpPr>
        <p:spPr>
          <a:xfrm>
            <a:off x="179512" y="188640"/>
            <a:ext cx="3381054" cy="461665"/>
          </a:xfrm>
          <a:prstGeom prst="rect">
            <a:avLst/>
          </a:prstGeom>
          <a:noFill/>
        </p:spPr>
        <p:txBody>
          <a:bodyPr wrap="none" rtlCol="0">
            <a:spAutoFit/>
          </a:bodyPr>
          <a:lstStyle/>
          <a:p>
            <a:r>
              <a:rPr lang="en-CA" sz="2400" b="1" dirty="0">
                <a:latin typeface="Arial" pitchFamily="34" charset="0"/>
                <a:cs typeface="Arial" pitchFamily="34" charset="0"/>
              </a:rPr>
              <a:t>System Configuration</a:t>
            </a:r>
          </a:p>
        </p:txBody>
      </p:sp>
    </p:spTree>
    <p:extLst>
      <p:ext uri="{BB962C8B-B14F-4D97-AF65-F5344CB8AC3E}">
        <p14:creationId xmlns:p14="http://schemas.microsoft.com/office/powerpoint/2010/main" val="4191866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045531-EA31-4FD8-954E-FFC04B5C73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00" y="1066800"/>
            <a:ext cx="6734175" cy="5063957"/>
          </a:xfrm>
          <a:prstGeom prst="rect">
            <a:avLst/>
          </a:prstGeom>
        </p:spPr>
      </p:pic>
      <p:sp>
        <p:nvSpPr>
          <p:cNvPr id="5" name="TextBox 4">
            <a:extLst>
              <a:ext uri="{FF2B5EF4-FFF2-40B4-BE49-F238E27FC236}">
                <a16:creationId xmlns="" xmlns:a16="http://schemas.microsoft.com/office/drawing/2014/main" id="{5A976741-2A5E-4148-95F6-ACAADC5B2710}"/>
              </a:ext>
            </a:extLst>
          </p:cNvPr>
          <p:cNvSpPr txBox="1"/>
          <p:nvPr/>
        </p:nvSpPr>
        <p:spPr>
          <a:xfrm>
            <a:off x="179512" y="188640"/>
            <a:ext cx="3381054" cy="461665"/>
          </a:xfrm>
          <a:prstGeom prst="rect">
            <a:avLst/>
          </a:prstGeom>
          <a:noFill/>
        </p:spPr>
        <p:txBody>
          <a:bodyPr wrap="none" rtlCol="0">
            <a:spAutoFit/>
          </a:bodyPr>
          <a:lstStyle/>
          <a:p>
            <a:r>
              <a:rPr lang="en-CA" sz="2400" b="1" dirty="0">
                <a:latin typeface="Arial" pitchFamily="34" charset="0"/>
                <a:cs typeface="Arial" pitchFamily="34" charset="0"/>
              </a:rPr>
              <a:t>System Configuration</a:t>
            </a:r>
          </a:p>
        </p:txBody>
      </p:sp>
    </p:spTree>
    <p:extLst>
      <p:ext uri="{BB962C8B-B14F-4D97-AF65-F5344CB8AC3E}">
        <p14:creationId xmlns:p14="http://schemas.microsoft.com/office/powerpoint/2010/main" val="82800529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A12DC18-40C8-463B-BD5C-A6EB54EA278D}"/>
              </a:ext>
            </a:extLst>
          </p:cNvPr>
          <p:cNvPicPr>
            <a:picLocks noChangeAspect="1"/>
          </p:cNvPicPr>
          <p:nvPr/>
        </p:nvPicPr>
        <p:blipFill>
          <a:blip r:embed="rId2"/>
          <a:stretch>
            <a:fillRect/>
          </a:stretch>
        </p:blipFill>
        <p:spPr>
          <a:xfrm>
            <a:off x="609600" y="1066800"/>
            <a:ext cx="7756463" cy="1981200"/>
          </a:xfrm>
          <a:prstGeom prst="rect">
            <a:avLst/>
          </a:prstGeom>
        </p:spPr>
      </p:pic>
      <p:sp>
        <p:nvSpPr>
          <p:cNvPr id="5" name="TextBox 4">
            <a:extLst>
              <a:ext uri="{FF2B5EF4-FFF2-40B4-BE49-F238E27FC236}">
                <a16:creationId xmlns="" xmlns:a16="http://schemas.microsoft.com/office/drawing/2014/main" id="{C5A7C62F-794E-42F7-8790-DCE0CC80B9FB}"/>
              </a:ext>
            </a:extLst>
          </p:cNvPr>
          <p:cNvSpPr txBox="1"/>
          <p:nvPr/>
        </p:nvSpPr>
        <p:spPr>
          <a:xfrm>
            <a:off x="179512" y="188640"/>
            <a:ext cx="1245854" cy="461665"/>
          </a:xfrm>
          <a:prstGeom prst="rect">
            <a:avLst/>
          </a:prstGeom>
          <a:noFill/>
        </p:spPr>
        <p:txBody>
          <a:bodyPr wrap="none" rtlCol="0">
            <a:spAutoFit/>
          </a:bodyPr>
          <a:lstStyle/>
          <a:p>
            <a:r>
              <a:rPr lang="en-CA" sz="2400" b="1" dirty="0">
                <a:latin typeface="Arial" pitchFamily="34" charset="0"/>
                <a:cs typeface="Arial" pitchFamily="34" charset="0"/>
              </a:rPr>
              <a:t>Offsets</a:t>
            </a:r>
          </a:p>
        </p:txBody>
      </p:sp>
      <p:sp>
        <p:nvSpPr>
          <p:cNvPr id="6" name="TextBox 5">
            <a:extLst>
              <a:ext uri="{FF2B5EF4-FFF2-40B4-BE49-F238E27FC236}">
                <a16:creationId xmlns="" xmlns:a16="http://schemas.microsoft.com/office/drawing/2014/main" id="{F62ABEA2-E1F0-4CC4-8CF6-C565BABF9088}"/>
              </a:ext>
            </a:extLst>
          </p:cNvPr>
          <p:cNvSpPr txBox="1"/>
          <p:nvPr/>
        </p:nvSpPr>
        <p:spPr>
          <a:xfrm>
            <a:off x="457200" y="3048000"/>
            <a:ext cx="8133893" cy="677108"/>
          </a:xfrm>
          <a:prstGeom prst="rect">
            <a:avLst/>
          </a:prstGeom>
          <a:noFill/>
        </p:spPr>
        <p:txBody>
          <a:bodyPr wrap="none" rtlCol="0">
            <a:spAutoFit/>
          </a:bodyPr>
          <a:lstStyle/>
          <a:p>
            <a:pPr algn="ctr"/>
            <a:r>
              <a:rPr lang="en-CA" sz="2400" dirty="0">
                <a:latin typeface="Arial" pitchFamily="34" charset="0"/>
                <a:cs typeface="Arial" pitchFamily="34" charset="0"/>
              </a:rPr>
              <a:t>Offsets Relative to Acoustic Reference Point</a:t>
            </a:r>
          </a:p>
          <a:p>
            <a:pPr algn="ctr"/>
            <a:r>
              <a:rPr lang="en-CA" sz="1400" dirty="0">
                <a:latin typeface="Arial" panose="020B0604020202020204" pitchFamily="34" charset="0"/>
                <a:cs typeface="Arial" panose="020B0604020202020204" pitchFamily="34" charset="0"/>
              </a:rPr>
              <a:t>The vessel (RP) was located at the acoustic RP of the </a:t>
            </a:r>
            <a:r>
              <a:rPr lang="en-CA" sz="1400" dirty="0" err="1">
                <a:latin typeface="Arial" panose="020B0604020202020204" pitchFamily="34" charset="0"/>
                <a:cs typeface="Arial" panose="020B0604020202020204" pitchFamily="34" charset="0"/>
              </a:rPr>
              <a:t>Norbit</a:t>
            </a:r>
            <a:r>
              <a:rPr lang="en-CA" sz="1400" dirty="0">
                <a:latin typeface="Arial" panose="020B0604020202020204" pitchFamily="34" charset="0"/>
                <a:cs typeface="Arial" panose="020B0604020202020204" pitchFamily="34" charset="0"/>
              </a:rPr>
              <a:t>, which was 26 cm below the water line </a:t>
            </a:r>
          </a:p>
        </p:txBody>
      </p:sp>
      <p:pic>
        <p:nvPicPr>
          <p:cNvPr id="7" name="Picture 6">
            <a:extLst>
              <a:ext uri="{FF2B5EF4-FFF2-40B4-BE49-F238E27FC236}">
                <a16:creationId xmlns="" xmlns:a16="http://schemas.microsoft.com/office/drawing/2014/main" id="{2082CE7D-8C62-4A45-9D7B-A3FB62A0B674}"/>
              </a:ext>
            </a:extLst>
          </p:cNvPr>
          <p:cNvPicPr>
            <a:picLocks noChangeAspect="1"/>
          </p:cNvPicPr>
          <p:nvPr/>
        </p:nvPicPr>
        <p:blipFill>
          <a:blip r:embed="rId3"/>
          <a:stretch>
            <a:fillRect/>
          </a:stretch>
        </p:blipFill>
        <p:spPr>
          <a:xfrm>
            <a:off x="593663" y="4322445"/>
            <a:ext cx="7772400" cy="1352550"/>
          </a:xfrm>
          <a:prstGeom prst="rect">
            <a:avLst/>
          </a:prstGeom>
        </p:spPr>
      </p:pic>
      <p:sp>
        <p:nvSpPr>
          <p:cNvPr id="8" name="Rectangle 7">
            <a:extLst>
              <a:ext uri="{FF2B5EF4-FFF2-40B4-BE49-F238E27FC236}">
                <a16:creationId xmlns="" xmlns:a16="http://schemas.microsoft.com/office/drawing/2014/main" id="{CDB2F79E-08AF-4CC4-BDCE-D500D02AB129}"/>
              </a:ext>
            </a:extLst>
          </p:cNvPr>
          <p:cNvSpPr/>
          <p:nvPr/>
        </p:nvSpPr>
        <p:spPr>
          <a:xfrm>
            <a:off x="1676400" y="5791750"/>
            <a:ext cx="5709448" cy="461665"/>
          </a:xfrm>
          <a:prstGeom prst="rect">
            <a:avLst/>
          </a:prstGeom>
        </p:spPr>
        <p:txBody>
          <a:bodyPr wrap="none">
            <a:spAutoFit/>
          </a:bodyPr>
          <a:lstStyle/>
          <a:p>
            <a:r>
              <a:rPr lang="en-GB" sz="2400" dirty="0">
                <a:latin typeface="Arial" panose="020B0604020202020204" pitchFamily="34" charset="0"/>
                <a:ea typeface="Calibri" panose="020F0502020204030204" pitchFamily="34" charset="0"/>
                <a:cs typeface="Arial" panose="020B0604020202020204" pitchFamily="34" charset="0"/>
              </a:rPr>
              <a:t>POS View online lever arm configuration</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43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D099895-593F-4955-B3C2-AF82DFC1A100}"/>
              </a:ext>
            </a:extLst>
          </p:cNvPr>
          <p:cNvSpPr/>
          <p:nvPr/>
        </p:nvSpPr>
        <p:spPr>
          <a:xfrm>
            <a:off x="76200" y="990600"/>
            <a:ext cx="8888288" cy="1015663"/>
          </a:xfrm>
          <a:prstGeom prst="rect">
            <a:avLst/>
          </a:prstGeom>
        </p:spPr>
        <p:txBody>
          <a:bodyPr wrap="square">
            <a:spAutoFit/>
          </a:bodyPr>
          <a:lstStyle/>
          <a:p>
            <a:pPr>
              <a:spcAft>
                <a:spcPts val="600"/>
              </a:spcAft>
            </a:pPr>
            <a:r>
              <a:rPr lang="en-CA" sz="2000" dirty="0">
                <a:latin typeface="Arial" panose="020B0604020202020204" pitchFamily="34" charset="0"/>
                <a:ea typeface="Calibri" panose="020F0502020204030204" pitchFamily="34" charset="0"/>
                <a:cs typeface="Arial" panose="020B0604020202020204" pitchFamily="34" charset="0"/>
              </a:rPr>
              <a:t>The survey was conducted using GNSS post-processed positioning techniques.  All data collection and processing was completed in WGS84.  Final data were delivered in NAD 27, ACP. </a:t>
            </a:r>
          </a:p>
        </p:txBody>
      </p:sp>
      <p:sp>
        <p:nvSpPr>
          <p:cNvPr id="5" name="TextBox 4">
            <a:extLst>
              <a:ext uri="{FF2B5EF4-FFF2-40B4-BE49-F238E27FC236}">
                <a16:creationId xmlns="" xmlns:a16="http://schemas.microsoft.com/office/drawing/2014/main" id="{DDCA0677-9F04-4C0F-AE86-C2AA32BD06C4}"/>
              </a:ext>
            </a:extLst>
          </p:cNvPr>
          <p:cNvSpPr txBox="1"/>
          <p:nvPr/>
        </p:nvSpPr>
        <p:spPr>
          <a:xfrm>
            <a:off x="76200" y="304800"/>
            <a:ext cx="1484702" cy="461665"/>
          </a:xfrm>
          <a:prstGeom prst="rect">
            <a:avLst/>
          </a:prstGeom>
          <a:noFill/>
        </p:spPr>
        <p:txBody>
          <a:bodyPr wrap="none" rtlCol="0">
            <a:spAutoFit/>
          </a:bodyPr>
          <a:lstStyle/>
          <a:p>
            <a:r>
              <a:rPr lang="en-CA" sz="2400" b="1" dirty="0">
                <a:latin typeface="Arial" pitchFamily="34" charset="0"/>
                <a:cs typeface="Arial" pitchFamily="34" charset="0"/>
              </a:rPr>
              <a:t>Geodesy</a:t>
            </a:r>
          </a:p>
        </p:txBody>
      </p:sp>
      <p:pic>
        <p:nvPicPr>
          <p:cNvPr id="6" name="Picture 5">
            <a:extLst>
              <a:ext uri="{FF2B5EF4-FFF2-40B4-BE49-F238E27FC236}">
                <a16:creationId xmlns="" xmlns:a16="http://schemas.microsoft.com/office/drawing/2014/main" id="{E9AA51FB-1444-4E86-853C-D44B81A3469F}"/>
              </a:ext>
            </a:extLst>
          </p:cNvPr>
          <p:cNvPicPr/>
          <p:nvPr/>
        </p:nvPicPr>
        <p:blipFill>
          <a:blip r:embed="rId2" cstate="email">
            <a:extLst>
              <a:ext uri="{28A0092B-C50C-407E-A947-70E740481C1C}">
                <a14:useLocalDpi xmlns:a14="http://schemas.microsoft.com/office/drawing/2010/main"/>
              </a:ext>
            </a:extLst>
          </a:blip>
          <a:stretch>
            <a:fillRect/>
          </a:stretch>
        </p:blipFill>
        <p:spPr>
          <a:xfrm>
            <a:off x="1371600" y="2006263"/>
            <a:ext cx="6324600" cy="4242137"/>
          </a:xfrm>
          <a:prstGeom prst="rect">
            <a:avLst/>
          </a:prstGeom>
        </p:spPr>
      </p:pic>
    </p:spTree>
    <p:extLst>
      <p:ext uri="{BB962C8B-B14F-4D97-AF65-F5344CB8AC3E}">
        <p14:creationId xmlns:p14="http://schemas.microsoft.com/office/powerpoint/2010/main" val="240304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7514" y="264713"/>
            <a:ext cx="1484702"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Geodesy</a:t>
            </a:r>
          </a:p>
        </p:txBody>
      </p:sp>
      <p:graphicFrame>
        <p:nvGraphicFramePr>
          <p:cNvPr id="3" name="Table 2">
            <a:extLst>
              <a:ext uri="{FF2B5EF4-FFF2-40B4-BE49-F238E27FC236}">
                <a16:creationId xmlns="" xmlns:a16="http://schemas.microsoft.com/office/drawing/2014/main" id="{0D1A3ADE-2B1E-427C-8708-9AF6745137F7}"/>
              </a:ext>
            </a:extLst>
          </p:cNvPr>
          <p:cNvGraphicFramePr>
            <a:graphicFrameLocks noGrp="1"/>
          </p:cNvGraphicFramePr>
          <p:nvPr>
            <p:extLst>
              <p:ext uri="{D42A27DB-BD31-4B8C-83A1-F6EECF244321}">
                <p14:modId xmlns:p14="http://schemas.microsoft.com/office/powerpoint/2010/main" val="2594961021"/>
              </p:ext>
            </p:extLst>
          </p:nvPr>
        </p:nvGraphicFramePr>
        <p:xfrm>
          <a:off x="1219200" y="1066801"/>
          <a:ext cx="6858000" cy="5181606"/>
        </p:xfrm>
        <a:graphic>
          <a:graphicData uri="http://schemas.openxmlformats.org/drawingml/2006/table">
            <a:tbl>
              <a:tblPr firstRow="1" firstCol="1" lastRow="1" lastCol="1" bandRow="1" bandCol="1">
                <a:tableStyleId>{5940675A-B579-460E-94D1-54222C63F5DA}</a:tableStyleId>
              </a:tblPr>
              <a:tblGrid>
                <a:gridCol w="3562046">
                  <a:extLst>
                    <a:ext uri="{9D8B030D-6E8A-4147-A177-3AD203B41FA5}">
                      <a16:colId xmlns="" xmlns:a16="http://schemas.microsoft.com/office/drawing/2014/main" val="329547407"/>
                    </a:ext>
                  </a:extLst>
                </a:gridCol>
                <a:gridCol w="3295954">
                  <a:extLst>
                    <a:ext uri="{9D8B030D-6E8A-4147-A177-3AD203B41FA5}">
                      <a16:colId xmlns="" xmlns:a16="http://schemas.microsoft.com/office/drawing/2014/main" val="3021518758"/>
                    </a:ext>
                  </a:extLst>
                </a:gridCol>
              </a:tblGrid>
              <a:tr h="392802">
                <a:tc gridSpan="2">
                  <a:txBody>
                    <a:bodyPr/>
                    <a:lstStyle/>
                    <a:p>
                      <a:pPr algn="ctr">
                        <a:lnSpc>
                          <a:spcPts val="1200"/>
                        </a:lnSpc>
                        <a:spcAft>
                          <a:spcPts val="0"/>
                        </a:spcAft>
                      </a:pPr>
                      <a:r>
                        <a:rPr lang="en-GB" sz="900">
                          <a:effectLst/>
                        </a:rPr>
                        <a:t>The following table summarizes the geodetic parameters required for translation from WGS 84 to NAD27, ACPGeodetic Parameters – Deliverables</a:t>
                      </a:r>
                      <a:endParaRPr lang="en-C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hMerge="1">
                  <a:txBody>
                    <a:bodyPr/>
                    <a:lstStyle/>
                    <a:p>
                      <a:endParaRPr lang="en-CA"/>
                    </a:p>
                  </a:txBody>
                  <a:tcPr/>
                </a:tc>
                <a:extLst>
                  <a:ext uri="{0D108BD9-81ED-4DB2-BD59-A6C34878D82A}">
                    <a16:rowId xmlns="" xmlns:a16="http://schemas.microsoft.com/office/drawing/2014/main" val="462647009"/>
                  </a:ext>
                </a:extLst>
              </a:tr>
              <a:tr h="216921">
                <a:tc>
                  <a:txBody>
                    <a:bodyPr/>
                    <a:lstStyle/>
                    <a:p>
                      <a:pPr>
                        <a:lnSpc>
                          <a:spcPts val="1200"/>
                        </a:lnSpc>
                        <a:spcAft>
                          <a:spcPts val="0"/>
                        </a:spcAft>
                      </a:pPr>
                      <a:r>
                        <a:rPr lang="en-GB" sz="900">
                          <a:effectLst/>
                        </a:rPr>
                        <a:t>Horizontal Datum </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NAD27 - ACP</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870457030"/>
                  </a:ext>
                </a:extLst>
              </a:tr>
              <a:tr h="216921">
                <a:tc>
                  <a:txBody>
                    <a:bodyPr/>
                    <a:lstStyle/>
                    <a:p>
                      <a:pPr>
                        <a:lnSpc>
                          <a:spcPts val="1200"/>
                        </a:lnSpc>
                        <a:spcAft>
                          <a:spcPts val="0"/>
                        </a:spcAft>
                      </a:pPr>
                      <a:r>
                        <a:rPr lang="en-GB" sz="900">
                          <a:effectLst/>
                        </a:rPr>
                        <a:t>Spheroid:</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Clarke 1866</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2068873851"/>
                  </a:ext>
                </a:extLst>
              </a:tr>
              <a:tr h="392802">
                <a:tc>
                  <a:txBody>
                    <a:bodyPr/>
                    <a:lstStyle/>
                    <a:p>
                      <a:pPr>
                        <a:lnSpc>
                          <a:spcPts val="1200"/>
                        </a:lnSpc>
                        <a:spcAft>
                          <a:spcPts val="0"/>
                        </a:spcAft>
                      </a:pPr>
                      <a:r>
                        <a:rPr lang="en-GB" sz="900">
                          <a:effectLst/>
                        </a:rPr>
                        <a:t>Semi major axis:</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dirty="0">
                          <a:effectLst/>
                        </a:rPr>
                        <a:t>a  = 6378206.400m</a:t>
                      </a:r>
                      <a:endParaRPr lang="en-CA" sz="900" dirty="0">
                        <a:effectLst/>
                      </a:endParaRPr>
                    </a:p>
                    <a:p>
                      <a:pPr>
                        <a:lnSpc>
                          <a:spcPts val="1200"/>
                        </a:lnSpc>
                        <a:spcAft>
                          <a:spcPts val="0"/>
                        </a:spcAft>
                      </a:pPr>
                      <a:r>
                        <a:rPr lang="en-GB" sz="900" dirty="0">
                          <a:effectLst/>
                        </a:rPr>
                        <a:t>b  = 6356583.800m</a:t>
                      </a:r>
                      <a:endParaRPr lang="en-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351375009"/>
                  </a:ext>
                </a:extLst>
              </a:tr>
              <a:tr h="216921">
                <a:tc>
                  <a:txBody>
                    <a:bodyPr/>
                    <a:lstStyle/>
                    <a:p>
                      <a:pPr>
                        <a:lnSpc>
                          <a:spcPts val="1200"/>
                        </a:lnSpc>
                        <a:spcAft>
                          <a:spcPts val="0"/>
                        </a:spcAft>
                      </a:pPr>
                      <a:r>
                        <a:rPr lang="en-GB" sz="900">
                          <a:effectLst/>
                        </a:rPr>
                        <a:t>Inverse Flattening:</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baseline="30000">
                          <a:effectLst/>
                        </a:rPr>
                        <a:t>1</a:t>
                      </a:r>
                      <a:r>
                        <a:rPr lang="en-GB" sz="900">
                          <a:effectLst/>
                        </a:rPr>
                        <a:t>/</a:t>
                      </a:r>
                      <a:r>
                        <a:rPr lang="en-GB" sz="900" baseline="-25000">
                          <a:effectLst/>
                        </a:rPr>
                        <a:t>f</a:t>
                      </a:r>
                      <a:r>
                        <a:rPr lang="en-GB" sz="900">
                          <a:effectLst/>
                        </a:rPr>
                        <a:t> = 294.9786982138982</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3250641250"/>
                  </a:ext>
                </a:extLst>
              </a:tr>
              <a:tr h="1359108">
                <a:tc>
                  <a:txBody>
                    <a:bodyPr/>
                    <a:lstStyle/>
                    <a:p>
                      <a:pPr>
                        <a:lnSpc>
                          <a:spcPts val="1200"/>
                        </a:lnSpc>
                        <a:spcAft>
                          <a:spcPts val="0"/>
                        </a:spcAft>
                      </a:pPr>
                      <a:r>
                        <a:rPr lang="en-GB" sz="900">
                          <a:effectLst/>
                        </a:rPr>
                        <a:t>7 parameters transformation </a:t>
                      </a:r>
                      <a:r>
                        <a:rPr lang="en-GB" sz="900" u="sng">
                          <a:effectLst/>
                        </a:rPr>
                        <a:t>from </a:t>
                      </a:r>
                      <a:r>
                        <a:rPr lang="en-GB" sz="900">
                          <a:effectLst/>
                        </a:rPr>
                        <a:t>WGS84</a:t>
                      </a:r>
                      <a:endParaRPr lang="en-CA" sz="900">
                        <a:effectLst/>
                      </a:endParaRPr>
                    </a:p>
                    <a:p>
                      <a:pPr>
                        <a:lnSpc>
                          <a:spcPts val="1200"/>
                        </a:lnSpc>
                        <a:spcAft>
                          <a:spcPts val="0"/>
                        </a:spcAft>
                      </a:pPr>
                      <a:r>
                        <a:rPr lang="en-GB" sz="900">
                          <a:effectLst/>
                        </a:rPr>
                        <a:t> </a:t>
                      </a:r>
                      <a:endParaRPr lang="en-CA" sz="900">
                        <a:effectLst/>
                      </a:endParaRPr>
                    </a:p>
                    <a:p>
                      <a:pPr>
                        <a:lnSpc>
                          <a:spcPts val="1200"/>
                        </a:lnSpc>
                        <a:spcAft>
                          <a:spcPts val="0"/>
                        </a:spcAft>
                      </a:pPr>
                      <a:r>
                        <a:rPr lang="en-GB" sz="900">
                          <a:effectLst/>
                        </a:rPr>
                        <a:t>SPECIFIC TO NAD27-ACP</a:t>
                      </a:r>
                      <a:endParaRPr lang="en-CA" sz="900">
                        <a:effectLst/>
                      </a:endParaRPr>
                    </a:p>
                    <a:p>
                      <a:pPr>
                        <a:lnSpc>
                          <a:spcPts val="1200"/>
                        </a:lnSpc>
                        <a:spcAft>
                          <a:spcPts val="0"/>
                        </a:spcAft>
                      </a:pPr>
                      <a:r>
                        <a:rPr lang="en-GB" sz="900">
                          <a:effectLst/>
                        </a:rPr>
                        <a:t>Coordinate Frame Rotation convention</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spcAft>
                          <a:spcPts val="0"/>
                        </a:spcAft>
                      </a:pPr>
                      <a:r>
                        <a:rPr lang="fr-FR" sz="900">
                          <a:effectLst/>
                        </a:rPr>
                        <a:t>Trans X(m): 22.876415</a:t>
                      </a:r>
                      <a:endParaRPr lang="en-CA" sz="1100">
                        <a:effectLst/>
                      </a:endParaRPr>
                    </a:p>
                    <a:p>
                      <a:pPr>
                        <a:spcAft>
                          <a:spcPts val="0"/>
                        </a:spcAft>
                      </a:pPr>
                      <a:r>
                        <a:rPr lang="fr-FR" sz="900">
                          <a:effectLst/>
                        </a:rPr>
                        <a:t>Trans Y(m): -99.350159</a:t>
                      </a:r>
                      <a:endParaRPr lang="en-CA" sz="1100">
                        <a:effectLst/>
                      </a:endParaRPr>
                    </a:p>
                    <a:p>
                      <a:pPr>
                        <a:spcAft>
                          <a:spcPts val="0"/>
                        </a:spcAft>
                      </a:pPr>
                      <a:r>
                        <a:rPr lang="fr-FR" sz="900">
                          <a:effectLst/>
                        </a:rPr>
                        <a:t>Trans Z(m): -140.532555</a:t>
                      </a:r>
                      <a:endParaRPr lang="en-CA" sz="1100">
                        <a:effectLst/>
                      </a:endParaRPr>
                    </a:p>
                    <a:p>
                      <a:pPr>
                        <a:spcAft>
                          <a:spcPts val="0"/>
                        </a:spcAft>
                      </a:pPr>
                      <a:r>
                        <a:rPr lang="fr-FR" sz="900">
                          <a:effectLst/>
                        </a:rPr>
                        <a:t>Rot X(sec) : -2.0948687</a:t>
                      </a:r>
                      <a:endParaRPr lang="en-CA" sz="1100">
                        <a:effectLst/>
                      </a:endParaRPr>
                    </a:p>
                    <a:p>
                      <a:pPr>
                        <a:spcAft>
                          <a:spcPts val="0"/>
                        </a:spcAft>
                      </a:pPr>
                      <a:r>
                        <a:rPr lang="fr-FR" sz="900">
                          <a:effectLst/>
                        </a:rPr>
                        <a:t>Rot Y(sec) :0.79563677</a:t>
                      </a:r>
                      <a:endParaRPr lang="en-CA" sz="1100">
                        <a:effectLst/>
                      </a:endParaRPr>
                    </a:p>
                    <a:p>
                      <a:pPr>
                        <a:spcAft>
                          <a:spcPts val="0"/>
                        </a:spcAft>
                      </a:pPr>
                      <a:r>
                        <a:rPr lang="en-CA" sz="900">
                          <a:effectLst/>
                        </a:rPr>
                        <a:t>Rot Z(sec) :0.59689367</a:t>
                      </a:r>
                      <a:endParaRPr lang="en-CA" sz="1100">
                        <a:effectLst/>
                      </a:endParaRPr>
                    </a:p>
                    <a:p>
                      <a:pPr>
                        <a:spcAft>
                          <a:spcPts val="0"/>
                        </a:spcAft>
                      </a:pPr>
                      <a:r>
                        <a:rPr lang="en-GB" sz="900">
                          <a:effectLst/>
                        </a:rPr>
                        <a:t>Scale Factor (ppm) : 5.00006</a:t>
                      </a:r>
                      <a:endParaRPr lang="en-CA" sz="1100">
                        <a:effectLst/>
                      </a:endParaRPr>
                    </a:p>
                    <a:p>
                      <a:pPr>
                        <a:lnSpc>
                          <a:spcPts val="1200"/>
                        </a:lnSpc>
                        <a:spcAft>
                          <a:spcPts val="0"/>
                        </a:spcAft>
                      </a:pPr>
                      <a:r>
                        <a:rPr lang="en-GB" sz="900" baseline="30000">
                          <a:effectLst/>
                        </a:rPr>
                        <a:t> </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3249984822"/>
                  </a:ext>
                </a:extLst>
              </a:tr>
              <a:tr h="216921">
                <a:tc gridSpan="2">
                  <a:txBody>
                    <a:bodyPr/>
                    <a:lstStyle/>
                    <a:p>
                      <a:pPr algn="ctr">
                        <a:lnSpc>
                          <a:spcPts val="1200"/>
                        </a:lnSpc>
                        <a:spcAft>
                          <a:spcPts val="0"/>
                        </a:spcAft>
                      </a:pPr>
                      <a:r>
                        <a:rPr lang="en-GB" sz="900">
                          <a:effectLst/>
                        </a:rPr>
                        <a:t>Vertical Datum</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hMerge="1">
                  <a:txBody>
                    <a:bodyPr/>
                    <a:lstStyle/>
                    <a:p>
                      <a:endParaRPr lang="en-CA"/>
                    </a:p>
                  </a:txBody>
                  <a:tcPr/>
                </a:tc>
                <a:extLst>
                  <a:ext uri="{0D108BD9-81ED-4DB2-BD59-A6C34878D82A}">
                    <a16:rowId xmlns="" xmlns:a16="http://schemas.microsoft.com/office/drawing/2014/main" val="2405411976"/>
                  </a:ext>
                </a:extLst>
              </a:tr>
              <a:tr h="216921">
                <a:tc>
                  <a:txBody>
                    <a:bodyPr/>
                    <a:lstStyle/>
                    <a:p>
                      <a:pPr>
                        <a:lnSpc>
                          <a:spcPts val="1200"/>
                        </a:lnSpc>
                        <a:spcAft>
                          <a:spcPts val="0"/>
                        </a:spcAft>
                      </a:pPr>
                      <a:r>
                        <a:rPr lang="en-GB" sz="900">
                          <a:effectLst/>
                        </a:rPr>
                        <a:t>Hydrography:</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PLD – Precise Level Datum</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1577120987"/>
                  </a:ext>
                </a:extLst>
              </a:tr>
              <a:tr h="216921">
                <a:tc gridSpan="2">
                  <a:txBody>
                    <a:bodyPr/>
                    <a:lstStyle/>
                    <a:p>
                      <a:pPr algn="ctr">
                        <a:lnSpc>
                          <a:spcPts val="1200"/>
                        </a:lnSpc>
                        <a:spcAft>
                          <a:spcPts val="0"/>
                        </a:spcAft>
                      </a:pPr>
                      <a:r>
                        <a:rPr lang="en-GB" sz="900">
                          <a:effectLst/>
                        </a:rPr>
                        <a:t>Projection Parameters</a:t>
                      </a:r>
                      <a:endParaRPr lang="en-CA"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hMerge="1">
                  <a:txBody>
                    <a:bodyPr/>
                    <a:lstStyle/>
                    <a:p>
                      <a:endParaRPr lang="en-CA"/>
                    </a:p>
                  </a:txBody>
                  <a:tcPr/>
                </a:tc>
                <a:extLst>
                  <a:ext uri="{0D108BD9-81ED-4DB2-BD59-A6C34878D82A}">
                    <a16:rowId xmlns="" xmlns:a16="http://schemas.microsoft.com/office/drawing/2014/main" val="71542589"/>
                  </a:ext>
                </a:extLst>
              </a:tr>
              <a:tr h="216921">
                <a:tc>
                  <a:txBody>
                    <a:bodyPr/>
                    <a:lstStyle/>
                    <a:p>
                      <a:pPr>
                        <a:lnSpc>
                          <a:spcPts val="1200"/>
                        </a:lnSpc>
                        <a:spcAft>
                          <a:spcPts val="0"/>
                        </a:spcAft>
                      </a:pPr>
                      <a:r>
                        <a:rPr lang="en-GB" sz="900">
                          <a:effectLst/>
                        </a:rPr>
                        <a:t>Map Projection:</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Universal Transverse Mercator</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1420265591"/>
                  </a:ext>
                </a:extLst>
              </a:tr>
              <a:tr h="216921">
                <a:tc>
                  <a:txBody>
                    <a:bodyPr/>
                    <a:lstStyle/>
                    <a:p>
                      <a:pPr>
                        <a:lnSpc>
                          <a:spcPts val="1200"/>
                        </a:lnSpc>
                        <a:spcAft>
                          <a:spcPts val="0"/>
                        </a:spcAft>
                      </a:pPr>
                      <a:r>
                        <a:rPr lang="en-GB" sz="900">
                          <a:effectLst/>
                        </a:rPr>
                        <a:t>Grid System:</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UTM </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799508539"/>
                  </a:ext>
                </a:extLst>
              </a:tr>
              <a:tr h="216921">
                <a:tc>
                  <a:txBody>
                    <a:bodyPr/>
                    <a:lstStyle/>
                    <a:p>
                      <a:pPr>
                        <a:lnSpc>
                          <a:spcPts val="1200"/>
                        </a:lnSpc>
                        <a:spcAft>
                          <a:spcPts val="0"/>
                        </a:spcAft>
                      </a:pPr>
                      <a:r>
                        <a:rPr lang="en-GB" sz="900">
                          <a:effectLst/>
                        </a:rPr>
                        <a:t>Central Meridian:</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81°E, UTM Zone 17N</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2293588977"/>
                  </a:ext>
                </a:extLst>
              </a:tr>
              <a:tr h="216921">
                <a:tc>
                  <a:txBody>
                    <a:bodyPr/>
                    <a:lstStyle/>
                    <a:p>
                      <a:pPr>
                        <a:lnSpc>
                          <a:spcPts val="1200"/>
                        </a:lnSpc>
                        <a:spcAft>
                          <a:spcPts val="0"/>
                        </a:spcAft>
                      </a:pPr>
                      <a:r>
                        <a:rPr lang="en-GB" sz="900">
                          <a:effectLst/>
                        </a:rPr>
                        <a:t>Latitude of Origin:</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00° 00′ 00″ North </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3824915207"/>
                  </a:ext>
                </a:extLst>
              </a:tr>
              <a:tr h="216921">
                <a:tc>
                  <a:txBody>
                    <a:bodyPr/>
                    <a:lstStyle/>
                    <a:p>
                      <a:pPr>
                        <a:lnSpc>
                          <a:spcPts val="1200"/>
                        </a:lnSpc>
                        <a:spcAft>
                          <a:spcPts val="0"/>
                        </a:spcAft>
                      </a:pPr>
                      <a:r>
                        <a:rPr lang="en-GB" sz="900">
                          <a:effectLst/>
                        </a:rPr>
                        <a:t>False Easting:</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500 000 m </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3876506800"/>
                  </a:ext>
                </a:extLst>
              </a:tr>
              <a:tr h="216921">
                <a:tc>
                  <a:txBody>
                    <a:bodyPr/>
                    <a:lstStyle/>
                    <a:p>
                      <a:pPr>
                        <a:lnSpc>
                          <a:spcPts val="1200"/>
                        </a:lnSpc>
                        <a:spcAft>
                          <a:spcPts val="0"/>
                        </a:spcAft>
                      </a:pPr>
                      <a:r>
                        <a:rPr lang="en-GB" sz="900">
                          <a:effectLst/>
                        </a:rPr>
                        <a:t>False Northing:</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0 m </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1363140218"/>
                  </a:ext>
                </a:extLst>
              </a:tr>
              <a:tr h="216921">
                <a:tc>
                  <a:txBody>
                    <a:bodyPr/>
                    <a:lstStyle/>
                    <a:p>
                      <a:pPr>
                        <a:lnSpc>
                          <a:spcPts val="1200"/>
                        </a:lnSpc>
                        <a:spcAft>
                          <a:spcPts val="0"/>
                        </a:spcAft>
                      </a:pPr>
                      <a:r>
                        <a:rPr lang="en-GB" sz="900">
                          <a:effectLst/>
                        </a:rPr>
                        <a:t>Scale factor on Central Meridian:</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a:effectLst/>
                        </a:rPr>
                        <a:t>0.9996 </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1638353189"/>
                  </a:ext>
                </a:extLst>
              </a:tr>
              <a:tr h="216921">
                <a:tc>
                  <a:txBody>
                    <a:bodyPr/>
                    <a:lstStyle/>
                    <a:p>
                      <a:pPr>
                        <a:lnSpc>
                          <a:spcPts val="1200"/>
                        </a:lnSpc>
                        <a:spcAft>
                          <a:spcPts val="0"/>
                        </a:spcAft>
                      </a:pPr>
                      <a:r>
                        <a:rPr lang="en-GB" sz="900">
                          <a:effectLst/>
                        </a:rPr>
                        <a:t>Units:</a:t>
                      </a:r>
                      <a:endParaRPr lang="en-CA" sz="90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tc>
                  <a:txBody>
                    <a:bodyPr/>
                    <a:lstStyle/>
                    <a:p>
                      <a:pPr>
                        <a:lnSpc>
                          <a:spcPts val="1200"/>
                        </a:lnSpc>
                        <a:spcAft>
                          <a:spcPts val="0"/>
                        </a:spcAft>
                      </a:pPr>
                      <a:r>
                        <a:rPr lang="en-GB" sz="900" dirty="0">
                          <a:effectLst/>
                        </a:rPr>
                        <a:t>Metre</a:t>
                      </a:r>
                      <a:endParaRPr lang="en-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6076" marR="66076" marT="17131" marB="17131" anchor="ctr"/>
                </a:tc>
                <a:extLst>
                  <a:ext uri="{0D108BD9-81ED-4DB2-BD59-A6C34878D82A}">
                    <a16:rowId xmlns="" xmlns:a16="http://schemas.microsoft.com/office/drawing/2014/main" val="4173548719"/>
                  </a:ext>
                </a:extLst>
              </a:tr>
            </a:tbl>
          </a:graphicData>
        </a:graphic>
      </p:graphicFrame>
      <p:sp>
        <p:nvSpPr>
          <p:cNvPr id="2" name="Rectangle 1">
            <a:extLst>
              <a:ext uri="{FF2B5EF4-FFF2-40B4-BE49-F238E27FC236}">
                <a16:creationId xmlns="" xmlns:a16="http://schemas.microsoft.com/office/drawing/2014/main" id="{C19B6294-7D12-49F9-BB87-F4885338E9DC}"/>
              </a:ext>
            </a:extLst>
          </p:cNvPr>
          <p:cNvSpPr/>
          <p:nvPr/>
        </p:nvSpPr>
        <p:spPr>
          <a:xfrm>
            <a:off x="1066800" y="3810000"/>
            <a:ext cx="72390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9430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E423A152-4343-4965-86A5-962C99FFB403}"/>
              </a:ext>
            </a:extLst>
          </p:cNvPr>
          <p:cNvSpPr txBox="1"/>
          <p:nvPr/>
        </p:nvSpPr>
        <p:spPr>
          <a:xfrm>
            <a:off x="37514" y="264713"/>
            <a:ext cx="1790875"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Calibration</a:t>
            </a:r>
          </a:p>
        </p:txBody>
      </p:sp>
      <p:sp>
        <p:nvSpPr>
          <p:cNvPr id="5" name="Rectangle 4">
            <a:extLst>
              <a:ext uri="{FF2B5EF4-FFF2-40B4-BE49-F238E27FC236}">
                <a16:creationId xmlns="" xmlns:a16="http://schemas.microsoft.com/office/drawing/2014/main" id="{67E1A6CF-F1DD-40F7-BED3-F9CE894022C1}"/>
              </a:ext>
            </a:extLst>
          </p:cNvPr>
          <p:cNvSpPr/>
          <p:nvPr/>
        </p:nvSpPr>
        <p:spPr>
          <a:xfrm>
            <a:off x="52754" y="968514"/>
            <a:ext cx="8938846" cy="707886"/>
          </a:xfrm>
          <a:prstGeom prst="rect">
            <a:avLst/>
          </a:prstGeom>
        </p:spPr>
        <p:txBody>
          <a:bodyPr wrap="square">
            <a:spAutoFit/>
          </a:bodyPr>
          <a:lstStyle/>
          <a:p>
            <a:r>
              <a:rPr lang="en-GB" sz="2000" dirty="0">
                <a:latin typeface="Arial" panose="020B0604020202020204" pitchFamily="34" charset="0"/>
                <a:ea typeface="Calibri" panose="020F0502020204030204" pitchFamily="34" charset="0"/>
                <a:cs typeface="Arial" panose="020B0604020202020204" pitchFamily="34" charset="0"/>
              </a:rPr>
              <a:t>Two calibration surveys were conducted, one prior to survey operations, and the other at the end of survey operations. </a:t>
            </a:r>
            <a:endParaRPr lang="en-CA"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3B63D912-2800-4D21-9C1D-A577A5700788}"/>
              </a:ext>
            </a:extLst>
          </p:cNvPr>
          <p:cNvPicPr/>
          <p:nvPr/>
        </p:nvPicPr>
        <p:blipFill>
          <a:blip r:embed="rId2"/>
          <a:stretch>
            <a:fillRect/>
          </a:stretch>
        </p:blipFill>
        <p:spPr>
          <a:xfrm>
            <a:off x="250306" y="1774686"/>
            <a:ext cx="2797693" cy="4935536"/>
          </a:xfrm>
          <a:prstGeom prst="rect">
            <a:avLst/>
          </a:prstGeom>
        </p:spPr>
      </p:pic>
      <p:sp>
        <p:nvSpPr>
          <p:cNvPr id="8" name="Oval 7">
            <a:extLst>
              <a:ext uri="{FF2B5EF4-FFF2-40B4-BE49-F238E27FC236}">
                <a16:creationId xmlns="" xmlns:a16="http://schemas.microsoft.com/office/drawing/2014/main" id="{66519991-7327-43C1-8A8F-3AC3943B9E0C}"/>
              </a:ext>
            </a:extLst>
          </p:cNvPr>
          <p:cNvSpPr/>
          <p:nvPr/>
        </p:nvSpPr>
        <p:spPr>
          <a:xfrm>
            <a:off x="696406" y="4953000"/>
            <a:ext cx="1000537" cy="9144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pic>
        <p:nvPicPr>
          <p:cNvPr id="22" name="Picture 21">
            <a:extLst>
              <a:ext uri="{FF2B5EF4-FFF2-40B4-BE49-F238E27FC236}">
                <a16:creationId xmlns="" xmlns:a16="http://schemas.microsoft.com/office/drawing/2014/main" id="{B98F97A8-5B63-4F86-947C-4EEEFC923E98}"/>
              </a:ext>
            </a:extLst>
          </p:cNvPr>
          <p:cNvPicPr/>
          <p:nvPr/>
        </p:nvPicPr>
        <p:blipFill>
          <a:blip r:embed="rId3" cstate="email">
            <a:extLst>
              <a:ext uri="{28A0092B-C50C-407E-A947-70E740481C1C}">
                <a14:useLocalDpi xmlns:a14="http://schemas.microsoft.com/office/drawing/2010/main"/>
              </a:ext>
            </a:extLst>
          </a:blip>
          <a:stretch>
            <a:fillRect/>
          </a:stretch>
        </p:blipFill>
        <p:spPr>
          <a:xfrm>
            <a:off x="3352800" y="2514600"/>
            <a:ext cx="5369889" cy="3200400"/>
          </a:xfrm>
          <a:prstGeom prst="rect">
            <a:avLst/>
          </a:prstGeom>
        </p:spPr>
      </p:pic>
    </p:spTree>
    <p:extLst>
      <p:ext uri="{BB962C8B-B14F-4D97-AF65-F5344CB8AC3E}">
        <p14:creationId xmlns:p14="http://schemas.microsoft.com/office/powerpoint/2010/main" val="37081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28600"/>
            <a:ext cx="1553630" cy="461665"/>
          </a:xfrm>
          <a:prstGeom prst="rect">
            <a:avLst/>
          </a:prstGeom>
          <a:noFill/>
        </p:spPr>
        <p:txBody>
          <a:bodyPr wrap="none" rtlCol="0">
            <a:spAutoFit/>
          </a:bodyPr>
          <a:lstStyle/>
          <a:p>
            <a:r>
              <a:rPr lang="en-CA" sz="2400" b="1" dirty="0">
                <a:latin typeface="Arial" pitchFamily="34" charset="0"/>
                <a:cs typeface="Arial" pitchFamily="34" charset="0"/>
              </a:rPr>
              <a:t>Overview</a:t>
            </a:r>
          </a:p>
        </p:txBody>
      </p:sp>
      <p:sp>
        <p:nvSpPr>
          <p:cNvPr id="5" name="TextBox 4"/>
          <p:cNvSpPr txBox="1"/>
          <p:nvPr/>
        </p:nvSpPr>
        <p:spPr>
          <a:xfrm>
            <a:off x="533400" y="1676400"/>
            <a:ext cx="8298682" cy="334784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CA" sz="2400" dirty="0">
                <a:latin typeface="Arial" pitchFamily="34" charset="0"/>
                <a:cs typeface="Arial" pitchFamily="34" charset="0"/>
              </a:rPr>
              <a:t>Funding Organizations and Project Framework</a:t>
            </a:r>
          </a:p>
          <a:p>
            <a:pPr marL="342900" indent="-342900">
              <a:lnSpc>
                <a:spcPct val="150000"/>
              </a:lnSpc>
              <a:buFont typeface="Arial" panose="020B0604020202020204" pitchFamily="34" charset="0"/>
              <a:buChar char="•"/>
            </a:pPr>
            <a:r>
              <a:rPr lang="en-CA" sz="2400" dirty="0">
                <a:latin typeface="Arial" pitchFamily="34" charset="0"/>
                <a:cs typeface="Arial" pitchFamily="34" charset="0"/>
              </a:rPr>
              <a:t>Mobilization, System Configuration, Geodesy, Calibration</a:t>
            </a:r>
          </a:p>
          <a:p>
            <a:pPr marL="342900" indent="-342900">
              <a:lnSpc>
                <a:spcPct val="150000"/>
              </a:lnSpc>
              <a:buFont typeface="Arial" panose="020B0604020202020204" pitchFamily="34" charset="0"/>
              <a:buChar char="•"/>
            </a:pPr>
            <a:r>
              <a:rPr lang="en-CA" sz="2400" dirty="0">
                <a:latin typeface="Arial" pitchFamily="34" charset="0"/>
                <a:cs typeface="Arial" pitchFamily="34" charset="0"/>
              </a:rPr>
              <a:t>Vertical Reference</a:t>
            </a:r>
          </a:p>
          <a:p>
            <a:pPr marL="342900" indent="-342900">
              <a:lnSpc>
                <a:spcPct val="150000"/>
              </a:lnSpc>
              <a:buFont typeface="Arial" panose="020B0604020202020204" pitchFamily="34" charset="0"/>
              <a:buChar char="•"/>
            </a:pPr>
            <a:r>
              <a:rPr lang="en-CA" sz="2400" dirty="0">
                <a:latin typeface="Arial" pitchFamily="34" charset="0"/>
                <a:cs typeface="Arial" pitchFamily="34" charset="0"/>
              </a:rPr>
              <a:t>Operations</a:t>
            </a:r>
          </a:p>
          <a:p>
            <a:pPr marL="342900" indent="-342900">
              <a:lnSpc>
                <a:spcPct val="150000"/>
              </a:lnSpc>
              <a:buFont typeface="Arial" panose="020B0604020202020204" pitchFamily="34" charset="0"/>
              <a:buChar char="•"/>
            </a:pPr>
            <a:r>
              <a:rPr lang="en-CA" sz="2400" dirty="0">
                <a:latin typeface="Arial" pitchFamily="34" charset="0"/>
                <a:cs typeface="Arial" pitchFamily="34" charset="0"/>
              </a:rPr>
              <a:t>Quality Control</a:t>
            </a:r>
          </a:p>
          <a:p>
            <a:pPr marL="342900" indent="-342900">
              <a:lnSpc>
                <a:spcPct val="150000"/>
              </a:lnSpc>
              <a:buFont typeface="Arial" panose="020B0604020202020204" pitchFamily="34" charset="0"/>
              <a:buChar char="•"/>
            </a:pPr>
            <a:r>
              <a:rPr lang="en-CA" sz="2400" dirty="0">
                <a:latin typeface="Arial" pitchFamily="34" charset="0"/>
                <a:cs typeface="Arial" pitchFamily="34" charset="0"/>
              </a:rPr>
              <a:t>Conclusions and Challenges</a:t>
            </a:r>
          </a:p>
        </p:txBody>
      </p:sp>
    </p:spTree>
    <p:extLst>
      <p:ext uri="{BB962C8B-B14F-4D97-AF65-F5344CB8AC3E}">
        <p14:creationId xmlns:p14="http://schemas.microsoft.com/office/powerpoint/2010/main" val="329415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C7275AE6-91AA-4BC0-A211-D6005250695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5850" y="1066800"/>
            <a:ext cx="2131950" cy="5642435"/>
          </a:xfrm>
          <a:prstGeom prst="rect">
            <a:avLst/>
          </a:prstGeom>
          <a:noFill/>
        </p:spPr>
      </p:pic>
      <p:pic>
        <p:nvPicPr>
          <p:cNvPr id="5" name="Picture 4">
            <a:extLst>
              <a:ext uri="{FF2B5EF4-FFF2-40B4-BE49-F238E27FC236}">
                <a16:creationId xmlns="" xmlns:a16="http://schemas.microsoft.com/office/drawing/2014/main" id="{FCB8C1FC-0580-4397-B80F-F91670796075}"/>
              </a:ext>
            </a:extLst>
          </p:cNvPr>
          <p:cNvPicPr/>
          <p:nvPr/>
        </p:nvPicPr>
        <p:blipFill>
          <a:blip r:embed="rId3" cstate="email">
            <a:extLst>
              <a:ext uri="{28A0092B-C50C-407E-A947-70E740481C1C}">
                <a14:useLocalDpi xmlns:a14="http://schemas.microsoft.com/office/drawing/2010/main"/>
              </a:ext>
            </a:extLst>
          </a:blip>
          <a:stretch>
            <a:fillRect/>
          </a:stretch>
        </p:blipFill>
        <p:spPr>
          <a:xfrm>
            <a:off x="228189" y="3276600"/>
            <a:ext cx="3048411" cy="2223456"/>
          </a:xfrm>
          <a:prstGeom prst="rect">
            <a:avLst/>
          </a:prstGeom>
        </p:spPr>
      </p:pic>
      <p:sp>
        <p:nvSpPr>
          <p:cNvPr id="6" name="TextBox 5">
            <a:extLst>
              <a:ext uri="{FF2B5EF4-FFF2-40B4-BE49-F238E27FC236}">
                <a16:creationId xmlns="" xmlns:a16="http://schemas.microsoft.com/office/drawing/2014/main" id="{7147489E-6DDB-473F-8F29-93673BF6851F}"/>
              </a:ext>
            </a:extLst>
          </p:cNvPr>
          <p:cNvSpPr txBox="1"/>
          <p:nvPr/>
        </p:nvSpPr>
        <p:spPr>
          <a:xfrm>
            <a:off x="2514189" y="5029200"/>
            <a:ext cx="603050" cy="369332"/>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Roll</a:t>
            </a:r>
          </a:p>
        </p:txBody>
      </p:sp>
      <p:pic>
        <p:nvPicPr>
          <p:cNvPr id="7" name="Picture 6">
            <a:extLst>
              <a:ext uri="{FF2B5EF4-FFF2-40B4-BE49-F238E27FC236}">
                <a16:creationId xmlns="" xmlns:a16="http://schemas.microsoft.com/office/drawing/2014/main" id="{8AD38432-651B-40A4-B4CD-A93D1D5C83A7}"/>
              </a:ext>
            </a:extLst>
          </p:cNvPr>
          <p:cNvPicPr/>
          <p:nvPr/>
        </p:nvPicPr>
        <p:blipFill>
          <a:blip r:embed="rId4" cstate="email">
            <a:extLst>
              <a:ext uri="{28A0092B-C50C-407E-A947-70E740481C1C}">
                <a14:useLocalDpi xmlns:a14="http://schemas.microsoft.com/office/drawing/2010/main"/>
              </a:ext>
            </a:extLst>
          </a:blip>
          <a:stretch>
            <a:fillRect/>
          </a:stretch>
        </p:blipFill>
        <p:spPr>
          <a:xfrm>
            <a:off x="3550920" y="1084019"/>
            <a:ext cx="2873229" cy="1755448"/>
          </a:xfrm>
          <a:prstGeom prst="rect">
            <a:avLst/>
          </a:prstGeom>
        </p:spPr>
      </p:pic>
      <p:sp>
        <p:nvSpPr>
          <p:cNvPr id="8" name="TextBox 7">
            <a:extLst>
              <a:ext uri="{FF2B5EF4-FFF2-40B4-BE49-F238E27FC236}">
                <a16:creationId xmlns="" xmlns:a16="http://schemas.microsoft.com/office/drawing/2014/main" id="{5070974C-5D29-4C1B-AA74-2AF162623225}"/>
              </a:ext>
            </a:extLst>
          </p:cNvPr>
          <p:cNvSpPr txBox="1"/>
          <p:nvPr/>
        </p:nvSpPr>
        <p:spPr>
          <a:xfrm>
            <a:off x="5700257" y="2743200"/>
            <a:ext cx="614271" cy="369332"/>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Yaw</a:t>
            </a:r>
          </a:p>
        </p:txBody>
      </p:sp>
      <p:pic>
        <p:nvPicPr>
          <p:cNvPr id="9" name="Picture 8">
            <a:extLst>
              <a:ext uri="{FF2B5EF4-FFF2-40B4-BE49-F238E27FC236}">
                <a16:creationId xmlns="" xmlns:a16="http://schemas.microsoft.com/office/drawing/2014/main" id="{9DCACAA5-3E9B-4516-ABB6-6EF6A55EEEF9}"/>
              </a:ext>
            </a:extLst>
          </p:cNvPr>
          <p:cNvPicPr/>
          <p:nvPr/>
        </p:nvPicPr>
        <p:blipFill>
          <a:blip r:embed="rId5" cstate="email">
            <a:extLst>
              <a:ext uri="{28A0092B-C50C-407E-A947-70E740481C1C}">
                <a14:useLocalDpi xmlns:a14="http://schemas.microsoft.com/office/drawing/2010/main"/>
              </a:ext>
            </a:extLst>
          </a:blip>
          <a:stretch>
            <a:fillRect/>
          </a:stretch>
        </p:blipFill>
        <p:spPr>
          <a:xfrm>
            <a:off x="228189" y="1066800"/>
            <a:ext cx="3048411" cy="1755447"/>
          </a:xfrm>
          <a:prstGeom prst="rect">
            <a:avLst/>
          </a:prstGeom>
        </p:spPr>
      </p:pic>
      <p:sp>
        <p:nvSpPr>
          <p:cNvPr id="10" name="TextBox 9">
            <a:extLst>
              <a:ext uri="{FF2B5EF4-FFF2-40B4-BE49-F238E27FC236}">
                <a16:creationId xmlns="" xmlns:a16="http://schemas.microsoft.com/office/drawing/2014/main" id="{77BA09D7-2ED0-4453-AC13-EB84B7FD007B}"/>
              </a:ext>
            </a:extLst>
          </p:cNvPr>
          <p:cNvSpPr txBox="1"/>
          <p:nvPr/>
        </p:nvSpPr>
        <p:spPr>
          <a:xfrm>
            <a:off x="2389945" y="2667000"/>
            <a:ext cx="712054" cy="369332"/>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Pitch</a:t>
            </a:r>
          </a:p>
        </p:txBody>
      </p:sp>
      <p:pic>
        <p:nvPicPr>
          <p:cNvPr id="11" name="Picture 10">
            <a:extLst>
              <a:ext uri="{FF2B5EF4-FFF2-40B4-BE49-F238E27FC236}">
                <a16:creationId xmlns="" xmlns:a16="http://schemas.microsoft.com/office/drawing/2014/main" id="{7D646D72-2375-4FEE-90EB-ABA7D2879C82}"/>
              </a:ext>
            </a:extLst>
          </p:cNvPr>
          <p:cNvPicPr/>
          <p:nvPr/>
        </p:nvPicPr>
        <p:blipFill>
          <a:blip r:embed="rId6" cstate="email">
            <a:extLst>
              <a:ext uri="{28A0092B-C50C-407E-A947-70E740481C1C}">
                <a14:useLocalDpi xmlns:a14="http://schemas.microsoft.com/office/drawing/2010/main"/>
              </a:ext>
            </a:extLst>
          </a:blip>
          <a:stretch>
            <a:fillRect/>
          </a:stretch>
        </p:blipFill>
        <p:spPr>
          <a:xfrm>
            <a:off x="3581400" y="3341292"/>
            <a:ext cx="2842749" cy="1916375"/>
          </a:xfrm>
          <a:prstGeom prst="rect">
            <a:avLst/>
          </a:prstGeom>
        </p:spPr>
      </p:pic>
      <p:sp>
        <p:nvSpPr>
          <p:cNvPr id="12" name="TextBox 11">
            <a:extLst>
              <a:ext uri="{FF2B5EF4-FFF2-40B4-BE49-F238E27FC236}">
                <a16:creationId xmlns="" xmlns:a16="http://schemas.microsoft.com/office/drawing/2014/main" id="{94BDD650-017C-48FA-8215-C4AFB7791096}"/>
              </a:ext>
            </a:extLst>
          </p:cNvPr>
          <p:cNvSpPr txBox="1"/>
          <p:nvPr/>
        </p:nvSpPr>
        <p:spPr>
          <a:xfrm>
            <a:off x="5461749" y="5181600"/>
            <a:ext cx="710451" cy="369332"/>
          </a:xfrm>
          <a:prstGeom prst="rect">
            <a:avLst/>
          </a:prstGeom>
          <a:noFill/>
        </p:spPr>
        <p:txBody>
          <a:bodyPr wrap="none" rtlCol="0">
            <a:spAutoFit/>
          </a:bodyPr>
          <a:lstStyle/>
          <a:p>
            <a:r>
              <a:rPr lang="en-CA" dirty="0">
                <a:latin typeface="Arial" panose="020B0604020202020204" pitchFamily="34" charset="0"/>
                <a:cs typeface="Arial" panose="020B0604020202020204" pitchFamily="34" charset="0"/>
              </a:rPr>
              <a:t>Time</a:t>
            </a:r>
          </a:p>
        </p:txBody>
      </p:sp>
      <p:sp>
        <p:nvSpPr>
          <p:cNvPr id="13" name="Rectangle 12">
            <a:extLst>
              <a:ext uri="{FF2B5EF4-FFF2-40B4-BE49-F238E27FC236}">
                <a16:creationId xmlns="" xmlns:a16="http://schemas.microsoft.com/office/drawing/2014/main" id="{A2EDBF6B-8A78-4E80-B80D-DE8566B8D568}"/>
              </a:ext>
            </a:extLst>
          </p:cNvPr>
          <p:cNvSpPr/>
          <p:nvPr/>
        </p:nvSpPr>
        <p:spPr>
          <a:xfrm>
            <a:off x="76200" y="5602069"/>
            <a:ext cx="7772400" cy="723275"/>
          </a:xfrm>
          <a:prstGeom prst="rect">
            <a:avLst/>
          </a:prstGeom>
        </p:spPr>
        <p:txBody>
          <a:bodyPr wrap="square">
            <a:spAutoFit/>
          </a:bodyPr>
          <a:lstStyle/>
          <a:p>
            <a:pPr>
              <a:spcAft>
                <a:spcPts val="600"/>
              </a:spcAft>
            </a:pPr>
            <a:r>
              <a:rPr lang="en-CA" dirty="0">
                <a:latin typeface="Arial" panose="020B0604020202020204" pitchFamily="34" charset="0"/>
                <a:ea typeface="Calibri" panose="020F0502020204030204" pitchFamily="34" charset="0"/>
                <a:cs typeface="Arial" panose="020B0604020202020204" pitchFamily="34" charset="0"/>
              </a:rPr>
              <a:t>The final surface was compared to the topographic LiDAR to verify bank </a:t>
            </a:r>
          </a:p>
          <a:p>
            <a:pPr>
              <a:spcAft>
                <a:spcPts val="600"/>
              </a:spcAft>
            </a:pPr>
            <a:r>
              <a:rPr lang="en-CA" dirty="0">
                <a:latin typeface="Arial" panose="020B0604020202020204" pitchFamily="34" charset="0"/>
                <a:ea typeface="Calibri" panose="020F0502020204030204" pitchFamily="34" charset="0"/>
                <a:cs typeface="Arial" panose="020B0604020202020204" pitchFamily="34" charset="0"/>
              </a:rPr>
              <a:t>alignment and to ensure vertical consistency.</a:t>
            </a:r>
          </a:p>
        </p:txBody>
      </p:sp>
      <p:sp>
        <p:nvSpPr>
          <p:cNvPr id="14" name="TextBox 13">
            <a:extLst>
              <a:ext uri="{FF2B5EF4-FFF2-40B4-BE49-F238E27FC236}">
                <a16:creationId xmlns="" xmlns:a16="http://schemas.microsoft.com/office/drawing/2014/main" id="{6BDD20F2-2F39-407E-BE80-BD163F681998}"/>
              </a:ext>
            </a:extLst>
          </p:cNvPr>
          <p:cNvSpPr txBox="1"/>
          <p:nvPr/>
        </p:nvSpPr>
        <p:spPr>
          <a:xfrm>
            <a:off x="37514" y="264713"/>
            <a:ext cx="1790875"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Calibration</a:t>
            </a:r>
          </a:p>
        </p:txBody>
      </p:sp>
    </p:spTree>
    <p:extLst>
      <p:ext uri="{BB962C8B-B14F-4D97-AF65-F5344CB8AC3E}">
        <p14:creationId xmlns:p14="http://schemas.microsoft.com/office/powerpoint/2010/main" val="2017668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4F8946E-78BF-42F1-ABBB-774232E395BB}"/>
              </a:ext>
            </a:extLst>
          </p:cNvPr>
          <p:cNvSpPr/>
          <p:nvPr/>
        </p:nvSpPr>
        <p:spPr>
          <a:xfrm>
            <a:off x="2895600" y="2514600"/>
            <a:ext cx="3123997" cy="523220"/>
          </a:xfrm>
          <a:prstGeom prst="rect">
            <a:avLst/>
          </a:prstGeom>
        </p:spPr>
        <p:txBody>
          <a:bodyPr wrap="none">
            <a:spAutoFit/>
          </a:bodyPr>
          <a:lstStyle/>
          <a:p>
            <a:r>
              <a:rPr lang="en-CA" sz="2800" dirty="0">
                <a:latin typeface="Arial" pitchFamily="34" charset="0"/>
                <a:cs typeface="Arial" pitchFamily="34" charset="0"/>
              </a:rPr>
              <a:t>Vertical Reference</a:t>
            </a:r>
          </a:p>
        </p:txBody>
      </p:sp>
    </p:spTree>
    <p:extLst>
      <p:ext uri="{BB962C8B-B14F-4D97-AF65-F5344CB8AC3E}">
        <p14:creationId xmlns:p14="http://schemas.microsoft.com/office/powerpoint/2010/main" val="143070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E2FA0BB-FD48-4CC1-ACAF-8B81216C1F70}"/>
              </a:ext>
            </a:extLst>
          </p:cNvPr>
          <p:cNvSpPr/>
          <p:nvPr/>
        </p:nvSpPr>
        <p:spPr>
          <a:xfrm>
            <a:off x="76200" y="990600"/>
            <a:ext cx="8991600" cy="1200329"/>
          </a:xfrm>
          <a:prstGeom prst="rect">
            <a:avLst/>
          </a:prstGeom>
        </p:spPr>
        <p:txBody>
          <a:bodyPr wrap="square">
            <a:spAutoFit/>
          </a:bodyPr>
          <a:lstStyle/>
          <a:p>
            <a:r>
              <a:rPr lang="en-CA" b="1" dirty="0" err="1">
                <a:latin typeface="Arial" panose="020B0604020202020204" pitchFamily="34" charset="0"/>
                <a:cs typeface="Arial" panose="020B0604020202020204" pitchFamily="34" charset="0"/>
              </a:rPr>
              <a:t>Ellipsoidally</a:t>
            </a:r>
            <a:r>
              <a:rPr lang="en-CA" b="1" dirty="0">
                <a:latin typeface="Arial" panose="020B0604020202020204" pitchFamily="34" charset="0"/>
                <a:cs typeface="Arial" panose="020B0604020202020204" pitchFamily="34" charset="0"/>
              </a:rPr>
              <a:t> Referenced Surveying </a:t>
            </a:r>
            <a:r>
              <a:rPr lang="en-CA" dirty="0">
                <a:latin typeface="Arial" panose="020B0604020202020204" pitchFamily="34" charset="0"/>
                <a:cs typeface="Arial" panose="020B0604020202020204" pitchFamily="34" charset="0"/>
              </a:rPr>
              <a:t>techniques were used to help establish the water surface relative to the PLD (Precise Level Datum) vertical datum.  The PLD is the level surface to which all heights are referred</a:t>
            </a:r>
            <a:r>
              <a:rPr lang="en-CA" b="1" dirty="0">
                <a:latin typeface="Arial" panose="020B0604020202020204" pitchFamily="34" charset="0"/>
                <a:cs typeface="Arial" panose="020B0604020202020204" pitchFamily="34" charset="0"/>
              </a:rPr>
              <a:t>.  For the Panama Canal, the 0.00 PLD adopted was mean sea level </a:t>
            </a:r>
            <a:r>
              <a:rPr lang="en-CA" dirty="0">
                <a:latin typeface="Arial" panose="020B0604020202020204" pitchFamily="34" charset="0"/>
                <a:cs typeface="Arial" panose="020B0604020202020204" pitchFamily="34" charset="0"/>
              </a:rPr>
              <a:t>as determined at pre-construction time.</a:t>
            </a:r>
          </a:p>
        </p:txBody>
      </p:sp>
      <p:sp>
        <p:nvSpPr>
          <p:cNvPr id="5" name="TextBox 4">
            <a:extLst>
              <a:ext uri="{FF2B5EF4-FFF2-40B4-BE49-F238E27FC236}">
                <a16:creationId xmlns="" xmlns:a16="http://schemas.microsoft.com/office/drawing/2014/main" id="{618F12E2-2401-4A33-8EE5-80F7AD731D9C}"/>
              </a:ext>
            </a:extLst>
          </p:cNvPr>
          <p:cNvSpPr txBox="1"/>
          <p:nvPr/>
        </p:nvSpPr>
        <p:spPr>
          <a:xfrm>
            <a:off x="37514" y="264713"/>
            <a:ext cx="2855910"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Vertical Reference</a:t>
            </a:r>
          </a:p>
        </p:txBody>
      </p:sp>
      <p:pic>
        <p:nvPicPr>
          <p:cNvPr id="6" name="Picture 5">
            <a:extLst>
              <a:ext uri="{FF2B5EF4-FFF2-40B4-BE49-F238E27FC236}">
                <a16:creationId xmlns="" xmlns:a16="http://schemas.microsoft.com/office/drawing/2014/main" id="{89CE71DD-9C2E-4BD5-AA7D-DAA76C2EDF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0338" y="2237760"/>
            <a:ext cx="3090862" cy="3553440"/>
          </a:xfrm>
          <a:prstGeom prst="rect">
            <a:avLst/>
          </a:prstGeom>
        </p:spPr>
      </p:pic>
      <p:sp>
        <p:nvSpPr>
          <p:cNvPr id="7" name="Rectangle 6">
            <a:extLst>
              <a:ext uri="{FF2B5EF4-FFF2-40B4-BE49-F238E27FC236}">
                <a16:creationId xmlns="" xmlns:a16="http://schemas.microsoft.com/office/drawing/2014/main" id="{3885035B-4525-4BA9-A2E5-0ADCB0F6AF20}"/>
              </a:ext>
            </a:extLst>
          </p:cNvPr>
          <p:cNvSpPr/>
          <p:nvPr/>
        </p:nvSpPr>
        <p:spPr>
          <a:xfrm>
            <a:off x="666750" y="5943600"/>
            <a:ext cx="7810500" cy="369332"/>
          </a:xfrm>
          <a:prstGeom prst="rect">
            <a:avLst/>
          </a:prstGeom>
        </p:spPr>
        <p:txBody>
          <a:bodyPr wrap="square">
            <a:spAutoFit/>
          </a:bodyPr>
          <a:lstStyle/>
          <a:p>
            <a:r>
              <a:rPr lang="en-CA" dirty="0"/>
              <a:t>https://www.fig.net/resources/publications/figpub/pub62/Figpub62.pdf</a:t>
            </a:r>
          </a:p>
        </p:txBody>
      </p:sp>
    </p:spTree>
    <p:extLst>
      <p:ext uri="{BB962C8B-B14F-4D97-AF65-F5344CB8AC3E}">
        <p14:creationId xmlns:p14="http://schemas.microsoft.com/office/powerpoint/2010/main" val="67354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D0484A3-3A19-4E72-88A7-51D4DF68016B}"/>
              </a:ext>
            </a:extLst>
          </p:cNvPr>
          <p:cNvSpPr/>
          <p:nvPr/>
        </p:nvSpPr>
        <p:spPr>
          <a:xfrm>
            <a:off x="76200" y="990600"/>
            <a:ext cx="8991600" cy="4247317"/>
          </a:xfrm>
          <a:prstGeom prst="rect">
            <a:avLst/>
          </a:prstGeom>
        </p:spPr>
        <p:txBody>
          <a:bodyPr wrap="square">
            <a:spAutoFit/>
          </a:bodyPr>
          <a:lstStyle/>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A separation model, provided by ACP, </a:t>
            </a:r>
            <a:r>
              <a:rPr lang="en-CA" dirty="0">
                <a:latin typeface="Arial" panose="020B0604020202020204" pitchFamily="34" charset="0"/>
                <a:cs typeface="Arial" panose="020B0604020202020204" pitchFamily="34" charset="0"/>
              </a:rPr>
              <a:t>was used to determine the difference between the WGS84 ellipsoid and PLD at locations within the survey area.  These locations included the water level monitoring sites at </a:t>
            </a:r>
            <a:r>
              <a:rPr lang="en-CA" dirty="0" err="1">
                <a:latin typeface="Arial" panose="020B0604020202020204" pitchFamily="34" charset="0"/>
                <a:cs typeface="Arial" panose="020B0604020202020204" pitchFamily="34" charset="0"/>
              </a:rPr>
              <a:t>Chilar</a:t>
            </a:r>
            <a:r>
              <a:rPr lang="en-CA" dirty="0">
                <a:latin typeface="Arial" panose="020B0604020202020204" pitchFamily="34" charset="0"/>
                <a:cs typeface="Arial" panose="020B0604020202020204" pitchFamily="34" charset="0"/>
              </a:rPr>
              <a:t> and Santa Rosa, as well as the locations on the river where GNSS coverage was sufficient for high-accuracy results.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 water level file was created to translate the water level at the vessel to PLD.  This information was applied to the bathymetry during processing as a tide file.  </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The final water level file was created from the following, in order of preference:</a:t>
            </a:r>
          </a:p>
          <a:p>
            <a:pPr marL="342900" lvl="0" indent="-342900">
              <a:buFont typeface="+mj-lt"/>
              <a:buAutoNum type="arabicPeriod"/>
            </a:pPr>
            <a:r>
              <a:rPr lang="en-CA" dirty="0" err="1">
                <a:latin typeface="Arial" panose="020B0604020202020204" pitchFamily="34" charset="0"/>
                <a:cs typeface="Arial" panose="020B0604020202020204" pitchFamily="34" charset="0"/>
              </a:rPr>
              <a:t>Chilar</a:t>
            </a:r>
            <a:r>
              <a:rPr lang="en-CA" dirty="0">
                <a:latin typeface="Arial" panose="020B0604020202020204" pitchFamily="34" charset="0"/>
                <a:cs typeface="Arial" panose="020B0604020202020204" pitchFamily="34" charset="0"/>
              </a:rPr>
              <a:t> and </a:t>
            </a:r>
            <a:r>
              <a:rPr lang="en-CA" dirty="0" err="1">
                <a:latin typeface="Arial" panose="020B0604020202020204" pitchFamily="34" charset="0"/>
                <a:cs typeface="Arial" panose="020B0604020202020204" pitchFamily="34" charset="0"/>
              </a:rPr>
              <a:t>Sanata</a:t>
            </a:r>
            <a:r>
              <a:rPr lang="en-CA" dirty="0">
                <a:latin typeface="Arial" panose="020B0604020202020204" pitchFamily="34" charset="0"/>
                <a:cs typeface="Arial" panose="020B0604020202020204" pitchFamily="34" charset="0"/>
              </a:rPr>
              <a:t> Rosa water level measurements, relative to PLD </a:t>
            </a:r>
          </a:p>
          <a:p>
            <a:pPr marL="342900" lvl="0" indent="-342900">
              <a:buFont typeface="+mj-lt"/>
              <a:buAutoNum type="arabicPeriod"/>
            </a:pPr>
            <a:r>
              <a:rPr lang="en-CA" dirty="0">
                <a:latin typeface="Arial" panose="020B0604020202020204" pitchFamily="34" charset="0"/>
                <a:cs typeface="Arial" panose="020B0604020202020204" pitchFamily="34" charset="0"/>
              </a:rPr>
              <a:t>GNSS heights at the vessel, translated to PLD (when high-accuracy GNSS results were good enough </a:t>
            </a:r>
          </a:p>
          <a:p>
            <a:pPr marL="342900" lvl="0" indent="-342900">
              <a:buFont typeface="+mj-lt"/>
              <a:buAutoNum type="arabicPeriod"/>
            </a:pPr>
            <a:r>
              <a:rPr lang="en-CA" dirty="0">
                <a:latin typeface="Arial" panose="020B0604020202020204" pitchFamily="34" charset="0"/>
                <a:cs typeface="Arial" panose="020B0604020202020204" pitchFamily="34" charset="0"/>
              </a:rPr>
              <a:t>Topo LiDAR water level interpolation, relative to PLD</a:t>
            </a:r>
          </a:p>
        </p:txBody>
      </p:sp>
      <p:sp>
        <p:nvSpPr>
          <p:cNvPr id="5" name="TextBox 4">
            <a:extLst>
              <a:ext uri="{FF2B5EF4-FFF2-40B4-BE49-F238E27FC236}">
                <a16:creationId xmlns="" xmlns:a16="http://schemas.microsoft.com/office/drawing/2014/main" id="{716DB39C-1D42-4604-B4DD-67990933A70F}"/>
              </a:ext>
            </a:extLst>
          </p:cNvPr>
          <p:cNvSpPr txBox="1"/>
          <p:nvPr/>
        </p:nvSpPr>
        <p:spPr>
          <a:xfrm>
            <a:off x="37514" y="264713"/>
            <a:ext cx="2855910"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Vertical Reference</a:t>
            </a:r>
          </a:p>
        </p:txBody>
      </p:sp>
    </p:spTree>
    <p:extLst>
      <p:ext uri="{BB962C8B-B14F-4D97-AF65-F5344CB8AC3E}">
        <p14:creationId xmlns:p14="http://schemas.microsoft.com/office/powerpoint/2010/main" val="485832184"/>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29DD6801-01AE-43FD-8831-129D0F310B27}"/>
              </a:ext>
            </a:extLst>
          </p:cNvPr>
          <p:cNvSpPr>
            <a:spLocks noGrp="1"/>
          </p:cNvSpPr>
          <p:nvPr>
            <p:ph type="title"/>
          </p:nvPr>
        </p:nvSpPr>
        <p:spPr>
          <a:xfrm>
            <a:off x="76200" y="76200"/>
            <a:ext cx="5509846" cy="918551"/>
          </a:xfrm>
        </p:spPr>
        <p:txBody>
          <a:bodyPr>
            <a:noAutofit/>
          </a:bodyPr>
          <a:lstStyle/>
          <a:p>
            <a:r>
              <a:rPr lang="en-CA" sz="2400" b="1" dirty="0">
                <a:latin typeface="Arial" panose="020B0604020202020204" pitchFamily="34" charset="0"/>
                <a:cs typeface="Arial" panose="020B0604020202020204" pitchFamily="34" charset="0"/>
              </a:rPr>
              <a:t>Water Level file creation</a:t>
            </a:r>
            <a:br>
              <a:rPr lang="en-CA" sz="2400" b="1" dirty="0">
                <a:latin typeface="Arial" panose="020B0604020202020204" pitchFamily="34" charset="0"/>
                <a:cs typeface="Arial" panose="020B0604020202020204" pitchFamily="34" charset="0"/>
              </a:rPr>
            </a:br>
            <a:r>
              <a:rPr lang="en-CA" sz="2400" b="1" dirty="0">
                <a:latin typeface="Arial" panose="020B0604020202020204" pitchFamily="34" charset="0"/>
                <a:cs typeface="Arial" panose="020B0604020202020204" pitchFamily="34" charset="0"/>
              </a:rPr>
              <a:t>Priority 1: Santa Rosa</a:t>
            </a:r>
          </a:p>
        </p:txBody>
      </p:sp>
      <p:pic>
        <p:nvPicPr>
          <p:cNvPr id="5" name="Picture 4" descr="C:\Users\Dave Dodd\AppData\Local\Microsoft\Windows\INetCache\Content.Word\sta rosa level 3.jpg">
            <a:extLst>
              <a:ext uri="{FF2B5EF4-FFF2-40B4-BE49-F238E27FC236}">
                <a16:creationId xmlns="" xmlns:a16="http://schemas.microsoft.com/office/drawing/2014/main" id="{7C81D611-8C91-4343-AD5B-F0CE8BD2834C}"/>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1" y="1143000"/>
            <a:ext cx="4343400" cy="3581400"/>
          </a:xfrm>
          <a:prstGeom prst="rect">
            <a:avLst/>
          </a:prstGeom>
          <a:noFill/>
          <a:ln>
            <a:noFill/>
          </a:ln>
        </p:spPr>
      </p:pic>
      <p:pic>
        <p:nvPicPr>
          <p:cNvPr id="6" name="Picture 5" descr="C:\Users\Dave Dodd\AppData\Local\Microsoft\Windows\INetCache\Content.Word\sta rosa level 4.jpg">
            <a:extLst>
              <a:ext uri="{FF2B5EF4-FFF2-40B4-BE49-F238E27FC236}">
                <a16:creationId xmlns="" xmlns:a16="http://schemas.microsoft.com/office/drawing/2014/main" id="{46E69B4C-D879-4810-A755-5324FA21011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2" y="1143000"/>
            <a:ext cx="4343399" cy="3581400"/>
          </a:xfrm>
          <a:prstGeom prst="rect">
            <a:avLst/>
          </a:prstGeom>
          <a:noFill/>
          <a:ln>
            <a:noFill/>
          </a:ln>
        </p:spPr>
      </p:pic>
      <p:sp>
        <p:nvSpPr>
          <p:cNvPr id="7" name="Rectangle 6">
            <a:extLst>
              <a:ext uri="{FF2B5EF4-FFF2-40B4-BE49-F238E27FC236}">
                <a16:creationId xmlns="" xmlns:a16="http://schemas.microsoft.com/office/drawing/2014/main" id="{6A167489-6595-4CB5-8A33-94D22B60A320}"/>
              </a:ext>
            </a:extLst>
          </p:cNvPr>
          <p:cNvSpPr/>
          <p:nvPr/>
        </p:nvSpPr>
        <p:spPr>
          <a:xfrm>
            <a:off x="76201" y="4953000"/>
            <a:ext cx="8915400" cy="1323439"/>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Water level measured relative to spray painted concrete slab.  Used duct tape with graduations for tide staff.  Water went from 0.4 m below to level in 20 minutes, then to 1.5 m above in another 30 minutes.  This occurred after a significant rain event</a:t>
            </a:r>
          </a:p>
        </p:txBody>
      </p:sp>
    </p:spTree>
    <p:extLst>
      <p:ext uri="{BB962C8B-B14F-4D97-AF65-F5344CB8AC3E}">
        <p14:creationId xmlns:p14="http://schemas.microsoft.com/office/powerpoint/2010/main" val="1881925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ave Dodd\AppData\Local\Microsoft\Windows\INetCache\Content.Word\chilar level 2.jpg">
            <a:extLst>
              <a:ext uri="{FF2B5EF4-FFF2-40B4-BE49-F238E27FC236}">
                <a16:creationId xmlns="" xmlns:a16="http://schemas.microsoft.com/office/drawing/2014/main" id="{AAFEC370-D98D-4698-81E2-0EEA36E4FAAB}"/>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562" y="1066800"/>
            <a:ext cx="6007638" cy="4267200"/>
          </a:xfrm>
          <a:prstGeom prst="rect">
            <a:avLst/>
          </a:prstGeom>
          <a:noFill/>
          <a:ln>
            <a:noFill/>
          </a:ln>
        </p:spPr>
      </p:pic>
      <p:pic>
        <p:nvPicPr>
          <p:cNvPr id="7" name="Picture 6" descr="C:\Users\Dave Dodd\AppData\Local\Microsoft\Windows\INetCache\Content.Word\digital level 1.jpg">
            <a:extLst>
              <a:ext uri="{FF2B5EF4-FFF2-40B4-BE49-F238E27FC236}">
                <a16:creationId xmlns="" xmlns:a16="http://schemas.microsoft.com/office/drawing/2014/main" id="{008E2029-C461-406A-A476-0692A2DDC3B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2915529"/>
            <a:ext cx="3390314" cy="2799471"/>
          </a:xfrm>
          <a:prstGeom prst="rect">
            <a:avLst/>
          </a:prstGeom>
          <a:noFill/>
          <a:ln>
            <a:noFill/>
          </a:ln>
        </p:spPr>
      </p:pic>
      <p:sp>
        <p:nvSpPr>
          <p:cNvPr id="8" name="Rectangle 7">
            <a:extLst>
              <a:ext uri="{FF2B5EF4-FFF2-40B4-BE49-F238E27FC236}">
                <a16:creationId xmlns="" xmlns:a16="http://schemas.microsoft.com/office/drawing/2014/main" id="{3B0F83FD-6572-494E-9A34-6EEDAC8BD08F}"/>
              </a:ext>
            </a:extLst>
          </p:cNvPr>
          <p:cNvSpPr/>
          <p:nvPr/>
        </p:nvSpPr>
        <p:spPr>
          <a:xfrm>
            <a:off x="381000" y="5715000"/>
            <a:ext cx="8343314" cy="400110"/>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Tide staff strapped to tree.  Water level gauge transducer on the bottom.</a:t>
            </a:r>
          </a:p>
        </p:txBody>
      </p:sp>
      <p:sp>
        <p:nvSpPr>
          <p:cNvPr id="9" name="Title 1">
            <a:extLst>
              <a:ext uri="{FF2B5EF4-FFF2-40B4-BE49-F238E27FC236}">
                <a16:creationId xmlns="" xmlns:a16="http://schemas.microsoft.com/office/drawing/2014/main" id="{915583BB-2830-4A7E-9434-B429D5435B66}"/>
              </a:ext>
            </a:extLst>
          </p:cNvPr>
          <p:cNvSpPr>
            <a:spLocks noGrp="1"/>
          </p:cNvSpPr>
          <p:nvPr>
            <p:ph type="title"/>
          </p:nvPr>
        </p:nvSpPr>
        <p:spPr>
          <a:xfrm>
            <a:off x="76200" y="76200"/>
            <a:ext cx="5509846" cy="918551"/>
          </a:xfrm>
        </p:spPr>
        <p:txBody>
          <a:bodyPr>
            <a:noAutofit/>
          </a:bodyPr>
          <a:lstStyle/>
          <a:p>
            <a:r>
              <a:rPr lang="en-CA" sz="2400" b="1" dirty="0">
                <a:latin typeface="Arial" panose="020B0604020202020204" pitchFamily="34" charset="0"/>
                <a:cs typeface="Arial" panose="020B0604020202020204" pitchFamily="34" charset="0"/>
              </a:rPr>
              <a:t>Water Level file creation</a:t>
            </a:r>
            <a:br>
              <a:rPr lang="en-CA" sz="2400" b="1" dirty="0">
                <a:latin typeface="Arial" panose="020B0604020202020204" pitchFamily="34" charset="0"/>
                <a:cs typeface="Arial" panose="020B0604020202020204" pitchFamily="34" charset="0"/>
              </a:rPr>
            </a:br>
            <a:r>
              <a:rPr lang="en-CA" sz="2400" b="1" dirty="0">
                <a:latin typeface="Arial" panose="020B0604020202020204" pitchFamily="34" charset="0"/>
                <a:cs typeface="Arial" panose="020B0604020202020204" pitchFamily="34" charset="0"/>
              </a:rPr>
              <a:t>Priority 1: </a:t>
            </a:r>
            <a:r>
              <a:rPr lang="en-CA" sz="2400" b="1" dirty="0" err="1">
                <a:latin typeface="Arial" panose="020B0604020202020204" pitchFamily="34" charset="0"/>
                <a:cs typeface="Arial" panose="020B0604020202020204" pitchFamily="34" charset="0"/>
              </a:rPr>
              <a:t>Chilar</a:t>
            </a:r>
            <a:endParaRPr lang="en-C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648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CB5E1380-8534-4AFD-BF26-6B51426F45DB}"/>
              </a:ext>
            </a:extLst>
          </p:cNvPr>
          <p:cNvPicPr>
            <a:picLocks noChangeAspect="1"/>
          </p:cNvPicPr>
          <p:nvPr/>
        </p:nvPicPr>
        <p:blipFill>
          <a:blip r:embed="rId2"/>
          <a:stretch>
            <a:fillRect/>
          </a:stretch>
        </p:blipFill>
        <p:spPr>
          <a:xfrm>
            <a:off x="219075" y="2209800"/>
            <a:ext cx="6724650" cy="3390900"/>
          </a:xfrm>
          <a:prstGeom prst="rect">
            <a:avLst/>
          </a:prstGeom>
        </p:spPr>
      </p:pic>
      <p:sp>
        <p:nvSpPr>
          <p:cNvPr id="3" name="TextBox 2">
            <a:extLst>
              <a:ext uri="{FF2B5EF4-FFF2-40B4-BE49-F238E27FC236}">
                <a16:creationId xmlns="" xmlns:a16="http://schemas.microsoft.com/office/drawing/2014/main" id="{45642B34-061F-478D-8D97-E923453DB872}"/>
              </a:ext>
            </a:extLst>
          </p:cNvPr>
          <p:cNvSpPr txBox="1"/>
          <p:nvPr/>
        </p:nvSpPr>
        <p:spPr>
          <a:xfrm>
            <a:off x="2895600" y="4382236"/>
            <a:ext cx="1763624" cy="369332"/>
          </a:xfrm>
          <a:prstGeom prst="rect">
            <a:avLst/>
          </a:prstGeom>
          <a:noFill/>
        </p:spPr>
        <p:txBody>
          <a:bodyPr wrap="none" rtlCol="0">
            <a:spAutoFit/>
          </a:bodyPr>
          <a:lstStyle/>
          <a:p>
            <a:r>
              <a:rPr lang="en-CA" dirty="0"/>
              <a:t>Vessel at </a:t>
            </a:r>
            <a:r>
              <a:rPr lang="en-CA" dirty="0" err="1"/>
              <a:t>Chilar</a:t>
            </a:r>
            <a:endParaRPr lang="en-CA" dirty="0"/>
          </a:p>
        </p:txBody>
      </p:sp>
      <p:sp>
        <p:nvSpPr>
          <p:cNvPr id="6" name="TextBox 5">
            <a:extLst>
              <a:ext uri="{FF2B5EF4-FFF2-40B4-BE49-F238E27FC236}">
                <a16:creationId xmlns="" xmlns:a16="http://schemas.microsoft.com/office/drawing/2014/main" id="{9F3EB1D4-C345-412A-AA17-2CBAA6C86890}"/>
              </a:ext>
            </a:extLst>
          </p:cNvPr>
          <p:cNvSpPr txBox="1"/>
          <p:nvPr/>
        </p:nvSpPr>
        <p:spPr>
          <a:xfrm>
            <a:off x="748873" y="3130700"/>
            <a:ext cx="2276585" cy="369332"/>
          </a:xfrm>
          <a:prstGeom prst="rect">
            <a:avLst/>
          </a:prstGeom>
          <a:noFill/>
        </p:spPr>
        <p:txBody>
          <a:bodyPr wrap="none" rtlCol="0">
            <a:spAutoFit/>
          </a:bodyPr>
          <a:lstStyle/>
          <a:p>
            <a:r>
              <a:rPr lang="en-CA" dirty="0"/>
              <a:t>Vessel at Santa Rosa</a:t>
            </a:r>
          </a:p>
        </p:txBody>
      </p:sp>
      <p:sp>
        <p:nvSpPr>
          <p:cNvPr id="7" name="TextBox 6">
            <a:extLst>
              <a:ext uri="{FF2B5EF4-FFF2-40B4-BE49-F238E27FC236}">
                <a16:creationId xmlns="" xmlns:a16="http://schemas.microsoft.com/office/drawing/2014/main" id="{47AA0E80-DED1-4C7B-A3E1-C4E442FFB113}"/>
              </a:ext>
            </a:extLst>
          </p:cNvPr>
          <p:cNvSpPr txBox="1"/>
          <p:nvPr/>
        </p:nvSpPr>
        <p:spPr>
          <a:xfrm>
            <a:off x="591238" y="2385756"/>
            <a:ext cx="3353803" cy="369332"/>
          </a:xfrm>
          <a:prstGeom prst="rect">
            <a:avLst/>
          </a:prstGeom>
          <a:noFill/>
        </p:spPr>
        <p:txBody>
          <a:bodyPr wrap="none" rtlCol="0">
            <a:spAutoFit/>
          </a:bodyPr>
          <a:lstStyle/>
          <a:p>
            <a:r>
              <a:rPr lang="en-CA" dirty="0"/>
              <a:t>Vessel at south end of Rio Indo</a:t>
            </a:r>
          </a:p>
        </p:txBody>
      </p:sp>
      <p:cxnSp>
        <p:nvCxnSpPr>
          <p:cNvPr id="5" name="Straight Arrow Connector 4">
            <a:extLst>
              <a:ext uri="{FF2B5EF4-FFF2-40B4-BE49-F238E27FC236}">
                <a16:creationId xmlns="" xmlns:a16="http://schemas.microsoft.com/office/drawing/2014/main" id="{26A45A3B-A217-4BBB-A3CC-874DBBE61D37}"/>
              </a:ext>
            </a:extLst>
          </p:cNvPr>
          <p:cNvCxnSpPr>
            <a:cxnSpLocks/>
          </p:cNvCxnSpPr>
          <p:nvPr/>
        </p:nvCxnSpPr>
        <p:spPr>
          <a:xfrm flipH="1">
            <a:off x="1640681" y="4551698"/>
            <a:ext cx="1254919" cy="6079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527E0036-BF0D-4CC0-B763-35A8E1CFDAFF}"/>
              </a:ext>
            </a:extLst>
          </p:cNvPr>
          <p:cNvCxnSpPr>
            <a:cxnSpLocks/>
          </p:cNvCxnSpPr>
          <p:nvPr/>
        </p:nvCxnSpPr>
        <p:spPr>
          <a:xfrm>
            <a:off x="4659224" y="4650943"/>
            <a:ext cx="840736" cy="5087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43A80CBF-F03F-4678-91E2-94892034B73A}"/>
              </a:ext>
            </a:extLst>
          </p:cNvPr>
          <p:cNvCxnSpPr>
            <a:cxnSpLocks/>
          </p:cNvCxnSpPr>
          <p:nvPr/>
        </p:nvCxnSpPr>
        <p:spPr>
          <a:xfrm>
            <a:off x="3021547" y="3487078"/>
            <a:ext cx="336248" cy="2449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CA5CB2A4-AF72-454D-B9E5-2734ABD91F6F}"/>
              </a:ext>
            </a:extLst>
          </p:cNvPr>
          <p:cNvCxnSpPr>
            <a:cxnSpLocks/>
          </p:cNvCxnSpPr>
          <p:nvPr/>
        </p:nvCxnSpPr>
        <p:spPr>
          <a:xfrm>
            <a:off x="3083903" y="3300376"/>
            <a:ext cx="1792897" cy="3369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F128A017-9D5B-468D-BF8C-728E948D8263}"/>
              </a:ext>
            </a:extLst>
          </p:cNvPr>
          <p:cNvPicPr>
            <a:picLocks noChangeAspect="1"/>
          </p:cNvPicPr>
          <p:nvPr/>
        </p:nvPicPr>
        <p:blipFill>
          <a:blip r:embed="rId3"/>
          <a:stretch>
            <a:fillRect/>
          </a:stretch>
        </p:blipFill>
        <p:spPr>
          <a:xfrm>
            <a:off x="7151149" y="1771650"/>
            <a:ext cx="1876425" cy="4476750"/>
          </a:xfrm>
          <a:prstGeom prst="rect">
            <a:avLst/>
          </a:prstGeom>
        </p:spPr>
      </p:pic>
      <p:sp>
        <p:nvSpPr>
          <p:cNvPr id="23" name="Rectangle 22">
            <a:extLst>
              <a:ext uri="{FF2B5EF4-FFF2-40B4-BE49-F238E27FC236}">
                <a16:creationId xmlns="" xmlns:a16="http://schemas.microsoft.com/office/drawing/2014/main" id="{8573F6AE-588E-4EC9-B647-F303234062AF}"/>
              </a:ext>
            </a:extLst>
          </p:cNvPr>
          <p:cNvSpPr/>
          <p:nvPr/>
        </p:nvSpPr>
        <p:spPr>
          <a:xfrm>
            <a:off x="111036" y="873908"/>
            <a:ext cx="7063925" cy="1015663"/>
          </a:xfrm>
          <a:prstGeom prst="rect">
            <a:avLst/>
          </a:prstGeom>
        </p:spPr>
        <p:txBody>
          <a:bodyPr wrap="square">
            <a:spAutoFit/>
          </a:bodyPr>
          <a:lstStyle/>
          <a:p>
            <a:endParaRPr lang="en-CA" sz="2000" dirty="0">
              <a:latin typeface="Arial" panose="020B0604020202020204" pitchFamily="34" charset="0"/>
              <a:cs typeface="Arial" panose="020B0604020202020204" pitchFamily="34" charset="0"/>
            </a:endParaRPr>
          </a:p>
          <a:p>
            <a:r>
              <a:rPr lang="en-CA" sz="2000" dirty="0" err="1">
                <a:latin typeface="Arial" panose="020B0604020202020204" pitchFamily="34" charset="0"/>
                <a:cs typeface="Arial" panose="020B0604020202020204" pitchFamily="34" charset="0"/>
              </a:rPr>
              <a:t>Chilar</a:t>
            </a:r>
            <a:r>
              <a:rPr lang="en-CA" sz="2000" dirty="0">
                <a:latin typeface="Arial" panose="020B0604020202020204" pitchFamily="34" charset="0"/>
                <a:cs typeface="Arial" panose="020B0604020202020204" pitchFamily="34" charset="0"/>
              </a:rPr>
              <a:t> and Santa Rosa water level measurements, relative</a:t>
            </a:r>
          </a:p>
          <a:p>
            <a:r>
              <a:rPr lang="en-CA" sz="2000" dirty="0">
                <a:latin typeface="Arial" panose="020B0604020202020204" pitchFamily="34" charset="0"/>
                <a:cs typeface="Arial" panose="020B0604020202020204" pitchFamily="34" charset="0"/>
              </a:rPr>
              <a:t>to PLD</a:t>
            </a:r>
            <a:endParaRPr lang="en-CA" sz="2000" dirty="0"/>
          </a:p>
        </p:txBody>
      </p:sp>
      <p:sp>
        <p:nvSpPr>
          <p:cNvPr id="16" name="Title 1">
            <a:extLst>
              <a:ext uri="{FF2B5EF4-FFF2-40B4-BE49-F238E27FC236}">
                <a16:creationId xmlns="" xmlns:a16="http://schemas.microsoft.com/office/drawing/2014/main" id="{9397F4F5-A9CC-4BE7-857A-F943B1CED541}"/>
              </a:ext>
            </a:extLst>
          </p:cNvPr>
          <p:cNvSpPr>
            <a:spLocks noGrp="1"/>
          </p:cNvSpPr>
          <p:nvPr>
            <p:ph type="title"/>
          </p:nvPr>
        </p:nvSpPr>
        <p:spPr>
          <a:xfrm>
            <a:off x="76200" y="76200"/>
            <a:ext cx="5509846" cy="918551"/>
          </a:xfrm>
        </p:spPr>
        <p:txBody>
          <a:bodyPr>
            <a:noAutofit/>
          </a:bodyPr>
          <a:lstStyle/>
          <a:p>
            <a:r>
              <a:rPr lang="en-CA" sz="2400" b="1" dirty="0">
                <a:latin typeface="Arial" panose="020B0604020202020204" pitchFamily="34" charset="0"/>
                <a:cs typeface="Arial" panose="020B0604020202020204" pitchFamily="34" charset="0"/>
              </a:rPr>
              <a:t>Water Level file creation</a:t>
            </a:r>
            <a:br>
              <a:rPr lang="en-CA" sz="2400" b="1" dirty="0">
                <a:latin typeface="Arial" panose="020B0604020202020204" pitchFamily="34" charset="0"/>
                <a:cs typeface="Arial" panose="020B0604020202020204" pitchFamily="34" charset="0"/>
              </a:rPr>
            </a:br>
            <a:r>
              <a:rPr lang="en-CA" sz="2400" b="1" dirty="0">
                <a:latin typeface="Arial" panose="020B0604020202020204" pitchFamily="34" charset="0"/>
                <a:cs typeface="Arial" panose="020B0604020202020204" pitchFamily="34" charset="0"/>
              </a:rPr>
              <a:t>Priority 1: Santa Rosa and </a:t>
            </a:r>
            <a:r>
              <a:rPr lang="en-CA" sz="2400" b="1" dirty="0" err="1">
                <a:latin typeface="Arial" panose="020B0604020202020204" pitchFamily="34" charset="0"/>
                <a:cs typeface="Arial" panose="020B0604020202020204" pitchFamily="34" charset="0"/>
              </a:rPr>
              <a:t>Chilar</a:t>
            </a:r>
            <a:endParaRPr lang="en-C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76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CB68752-1F81-4372-99A4-E60B745A521C}"/>
              </a:ext>
            </a:extLst>
          </p:cNvPr>
          <p:cNvPicPr>
            <a:picLocks noChangeAspect="1"/>
          </p:cNvPicPr>
          <p:nvPr/>
        </p:nvPicPr>
        <p:blipFill>
          <a:blip r:embed="rId2"/>
          <a:stretch>
            <a:fillRect/>
          </a:stretch>
        </p:blipFill>
        <p:spPr>
          <a:xfrm>
            <a:off x="7151149" y="1771650"/>
            <a:ext cx="1876425" cy="4476750"/>
          </a:xfrm>
          <a:prstGeom prst="rect">
            <a:avLst/>
          </a:prstGeom>
        </p:spPr>
      </p:pic>
      <p:sp>
        <p:nvSpPr>
          <p:cNvPr id="5" name="Rectangle 4">
            <a:extLst>
              <a:ext uri="{FF2B5EF4-FFF2-40B4-BE49-F238E27FC236}">
                <a16:creationId xmlns="" xmlns:a16="http://schemas.microsoft.com/office/drawing/2014/main" id="{2FB431B6-7F91-4407-B875-9EB8EEE6BDA6}"/>
              </a:ext>
            </a:extLst>
          </p:cNvPr>
          <p:cNvSpPr/>
          <p:nvPr/>
        </p:nvSpPr>
        <p:spPr>
          <a:xfrm>
            <a:off x="87223" y="1117812"/>
            <a:ext cx="7063925" cy="1323439"/>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GNSS check at </a:t>
            </a:r>
            <a:r>
              <a:rPr lang="en-CA" sz="2000" dirty="0" err="1">
                <a:latin typeface="Arial" panose="020B0604020202020204" pitchFamily="34" charset="0"/>
                <a:cs typeface="Arial" panose="020B0604020202020204" pitchFamily="34" charset="0"/>
              </a:rPr>
              <a:t>Chilar</a:t>
            </a:r>
            <a:r>
              <a:rPr lang="en-CA" sz="2000" dirty="0">
                <a:latin typeface="Arial" panose="020B0604020202020204" pitchFamily="34" charset="0"/>
                <a:cs typeface="Arial" panose="020B0604020202020204" pitchFamily="34" charset="0"/>
              </a:rPr>
              <a:t> Water Level </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GNSS heights at the vessel, translated to PLD </a:t>
            </a:r>
          </a:p>
          <a:p>
            <a:r>
              <a:rPr lang="en-CA" sz="2000" dirty="0">
                <a:latin typeface="Arial" panose="020B0604020202020204" pitchFamily="34" charset="0"/>
                <a:cs typeface="Arial" panose="020B0604020202020204" pitchFamily="34" charset="0"/>
              </a:rPr>
              <a:t>(when high-accuracy GNSS results were good enough) </a:t>
            </a:r>
          </a:p>
        </p:txBody>
      </p:sp>
      <p:pic>
        <p:nvPicPr>
          <p:cNvPr id="2" name="Picture 1">
            <a:extLst>
              <a:ext uri="{FF2B5EF4-FFF2-40B4-BE49-F238E27FC236}">
                <a16:creationId xmlns="" xmlns:a16="http://schemas.microsoft.com/office/drawing/2014/main" id="{B6FC4D6A-DB19-445B-BC75-FFB590C8D7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03" y="2441251"/>
            <a:ext cx="7101798" cy="3807149"/>
          </a:xfrm>
          <a:prstGeom prst="rect">
            <a:avLst/>
          </a:prstGeom>
        </p:spPr>
      </p:pic>
      <p:sp>
        <p:nvSpPr>
          <p:cNvPr id="6" name="TextBox 5">
            <a:extLst>
              <a:ext uri="{FF2B5EF4-FFF2-40B4-BE49-F238E27FC236}">
                <a16:creationId xmlns="" xmlns:a16="http://schemas.microsoft.com/office/drawing/2014/main" id="{25A038BC-3223-40AF-BB9F-60FDF6DDD638}"/>
              </a:ext>
            </a:extLst>
          </p:cNvPr>
          <p:cNvSpPr txBox="1"/>
          <p:nvPr/>
        </p:nvSpPr>
        <p:spPr>
          <a:xfrm>
            <a:off x="5334000" y="5029200"/>
            <a:ext cx="1322798" cy="369332"/>
          </a:xfrm>
          <a:prstGeom prst="rect">
            <a:avLst/>
          </a:prstGeom>
          <a:noFill/>
        </p:spPr>
        <p:txBody>
          <a:bodyPr wrap="none" rtlCol="0">
            <a:spAutoFit/>
          </a:bodyPr>
          <a:lstStyle/>
          <a:p>
            <a:r>
              <a:rPr lang="en-CA" dirty="0" err="1"/>
              <a:t>Chilar</a:t>
            </a:r>
            <a:r>
              <a:rPr lang="en-CA" dirty="0"/>
              <a:t> Tide</a:t>
            </a:r>
          </a:p>
        </p:txBody>
      </p:sp>
      <p:cxnSp>
        <p:nvCxnSpPr>
          <p:cNvPr id="10" name="Straight Arrow Connector 9">
            <a:extLst>
              <a:ext uri="{FF2B5EF4-FFF2-40B4-BE49-F238E27FC236}">
                <a16:creationId xmlns="" xmlns:a16="http://schemas.microsoft.com/office/drawing/2014/main" id="{F0D6EB74-C19D-4886-9553-0646CEEF0903}"/>
              </a:ext>
            </a:extLst>
          </p:cNvPr>
          <p:cNvCxnSpPr>
            <a:cxnSpLocks/>
          </p:cNvCxnSpPr>
          <p:nvPr/>
        </p:nvCxnSpPr>
        <p:spPr>
          <a:xfrm flipH="1">
            <a:off x="4267200" y="5213866"/>
            <a:ext cx="1066800" cy="5011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 xmlns:a16="http://schemas.microsoft.com/office/drawing/2014/main" id="{4F72EE22-F16E-4A4C-B767-DE8BC964DB9E}"/>
              </a:ext>
            </a:extLst>
          </p:cNvPr>
          <p:cNvSpPr>
            <a:spLocks noGrp="1"/>
          </p:cNvSpPr>
          <p:nvPr>
            <p:ph type="title"/>
          </p:nvPr>
        </p:nvSpPr>
        <p:spPr>
          <a:xfrm>
            <a:off x="76200" y="76200"/>
            <a:ext cx="5509846" cy="918551"/>
          </a:xfrm>
        </p:spPr>
        <p:txBody>
          <a:bodyPr>
            <a:noAutofit/>
          </a:bodyPr>
          <a:lstStyle/>
          <a:p>
            <a:r>
              <a:rPr lang="en-CA" sz="2400" b="1" dirty="0">
                <a:latin typeface="Arial" panose="020B0604020202020204" pitchFamily="34" charset="0"/>
                <a:cs typeface="Arial" panose="020B0604020202020204" pitchFamily="34" charset="0"/>
              </a:rPr>
              <a:t>Water Level file creation</a:t>
            </a:r>
            <a:br>
              <a:rPr lang="en-CA" sz="2400" b="1" dirty="0">
                <a:latin typeface="Arial" panose="020B0604020202020204" pitchFamily="34" charset="0"/>
                <a:cs typeface="Arial" panose="020B0604020202020204" pitchFamily="34" charset="0"/>
              </a:rPr>
            </a:br>
            <a:r>
              <a:rPr lang="en-CA" sz="2400" b="1" dirty="0">
                <a:latin typeface="Arial" panose="020B0604020202020204" pitchFamily="34" charset="0"/>
                <a:cs typeface="Arial" panose="020B0604020202020204" pitchFamily="34" charset="0"/>
              </a:rPr>
              <a:t>Priority 2: GNSS heights at vessel</a:t>
            </a:r>
          </a:p>
        </p:txBody>
      </p:sp>
    </p:spTree>
    <p:extLst>
      <p:ext uri="{BB962C8B-B14F-4D97-AF65-F5344CB8AC3E}">
        <p14:creationId xmlns:p14="http://schemas.microsoft.com/office/powerpoint/2010/main" val="1487208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667C17C-6433-4C4C-84DB-F2639A80804A}"/>
              </a:ext>
            </a:extLst>
          </p:cNvPr>
          <p:cNvPicPr>
            <a:picLocks noChangeAspect="1"/>
          </p:cNvPicPr>
          <p:nvPr/>
        </p:nvPicPr>
        <p:blipFill>
          <a:blip r:embed="rId2"/>
          <a:stretch>
            <a:fillRect/>
          </a:stretch>
        </p:blipFill>
        <p:spPr>
          <a:xfrm>
            <a:off x="7151149" y="1771650"/>
            <a:ext cx="1876425" cy="4476750"/>
          </a:xfrm>
          <a:prstGeom prst="rect">
            <a:avLst/>
          </a:prstGeom>
        </p:spPr>
      </p:pic>
      <p:sp>
        <p:nvSpPr>
          <p:cNvPr id="5" name="Rectangle 4">
            <a:extLst>
              <a:ext uri="{FF2B5EF4-FFF2-40B4-BE49-F238E27FC236}">
                <a16:creationId xmlns="" xmlns:a16="http://schemas.microsoft.com/office/drawing/2014/main" id="{A65F9292-62D9-4619-B760-07A68300B78A}"/>
              </a:ext>
            </a:extLst>
          </p:cNvPr>
          <p:cNvSpPr/>
          <p:nvPr/>
        </p:nvSpPr>
        <p:spPr>
          <a:xfrm>
            <a:off x="87223" y="1117812"/>
            <a:ext cx="7063925" cy="1323439"/>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GNSS checks at Santa Rosa Water Level</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GNSS heights at the vessel, translated to PLD </a:t>
            </a:r>
          </a:p>
          <a:p>
            <a:r>
              <a:rPr lang="en-CA" sz="2000" dirty="0">
                <a:latin typeface="Arial" panose="020B0604020202020204" pitchFamily="34" charset="0"/>
                <a:cs typeface="Arial" panose="020B0604020202020204" pitchFamily="34" charset="0"/>
              </a:rPr>
              <a:t>(when high-accuracy GNSS results were good enough) </a:t>
            </a:r>
          </a:p>
        </p:txBody>
      </p:sp>
      <p:pic>
        <p:nvPicPr>
          <p:cNvPr id="9" name="Picture 8">
            <a:extLst>
              <a:ext uri="{FF2B5EF4-FFF2-40B4-BE49-F238E27FC236}">
                <a16:creationId xmlns="" xmlns:a16="http://schemas.microsoft.com/office/drawing/2014/main" id="{F15827E5-FEB5-4643-AFBD-EF1F87F2E7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572803"/>
            <a:ext cx="6705600" cy="3675598"/>
          </a:xfrm>
          <a:prstGeom prst="rect">
            <a:avLst/>
          </a:prstGeom>
        </p:spPr>
      </p:pic>
      <p:sp>
        <p:nvSpPr>
          <p:cNvPr id="6" name="Title 1">
            <a:extLst>
              <a:ext uri="{FF2B5EF4-FFF2-40B4-BE49-F238E27FC236}">
                <a16:creationId xmlns="" xmlns:a16="http://schemas.microsoft.com/office/drawing/2014/main" id="{CCC61086-23B2-4B51-B789-CCD7D0C1359D}"/>
              </a:ext>
            </a:extLst>
          </p:cNvPr>
          <p:cNvSpPr>
            <a:spLocks noGrp="1"/>
          </p:cNvSpPr>
          <p:nvPr>
            <p:ph type="title"/>
          </p:nvPr>
        </p:nvSpPr>
        <p:spPr>
          <a:xfrm>
            <a:off x="76200" y="76200"/>
            <a:ext cx="5509846" cy="918551"/>
          </a:xfrm>
        </p:spPr>
        <p:txBody>
          <a:bodyPr>
            <a:noAutofit/>
          </a:bodyPr>
          <a:lstStyle/>
          <a:p>
            <a:r>
              <a:rPr lang="en-CA" sz="2400" b="1" dirty="0">
                <a:latin typeface="Arial" panose="020B0604020202020204" pitchFamily="34" charset="0"/>
                <a:cs typeface="Arial" panose="020B0604020202020204" pitchFamily="34" charset="0"/>
              </a:rPr>
              <a:t>Water Level file creation</a:t>
            </a:r>
            <a:br>
              <a:rPr lang="en-CA" sz="2400" b="1" dirty="0">
                <a:latin typeface="Arial" panose="020B0604020202020204" pitchFamily="34" charset="0"/>
                <a:cs typeface="Arial" panose="020B0604020202020204" pitchFamily="34" charset="0"/>
              </a:rPr>
            </a:br>
            <a:r>
              <a:rPr lang="en-CA" sz="2400" b="1" dirty="0">
                <a:latin typeface="Arial" panose="020B0604020202020204" pitchFamily="34" charset="0"/>
                <a:cs typeface="Arial" panose="020B0604020202020204" pitchFamily="34" charset="0"/>
              </a:rPr>
              <a:t>Priority 2: GNSS heights at vessel</a:t>
            </a:r>
          </a:p>
        </p:txBody>
      </p:sp>
    </p:spTree>
    <p:extLst>
      <p:ext uri="{BB962C8B-B14F-4D97-AF65-F5344CB8AC3E}">
        <p14:creationId xmlns:p14="http://schemas.microsoft.com/office/powerpoint/2010/main" val="297502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BF31F18-B1CB-49D6-AB04-77420720531F}"/>
              </a:ext>
            </a:extLst>
          </p:cNvPr>
          <p:cNvSpPr/>
          <p:nvPr/>
        </p:nvSpPr>
        <p:spPr>
          <a:xfrm>
            <a:off x="87223" y="1117812"/>
            <a:ext cx="7063925" cy="400110"/>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Topo LiDAR water level interpolation, relative to PLD </a:t>
            </a:r>
          </a:p>
        </p:txBody>
      </p:sp>
      <p:pic>
        <p:nvPicPr>
          <p:cNvPr id="2" name="Picture 1">
            <a:extLst>
              <a:ext uri="{FF2B5EF4-FFF2-40B4-BE49-F238E27FC236}">
                <a16:creationId xmlns="" xmlns:a16="http://schemas.microsoft.com/office/drawing/2014/main" id="{300DA02F-232D-4F02-BBF8-4C16CFE566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155246"/>
            <a:ext cx="6464478" cy="3895263"/>
          </a:xfrm>
          <a:prstGeom prst="rect">
            <a:avLst/>
          </a:prstGeom>
        </p:spPr>
      </p:pic>
      <p:pic>
        <p:nvPicPr>
          <p:cNvPr id="5" name="Picture 4">
            <a:extLst>
              <a:ext uri="{FF2B5EF4-FFF2-40B4-BE49-F238E27FC236}">
                <a16:creationId xmlns="" xmlns:a16="http://schemas.microsoft.com/office/drawing/2014/main" id="{65FAB85B-8B14-4806-B5A8-8BA58C07853C}"/>
              </a:ext>
            </a:extLst>
          </p:cNvPr>
          <p:cNvPicPr>
            <a:picLocks noChangeAspect="1"/>
          </p:cNvPicPr>
          <p:nvPr/>
        </p:nvPicPr>
        <p:blipFill>
          <a:blip r:embed="rId3"/>
          <a:stretch>
            <a:fillRect/>
          </a:stretch>
        </p:blipFill>
        <p:spPr>
          <a:xfrm>
            <a:off x="7151149" y="1771650"/>
            <a:ext cx="1876425" cy="4476750"/>
          </a:xfrm>
          <a:prstGeom prst="rect">
            <a:avLst/>
          </a:prstGeom>
        </p:spPr>
      </p:pic>
      <p:sp>
        <p:nvSpPr>
          <p:cNvPr id="7" name="Title 1">
            <a:extLst>
              <a:ext uri="{FF2B5EF4-FFF2-40B4-BE49-F238E27FC236}">
                <a16:creationId xmlns="" xmlns:a16="http://schemas.microsoft.com/office/drawing/2014/main" id="{885B6FE7-40BC-4F1E-B0F9-FA773B408CE3}"/>
              </a:ext>
            </a:extLst>
          </p:cNvPr>
          <p:cNvSpPr>
            <a:spLocks noGrp="1"/>
          </p:cNvSpPr>
          <p:nvPr>
            <p:ph type="title"/>
          </p:nvPr>
        </p:nvSpPr>
        <p:spPr>
          <a:xfrm>
            <a:off x="76200" y="76200"/>
            <a:ext cx="5509846" cy="918551"/>
          </a:xfrm>
        </p:spPr>
        <p:txBody>
          <a:bodyPr>
            <a:noAutofit/>
          </a:bodyPr>
          <a:lstStyle/>
          <a:p>
            <a:r>
              <a:rPr lang="en-CA" sz="2400" b="1" dirty="0">
                <a:latin typeface="Arial" panose="020B0604020202020204" pitchFamily="34" charset="0"/>
                <a:cs typeface="Arial" panose="020B0604020202020204" pitchFamily="34" charset="0"/>
              </a:rPr>
              <a:t>Water Level file creation</a:t>
            </a:r>
            <a:br>
              <a:rPr lang="en-CA" sz="2400" b="1" dirty="0">
                <a:latin typeface="Arial" panose="020B0604020202020204" pitchFamily="34" charset="0"/>
                <a:cs typeface="Arial" panose="020B0604020202020204" pitchFamily="34" charset="0"/>
              </a:rPr>
            </a:br>
            <a:r>
              <a:rPr lang="en-CA" sz="2400" b="1" dirty="0">
                <a:latin typeface="Arial" panose="020B0604020202020204" pitchFamily="34" charset="0"/>
                <a:cs typeface="Arial" panose="020B0604020202020204" pitchFamily="34" charset="0"/>
              </a:rPr>
              <a:t>Priority 3: Topo Lidar water level</a:t>
            </a:r>
          </a:p>
        </p:txBody>
      </p:sp>
    </p:spTree>
    <p:extLst>
      <p:ext uri="{BB962C8B-B14F-4D97-AF65-F5344CB8AC3E}">
        <p14:creationId xmlns:p14="http://schemas.microsoft.com/office/powerpoint/2010/main" val="60760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D9D557D-E291-4A78-A926-AE1A40DCCBEF}"/>
              </a:ext>
            </a:extLst>
          </p:cNvPr>
          <p:cNvSpPr/>
          <p:nvPr/>
        </p:nvSpPr>
        <p:spPr>
          <a:xfrm>
            <a:off x="685800" y="2743200"/>
            <a:ext cx="8077200" cy="523220"/>
          </a:xfrm>
          <a:prstGeom prst="rect">
            <a:avLst/>
          </a:prstGeom>
        </p:spPr>
        <p:txBody>
          <a:bodyPr wrap="square">
            <a:spAutoFit/>
          </a:bodyPr>
          <a:lstStyle/>
          <a:p>
            <a:r>
              <a:rPr lang="en-CA" sz="2800" dirty="0">
                <a:latin typeface="Arial" pitchFamily="34" charset="0"/>
                <a:cs typeface="Arial" pitchFamily="34" charset="0"/>
              </a:rPr>
              <a:t>Funding Organizations and Project Framework</a:t>
            </a:r>
          </a:p>
        </p:txBody>
      </p:sp>
    </p:spTree>
    <p:extLst>
      <p:ext uri="{BB962C8B-B14F-4D97-AF65-F5344CB8AC3E}">
        <p14:creationId xmlns:p14="http://schemas.microsoft.com/office/powerpoint/2010/main" val="221807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1767828-48CD-43C2-ACBD-6762D042A848}"/>
              </a:ext>
            </a:extLst>
          </p:cNvPr>
          <p:cNvSpPr/>
          <p:nvPr/>
        </p:nvSpPr>
        <p:spPr>
          <a:xfrm>
            <a:off x="3505200" y="2438400"/>
            <a:ext cx="1944763" cy="523220"/>
          </a:xfrm>
          <a:prstGeom prst="rect">
            <a:avLst/>
          </a:prstGeom>
        </p:spPr>
        <p:txBody>
          <a:bodyPr wrap="none">
            <a:spAutoFit/>
          </a:bodyPr>
          <a:lstStyle/>
          <a:p>
            <a:r>
              <a:rPr lang="en-CA" sz="2800" dirty="0">
                <a:latin typeface="Arial" pitchFamily="34" charset="0"/>
                <a:cs typeface="Arial" pitchFamily="34" charset="0"/>
              </a:rPr>
              <a:t>Operations</a:t>
            </a:r>
          </a:p>
        </p:txBody>
      </p:sp>
    </p:spTree>
    <p:extLst>
      <p:ext uri="{BB962C8B-B14F-4D97-AF65-F5344CB8AC3E}">
        <p14:creationId xmlns:p14="http://schemas.microsoft.com/office/powerpoint/2010/main" val="329415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6200" y="272055"/>
            <a:ext cx="3297698"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Operations Summary</a:t>
            </a:r>
          </a:p>
        </p:txBody>
      </p:sp>
      <p:sp>
        <p:nvSpPr>
          <p:cNvPr id="2" name="Rectangle 1">
            <a:extLst>
              <a:ext uri="{FF2B5EF4-FFF2-40B4-BE49-F238E27FC236}">
                <a16:creationId xmlns="" xmlns:a16="http://schemas.microsoft.com/office/drawing/2014/main" id="{8A69EA45-F589-4B36-8387-E392A45B565F}"/>
              </a:ext>
            </a:extLst>
          </p:cNvPr>
          <p:cNvSpPr/>
          <p:nvPr/>
        </p:nvSpPr>
        <p:spPr>
          <a:xfrm>
            <a:off x="151062" y="1143001"/>
            <a:ext cx="8840538" cy="4708981"/>
          </a:xfrm>
          <a:prstGeom prst="rect">
            <a:avLst/>
          </a:prstGeom>
        </p:spPr>
        <p:txBody>
          <a:bodyPr wrap="square">
            <a:spAutoFit/>
          </a:bodyPr>
          <a:lstStyle/>
          <a:p>
            <a:r>
              <a:rPr lang="en-CA" sz="2000" b="1" dirty="0">
                <a:solidFill>
                  <a:srgbClr val="FF0000"/>
                </a:solidFill>
                <a:latin typeface="Arial" panose="020B0604020202020204" pitchFamily="34" charset="0"/>
                <a:ea typeface="Calibri" panose="020F0502020204030204" pitchFamily="34" charset="0"/>
                <a:cs typeface="Arial" panose="020B0604020202020204" pitchFamily="34" charset="0"/>
              </a:rPr>
              <a:t>Lines were run along the river centre line.  </a:t>
            </a:r>
            <a:r>
              <a:rPr lang="en-CA" sz="2000" dirty="0">
                <a:latin typeface="Arial" panose="020B0604020202020204" pitchFamily="34" charset="0"/>
                <a:ea typeface="Calibri" panose="020F0502020204030204" pitchFamily="34" charset="0"/>
                <a:cs typeface="Arial" panose="020B0604020202020204" pitchFamily="34" charset="0"/>
              </a:rPr>
              <a:t>In narrow areas, the centre line was run in both directions.  In wider areas, two more lines were run along the banks.</a:t>
            </a:r>
          </a:p>
          <a:p>
            <a:endParaRPr lang="en-CA" sz="2000" dirty="0">
              <a:latin typeface="Arial" panose="020B0604020202020204" pitchFamily="34" charset="0"/>
              <a:cs typeface="Arial" panose="020B0604020202020204" pitchFamily="34" charset="0"/>
            </a:endParaRPr>
          </a:p>
          <a:p>
            <a:r>
              <a:rPr lang="en-CA" sz="2000" b="1" dirty="0">
                <a:solidFill>
                  <a:srgbClr val="FF0000"/>
                </a:solidFill>
                <a:latin typeface="Arial" panose="020B0604020202020204" pitchFamily="34" charset="0"/>
                <a:cs typeface="Arial" panose="020B0604020202020204" pitchFamily="34" charset="0"/>
              </a:rPr>
              <a:t>Sound velocity profiles were collected throughout the day</a:t>
            </a:r>
            <a:r>
              <a:rPr lang="en-CA" sz="2000" dirty="0">
                <a:latin typeface="Arial" panose="020B0604020202020204" pitchFamily="34" charset="0"/>
                <a:cs typeface="Arial" panose="020B0604020202020204" pitchFamily="34" charset="0"/>
              </a:rPr>
              <a:t>, as well as the beginning and end of day. </a:t>
            </a:r>
          </a:p>
          <a:p>
            <a:endParaRPr lang="en-CA" sz="2000" dirty="0">
              <a:latin typeface="Arial" panose="020B0604020202020204" pitchFamily="34" charset="0"/>
              <a:cs typeface="Arial" panose="020B0604020202020204" pitchFamily="34" charset="0"/>
            </a:endParaRPr>
          </a:p>
          <a:p>
            <a:r>
              <a:rPr lang="en-CA" sz="2000" b="1" dirty="0">
                <a:solidFill>
                  <a:srgbClr val="FF0000"/>
                </a:solidFill>
                <a:latin typeface="Arial" panose="020B0604020202020204" pitchFamily="34" charset="0"/>
                <a:cs typeface="Arial" panose="020B0604020202020204" pitchFamily="34" charset="0"/>
              </a:rPr>
              <a:t>In total, approximately 33 linear kilometers</a:t>
            </a:r>
            <a:r>
              <a:rPr lang="en-CA" sz="2000" b="1" dirty="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of the river were surveyed with depths ranging from 0.5 m to 15m.  The river width ranged from 80 m at the mouth to 20 m at the southern extent.  </a:t>
            </a:r>
          </a:p>
          <a:p>
            <a:endParaRPr lang="en-CA" sz="2000" dirty="0">
              <a:latin typeface="Arial" panose="020B0604020202020204" pitchFamily="34" charset="0"/>
              <a:cs typeface="Arial" panose="020B0604020202020204" pitchFamily="34" charset="0"/>
            </a:endParaRPr>
          </a:p>
          <a:p>
            <a:r>
              <a:rPr lang="en-CA" sz="2000" b="1" dirty="0">
                <a:solidFill>
                  <a:srgbClr val="FF0000"/>
                </a:solidFill>
                <a:latin typeface="Arial" panose="020B0604020202020204" pitchFamily="34" charset="0"/>
                <a:cs typeface="Arial" panose="020B0604020202020204" pitchFamily="34" charset="0"/>
              </a:rPr>
              <a:t>The river stage </a:t>
            </a:r>
            <a:r>
              <a:rPr lang="en-CA" sz="2000" dirty="0">
                <a:latin typeface="Arial" panose="020B0604020202020204" pitchFamily="34" charset="0"/>
                <a:cs typeface="Arial" panose="020B0604020202020204" pitchFamily="34" charset="0"/>
              </a:rPr>
              <a:t>during the survey was slightly above PLD (0.2 to 0.9m above) at the </a:t>
            </a:r>
            <a:r>
              <a:rPr lang="en-CA" sz="2000" dirty="0" err="1">
                <a:latin typeface="Arial" panose="020B0604020202020204" pitchFamily="34" charset="0"/>
                <a:cs typeface="Arial" panose="020B0604020202020204" pitchFamily="34" charset="0"/>
              </a:rPr>
              <a:t>Chilar</a:t>
            </a:r>
            <a:r>
              <a:rPr lang="en-CA" sz="2000" dirty="0">
                <a:latin typeface="Arial" panose="020B0604020202020204" pitchFamily="34" charset="0"/>
                <a:cs typeface="Arial" panose="020B0604020202020204" pitchFamily="34" charset="0"/>
              </a:rPr>
              <a:t> water level gauge location and from 2 to 3.4m above PLD at Santa Rosa.</a:t>
            </a:r>
          </a:p>
          <a:p>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027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594803B4-E280-44DF-B694-6C99027D3008}"/>
              </a:ext>
            </a:extLst>
          </p:cNvPr>
          <p:cNvSpPr txBox="1"/>
          <p:nvPr/>
        </p:nvSpPr>
        <p:spPr>
          <a:xfrm>
            <a:off x="76200" y="272055"/>
            <a:ext cx="1808508"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Operations</a:t>
            </a:r>
          </a:p>
        </p:txBody>
      </p:sp>
      <p:sp>
        <p:nvSpPr>
          <p:cNvPr id="11" name="Rectangle 10">
            <a:extLst>
              <a:ext uri="{FF2B5EF4-FFF2-40B4-BE49-F238E27FC236}">
                <a16:creationId xmlns="" xmlns:a16="http://schemas.microsoft.com/office/drawing/2014/main" id="{359329C1-F767-4220-A850-324C6EEB4410}"/>
              </a:ext>
            </a:extLst>
          </p:cNvPr>
          <p:cNvSpPr/>
          <p:nvPr/>
        </p:nvSpPr>
        <p:spPr>
          <a:xfrm>
            <a:off x="76200" y="1066800"/>
            <a:ext cx="8991600" cy="5016758"/>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There </a:t>
            </a:r>
            <a:r>
              <a:rPr lang="en-CA" sz="2000" dirty="0">
                <a:solidFill>
                  <a:srgbClr val="FF0000"/>
                </a:solidFill>
                <a:latin typeface="Arial" panose="020B0604020202020204" pitchFamily="34" charset="0"/>
                <a:cs typeface="Arial" panose="020B0604020202020204" pitchFamily="34" charset="0"/>
              </a:rPr>
              <a:t>were </a:t>
            </a:r>
            <a:r>
              <a:rPr lang="en-CA" sz="2000" b="1" dirty="0">
                <a:solidFill>
                  <a:srgbClr val="FF0000"/>
                </a:solidFill>
                <a:latin typeface="Arial" panose="020B0604020202020204" pitchFamily="34" charset="0"/>
                <a:cs typeface="Arial" panose="020B0604020202020204" pitchFamily="34" charset="0"/>
              </a:rPr>
              <a:t>two significant rain events </a:t>
            </a:r>
            <a:r>
              <a:rPr lang="en-CA" sz="2000" dirty="0">
                <a:latin typeface="Arial" panose="020B0604020202020204" pitchFamily="34" charset="0"/>
                <a:cs typeface="Arial" panose="020B0604020202020204" pitchFamily="34" charset="0"/>
              </a:rPr>
              <a:t>during survey operations.  These events increased the river level by 2m in Santa Rosa and 0.7 m in </a:t>
            </a:r>
            <a:r>
              <a:rPr lang="en-CA" sz="2000" dirty="0" err="1">
                <a:latin typeface="Arial" panose="020B0604020202020204" pitchFamily="34" charset="0"/>
                <a:cs typeface="Arial" panose="020B0604020202020204" pitchFamily="34" charset="0"/>
              </a:rPr>
              <a:t>Chilar</a:t>
            </a:r>
            <a:r>
              <a:rPr lang="en-CA" sz="2000" dirty="0">
                <a:latin typeface="Arial" panose="020B0604020202020204" pitchFamily="34" charset="0"/>
                <a:cs typeface="Arial" panose="020B0604020202020204" pitchFamily="34" charset="0"/>
              </a:rPr>
              <a:t>.  </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One event occurred just before the Southern extent was surveyed.  This increase in water level made the last 10 km stretch of river less challenging to survey.</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Multibeam bathymetric data were collected from bank to bank with at least 100% coverage, and often more than 200%.  Post-processed kinematic (PPK) techniques were used to determine horizontal positions.  </a:t>
            </a:r>
          </a:p>
          <a:p>
            <a:endParaRPr lang="en-CA" sz="2000" dirty="0">
              <a:latin typeface="Arial" panose="020B0604020202020204" pitchFamily="34" charset="0"/>
              <a:cs typeface="Arial" panose="020B0604020202020204" pitchFamily="34" charset="0"/>
            </a:endParaRPr>
          </a:p>
          <a:p>
            <a:r>
              <a:rPr lang="en-CA" sz="2000" b="1" dirty="0">
                <a:solidFill>
                  <a:srgbClr val="FF0000"/>
                </a:solidFill>
                <a:latin typeface="Arial" panose="020B0604020202020204" pitchFamily="34" charset="0"/>
                <a:cs typeface="Arial" panose="020B0604020202020204" pitchFamily="34" charset="0"/>
              </a:rPr>
              <a:t>Due to the canopy coverage over most of the river, high-accuracy GNSS vertical positioning was not possible in many locations</a:t>
            </a:r>
            <a:r>
              <a:rPr lang="en-CA" sz="2000" b="1" dirty="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Therefore, the water surface was used as the reference for data collection and initial processing.  During final processing, a model of time varying surface-to-PLD was developed.</a:t>
            </a:r>
          </a:p>
        </p:txBody>
      </p:sp>
    </p:spTree>
    <p:extLst>
      <p:ext uri="{BB962C8B-B14F-4D97-AF65-F5344CB8AC3E}">
        <p14:creationId xmlns:p14="http://schemas.microsoft.com/office/powerpoint/2010/main" val="2870944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F054411D-4B08-428B-9AEF-DE05C4E707D2}"/>
              </a:ext>
            </a:extLst>
          </p:cNvPr>
          <p:cNvSpPr/>
          <p:nvPr/>
        </p:nvSpPr>
        <p:spPr>
          <a:xfrm>
            <a:off x="3276600" y="2438400"/>
            <a:ext cx="2563522" cy="523220"/>
          </a:xfrm>
          <a:prstGeom prst="rect">
            <a:avLst/>
          </a:prstGeom>
        </p:spPr>
        <p:txBody>
          <a:bodyPr wrap="none">
            <a:spAutoFit/>
          </a:bodyPr>
          <a:lstStyle/>
          <a:p>
            <a:r>
              <a:rPr lang="en-CA" sz="2800" dirty="0">
                <a:latin typeface="Arial" pitchFamily="34" charset="0"/>
                <a:cs typeface="Arial" pitchFamily="34" charset="0"/>
              </a:rPr>
              <a:t>Quality Control</a:t>
            </a:r>
          </a:p>
        </p:txBody>
      </p:sp>
    </p:spTree>
    <p:extLst>
      <p:ext uri="{BB962C8B-B14F-4D97-AF65-F5344CB8AC3E}">
        <p14:creationId xmlns:p14="http://schemas.microsoft.com/office/powerpoint/2010/main" val="85116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A1576C77-1B4E-486C-9F16-005497C3A694}"/>
              </a:ext>
            </a:extLst>
          </p:cNvPr>
          <p:cNvSpPr txBox="1"/>
          <p:nvPr/>
        </p:nvSpPr>
        <p:spPr>
          <a:xfrm>
            <a:off x="76200" y="272055"/>
            <a:ext cx="2404826"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Quality Control</a:t>
            </a:r>
          </a:p>
        </p:txBody>
      </p:sp>
      <p:sp>
        <p:nvSpPr>
          <p:cNvPr id="4" name="Rectangle 3">
            <a:extLst>
              <a:ext uri="{FF2B5EF4-FFF2-40B4-BE49-F238E27FC236}">
                <a16:creationId xmlns="" xmlns:a16="http://schemas.microsoft.com/office/drawing/2014/main" id="{52AA53E3-88A1-4215-A193-58F29D60E3DB}"/>
              </a:ext>
            </a:extLst>
          </p:cNvPr>
          <p:cNvSpPr/>
          <p:nvPr/>
        </p:nvSpPr>
        <p:spPr>
          <a:xfrm>
            <a:off x="152400" y="1752600"/>
            <a:ext cx="8738620" cy="3893374"/>
          </a:xfrm>
          <a:prstGeom prst="rect">
            <a:avLst/>
          </a:prstGeom>
        </p:spPr>
        <p:txBody>
          <a:bodyPr wrap="square">
            <a:spAutoFit/>
          </a:bodyPr>
          <a:lstStyle/>
          <a:p>
            <a:pPr>
              <a:spcAft>
                <a:spcPts val="600"/>
              </a:spcAft>
            </a:pPr>
            <a:r>
              <a:rPr lang="en-CA" sz="2200" dirty="0">
                <a:latin typeface="Arial" panose="020B0604020202020204" pitchFamily="34" charset="0"/>
                <a:ea typeface="Calibri" panose="020F0502020204030204" pitchFamily="34" charset="0"/>
                <a:cs typeface="Arial" panose="020B0604020202020204" pitchFamily="34" charset="0"/>
              </a:rPr>
              <a:t>The following quality control procedures are discussed here:</a:t>
            </a:r>
          </a:p>
          <a:p>
            <a:pPr marL="342900" lvl="0" indent="-342900">
              <a:spcAft>
                <a:spcPts val="0"/>
              </a:spcAft>
              <a:buFont typeface="Symbol" panose="05050102010706020507" pitchFamily="18" charset="2"/>
              <a:buChar char=""/>
            </a:pPr>
            <a:r>
              <a:rPr lang="en-CA" sz="2200" dirty="0">
                <a:latin typeface="Arial" panose="020B0604020202020204" pitchFamily="34" charset="0"/>
                <a:ea typeface="Calibri" panose="020F0502020204030204" pitchFamily="34" charset="0"/>
                <a:cs typeface="Arial" panose="020B0604020202020204" pitchFamily="34" charset="0"/>
              </a:rPr>
              <a:t>Real-time QC</a:t>
            </a:r>
          </a:p>
          <a:p>
            <a:pPr marL="342900" lvl="0" indent="-342900">
              <a:spcAft>
                <a:spcPts val="0"/>
              </a:spcAft>
              <a:buFont typeface="Symbol" panose="05050102010706020507" pitchFamily="18" charset="2"/>
              <a:buChar char=""/>
            </a:pPr>
            <a:r>
              <a:rPr lang="en-CA" sz="2200" dirty="0">
                <a:latin typeface="Arial" panose="020B0604020202020204" pitchFamily="34" charset="0"/>
                <a:ea typeface="Calibri" panose="020F0502020204030204" pitchFamily="34" charset="0"/>
                <a:cs typeface="Arial" panose="020B0604020202020204" pitchFamily="34" charset="0"/>
              </a:rPr>
              <a:t>Preliminary field QC</a:t>
            </a:r>
          </a:p>
          <a:p>
            <a:pPr marL="342900" lvl="0" indent="-342900">
              <a:spcAft>
                <a:spcPts val="0"/>
              </a:spcAft>
              <a:buFont typeface="Symbol" panose="05050102010706020507" pitchFamily="18" charset="2"/>
              <a:buChar char=""/>
            </a:pPr>
            <a:r>
              <a:rPr lang="en-CA" sz="2200" dirty="0">
                <a:latin typeface="Arial" panose="020B0604020202020204" pitchFamily="34" charset="0"/>
                <a:ea typeface="Calibri" panose="020F0502020204030204" pitchFamily="34" charset="0"/>
                <a:cs typeface="Arial" panose="020B0604020202020204" pitchFamily="34" charset="0"/>
              </a:rPr>
              <a:t>Calibrations</a:t>
            </a:r>
          </a:p>
          <a:p>
            <a:pPr marL="342900" lvl="0" indent="-342900">
              <a:spcAft>
                <a:spcPts val="0"/>
              </a:spcAft>
              <a:buFont typeface="Symbol" panose="05050102010706020507" pitchFamily="18" charset="2"/>
              <a:buChar char=""/>
            </a:pPr>
            <a:r>
              <a:rPr lang="en-CA" sz="2200" dirty="0">
                <a:latin typeface="Arial" panose="020B0604020202020204" pitchFamily="34" charset="0"/>
                <a:ea typeface="Calibri" panose="020F0502020204030204" pitchFamily="34" charset="0"/>
                <a:cs typeface="Arial" panose="020B0604020202020204" pitchFamily="34" charset="0"/>
              </a:rPr>
              <a:t>Data processing results review</a:t>
            </a:r>
          </a:p>
          <a:p>
            <a:pPr marL="342900" lvl="0" indent="-342900">
              <a:spcAft>
                <a:spcPts val="0"/>
              </a:spcAft>
              <a:buFont typeface="Symbol" panose="05050102010706020507" pitchFamily="18" charset="2"/>
              <a:buChar char=""/>
            </a:pPr>
            <a:r>
              <a:rPr lang="en-CA" sz="2200" dirty="0">
                <a:latin typeface="Arial" panose="020B0604020202020204" pitchFamily="34" charset="0"/>
                <a:ea typeface="Calibri" panose="020F0502020204030204" pitchFamily="34" charset="0"/>
                <a:cs typeface="Arial" panose="020B0604020202020204" pitchFamily="34" charset="0"/>
              </a:rPr>
              <a:t>Uncertainty Assessment:</a:t>
            </a:r>
          </a:p>
          <a:p>
            <a:pPr marL="742950" lvl="1" indent="-285750">
              <a:spcAft>
                <a:spcPts val="0"/>
              </a:spcAft>
              <a:buFont typeface="Courier New" panose="02070309020205020404" pitchFamily="49" charset="0"/>
              <a:buChar char="o"/>
            </a:pPr>
            <a:r>
              <a:rPr lang="en-CA" sz="2200" dirty="0">
                <a:latin typeface="Arial" panose="020B0604020202020204" pitchFamily="34" charset="0"/>
                <a:ea typeface="Calibri" panose="020F0502020204030204" pitchFamily="34" charset="0"/>
                <a:cs typeface="Arial" panose="020B0604020202020204" pitchFamily="34" charset="0"/>
              </a:rPr>
              <a:t>Evaluation of system capabilities using a reference surface</a:t>
            </a:r>
          </a:p>
          <a:p>
            <a:pPr marL="742950" lvl="1" indent="-285750">
              <a:spcAft>
                <a:spcPts val="0"/>
              </a:spcAft>
              <a:buFont typeface="Courier New" panose="02070309020205020404" pitchFamily="49" charset="0"/>
              <a:buChar char="o"/>
            </a:pPr>
            <a:r>
              <a:rPr lang="en-CA" sz="2200" dirty="0">
                <a:latin typeface="Arial" panose="020B0604020202020204" pitchFamily="34" charset="0"/>
                <a:ea typeface="Calibri" panose="020F0502020204030204" pitchFamily="34" charset="0"/>
                <a:cs typeface="Arial" panose="020B0604020202020204" pitchFamily="34" charset="0"/>
              </a:rPr>
              <a:t>Final surface uncertainty assessment</a:t>
            </a:r>
          </a:p>
          <a:p>
            <a:pPr marL="742950" lvl="1" indent="-285750">
              <a:spcAft>
                <a:spcPts val="0"/>
              </a:spcAft>
              <a:buFont typeface="Courier New" panose="02070309020205020404" pitchFamily="49" charset="0"/>
              <a:buChar char="o"/>
            </a:pPr>
            <a:r>
              <a:rPr lang="en-CA" sz="2200" dirty="0">
                <a:latin typeface="Arial" panose="020B0604020202020204" pitchFamily="34" charset="0"/>
                <a:ea typeface="Calibri" panose="020F0502020204030204" pitchFamily="34" charset="0"/>
                <a:cs typeface="Arial" panose="020B0604020202020204" pitchFamily="34" charset="0"/>
              </a:rPr>
              <a:t>Crosscheck analysis</a:t>
            </a:r>
          </a:p>
          <a:p>
            <a:pPr marL="342900" lvl="0" indent="-342900">
              <a:spcAft>
                <a:spcPts val="0"/>
              </a:spcAft>
              <a:buFont typeface="Symbol" panose="05050102010706020507" pitchFamily="18" charset="2"/>
              <a:buChar char=""/>
            </a:pPr>
            <a:r>
              <a:rPr lang="en-CA" sz="2200" dirty="0">
                <a:latin typeface="Arial" panose="020B0604020202020204" pitchFamily="34" charset="0"/>
                <a:ea typeface="Calibri" panose="020F0502020204030204" pitchFamily="34" charset="0"/>
                <a:cs typeface="Arial" panose="020B0604020202020204" pitchFamily="34" charset="0"/>
              </a:rPr>
              <a:t>Horizontal positioning evaluation and verification</a:t>
            </a:r>
          </a:p>
          <a:p>
            <a:pPr marL="342900" lvl="0" indent="-342900">
              <a:spcAft>
                <a:spcPts val="0"/>
              </a:spcAft>
              <a:buFont typeface="Symbol" panose="05050102010706020507" pitchFamily="18" charset="2"/>
              <a:buChar char=""/>
            </a:pPr>
            <a:r>
              <a:rPr lang="en-CA" sz="2200" dirty="0">
                <a:latin typeface="Arial" panose="020B0604020202020204" pitchFamily="34" charset="0"/>
                <a:ea typeface="Calibri" panose="020F0502020204030204" pitchFamily="34" charset="0"/>
                <a:cs typeface="Arial" panose="020B0604020202020204" pitchFamily="34" charset="0"/>
              </a:rPr>
              <a:t>Vertical positioning evaluation and verification</a:t>
            </a:r>
          </a:p>
        </p:txBody>
      </p:sp>
      <p:sp>
        <p:nvSpPr>
          <p:cNvPr id="2" name="Rectangle 1">
            <a:extLst>
              <a:ext uri="{FF2B5EF4-FFF2-40B4-BE49-F238E27FC236}">
                <a16:creationId xmlns="" xmlns:a16="http://schemas.microsoft.com/office/drawing/2014/main" id="{910D8EE1-9D2B-49C9-98A4-48F048F0504A}"/>
              </a:ext>
            </a:extLst>
          </p:cNvPr>
          <p:cNvSpPr/>
          <p:nvPr/>
        </p:nvSpPr>
        <p:spPr>
          <a:xfrm>
            <a:off x="2481026" y="1183777"/>
            <a:ext cx="4044505" cy="461665"/>
          </a:xfrm>
          <a:prstGeom prst="rect">
            <a:avLst/>
          </a:prstGeom>
        </p:spPr>
        <p:txBody>
          <a:bodyPr wrap="none">
            <a:spAutoFit/>
          </a:bodyPr>
          <a:lstStyle/>
          <a:p>
            <a:r>
              <a:rPr lang="en-CA"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 we don’t have to go back”</a:t>
            </a:r>
            <a:endParaRPr lang="en-CA" sz="2400" b="1" dirty="0"/>
          </a:p>
        </p:txBody>
      </p:sp>
    </p:spTree>
    <p:extLst>
      <p:ext uri="{BB962C8B-B14F-4D97-AF65-F5344CB8AC3E}">
        <p14:creationId xmlns:p14="http://schemas.microsoft.com/office/powerpoint/2010/main" val="2243310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1823F52E-C094-4B5B-956A-B425530F670A}"/>
              </a:ext>
            </a:extLst>
          </p:cNvPr>
          <p:cNvSpPr txBox="1"/>
          <p:nvPr/>
        </p:nvSpPr>
        <p:spPr>
          <a:xfrm>
            <a:off x="76200" y="272055"/>
            <a:ext cx="3858749" cy="461665"/>
          </a:xfrm>
          <a:prstGeom prst="rect">
            <a:avLst/>
          </a:prstGeom>
          <a:noFill/>
        </p:spPr>
        <p:txBody>
          <a:bodyPr wrap="none" rtlCol="0">
            <a:spAutoFit/>
          </a:bodyPr>
          <a:lstStyle/>
          <a:p>
            <a:r>
              <a:rPr lang="en-CA" sz="2400" b="1" dirty="0">
                <a:latin typeface="Arial" panose="020B0604020202020204" pitchFamily="34" charset="0"/>
                <a:cs typeface="Arial" panose="020B0604020202020204" pitchFamily="34" charset="0"/>
              </a:rPr>
              <a:t>Real time Quality Control</a:t>
            </a:r>
          </a:p>
        </p:txBody>
      </p:sp>
      <p:sp>
        <p:nvSpPr>
          <p:cNvPr id="9" name="Rectangle 8">
            <a:extLst>
              <a:ext uri="{FF2B5EF4-FFF2-40B4-BE49-F238E27FC236}">
                <a16:creationId xmlns="" xmlns:a16="http://schemas.microsoft.com/office/drawing/2014/main" id="{DB61F360-CB98-44E1-80C0-061BDB1161E9}"/>
              </a:ext>
            </a:extLst>
          </p:cNvPr>
          <p:cNvSpPr/>
          <p:nvPr/>
        </p:nvSpPr>
        <p:spPr>
          <a:xfrm>
            <a:off x="146300" y="1143000"/>
            <a:ext cx="8845300" cy="5016758"/>
          </a:xfrm>
          <a:prstGeom prst="rect">
            <a:avLst/>
          </a:prstGeom>
        </p:spPr>
        <p:txBody>
          <a:bodyPr wrap="square">
            <a:spAutoFit/>
          </a:bodyPr>
          <a:lstStyle/>
          <a:p>
            <a:pPr marL="342900" lvl="0" indent="-342900">
              <a:spcAft>
                <a:spcPts val="0"/>
              </a:spcAft>
              <a:buFont typeface="Symbol" panose="05050102010706020507" pitchFamily="18" charset="2"/>
              <a:buChar char=""/>
            </a:pP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SV comparison between the real-time sensor and the SV profile</a:t>
            </a:r>
            <a:r>
              <a:rPr lang="en-CA" sz="2000" dirty="0">
                <a:latin typeface="Arial" panose="020B0604020202020204" pitchFamily="34" charset="0"/>
                <a:ea typeface="Calibri" panose="020F0502020204030204" pitchFamily="34" charset="0"/>
                <a:cs typeface="Arial" panose="020B0604020202020204" pitchFamily="34" charset="0"/>
              </a:rPr>
              <a:t>.  When the difference between the two exceeded 2 m/s, a new SV cast was performed.</a:t>
            </a:r>
          </a:p>
          <a:p>
            <a:pPr marL="342900" lvl="0" indent="-342900">
              <a:spcAft>
                <a:spcPts val="0"/>
              </a:spcAft>
              <a:buFont typeface="Symbol" panose="05050102010706020507" pitchFamily="18" charset="2"/>
              <a:buChar char=""/>
            </a:pP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A timing alarm to monitor the system</a:t>
            </a:r>
            <a:r>
              <a:rPr lang="en-CA" sz="2000" dirty="0">
                <a:latin typeface="Arial" panose="020B0604020202020204" pitchFamily="34" charset="0"/>
                <a:ea typeface="Calibri" panose="020F0502020204030204" pitchFamily="34" charset="0"/>
                <a:cs typeface="Arial" panose="020B0604020202020204" pitchFamily="34" charset="0"/>
              </a:rPr>
              <a:t>.  This alert monitored the PPS, GNSS time and computer clock.  The alert turned red whenever a discrepancy of more than 10 milliseconds occurred</a:t>
            </a:r>
          </a:p>
          <a:p>
            <a:pPr marL="342900" lvl="0" indent="-342900">
              <a:spcAft>
                <a:spcPts val="0"/>
              </a:spcAft>
              <a:buFont typeface="Symbol" panose="05050102010706020507" pitchFamily="18" charset="2"/>
              <a:buChar char=""/>
            </a:pP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Logging alert to ensure all systems were logging data</a:t>
            </a:r>
          </a:p>
          <a:p>
            <a:r>
              <a:rPr lang="en-CA" sz="2000" dirty="0">
                <a:latin typeface="Arial" panose="020B0604020202020204" pitchFamily="34" charset="0"/>
                <a:ea typeface="Calibri" panose="020F0502020204030204" pitchFamily="34" charset="0"/>
                <a:cs typeface="Arial" panose="020B0604020202020204" pitchFamily="34" charset="0"/>
              </a:rPr>
              <a:t> </a:t>
            </a:r>
          </a:p>
          <a:p>
            <a:r>
              <a:rPr lang="en-CA" sz="2000" dirty="0">
                <a:latin typeface="Arial" panose="020B0604020202020204" pitchFamily="34" charset="0"/>
                <a:ea typeface="Calibri" panose="020F0502020204030204" pitchFamily="34" charset="0"/>
                <a:cs typeface="Arial" panose="020B0604020202020204" pitchFamily="34" charset="0"/>
              </a:rPr>
              <a:t>In addition, the coverage and data quality were evaluated through a </a:t>
            </a: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1m real-time bathymetric grid</a:t>
            </a:r>
            <a:r>
              <a:rPr lang="en-CA" sz="2000" dirty="0">
                <a:latin typeface="Arial" panose="020B0604020202020204" pitchFamily="34" charset="0"/>
                <a:ea typeface="Calibri" panose="020F0502020204030204" pitchFamily="34" charset="0"/>
                <a:cs typeface="Arial" panose="020B0604020202020204" pitchFamily="34" charset="0"/>
              </a:rPr>
              <a:t>.  This grid was created by using all of the real-time observations, including depth, heading, motion, SV and positioning. </a:t>
            </a:r>
          </a:p>
          <a:p>
            <a:endParaRPr lang="en-CA" sz="2000" dirty="0">
              <a:latin typeface="Arial" panose="020B0604020202020204" pitchFamily="34" charset="0"/>
              <a:ea typeface="Calibri" panose="020F0502020204030204" pitchFamily="34" charset="0"/>
              <a:cs typeface="Arial" panose="020B0604020202020204" pitchFamily="34" charset="0"/>
            </a:endParaRPr>
          </a:p>
          <a:p>
            <a:r>
              <a:rPr lang="en-CA" sz="2000" dirty="0">
                <a:latin typeface="Arial" panose="020B0604020202020204" pitchFamily="34" charset="0"/>
                <a:ea typeface="Calibri" panose="020F0502020204030204" pitchFamily="34" charset="0"/>
                <a:cs typeface="Arial" panose="020B0604020202020204" pitchFamily="34" charset="0"/>
              </a:rPr>
              <a:t>Any gaps in the data were immediately obvious in the surface and filled in. </a:t>
            </a:r>
          </a:p>
          <a:p>
            <a:r>
              <a:rPr lang="en-CA" sz="2000" dirty="0">
                <a:latin typeface="Arial" panose="020B0604020202020204" pitchFamily="34" charset="0"/>
                <a:ea typeface="Calibri" panose="020F0502020204030204" pitchFamily="34" charset="0"/>
                <a:cs typeface="Arial" panose="020B0604020202020204" pitchFamily="34" charset="0"/>
              </a:rPr>
              <a:t>The tide gauge and GNSS water level heights were verified using independent water level measurements through water level staffs and leveling.</a:t>
            </a:r>
          </a:p>
        </p:txBody>
      </p:sp>
    </p:spTree>
    <p:extLst>
      <p:ext uri="{BB962C8B-B14F-4D97-AF65-F5344CB8AC3E}">
        <p14:creationId xmlns:p14="http://schemas.microsoft.com/office/powerpoint/2010/main" val="217583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61E32B2-2FE8-4963-B8B2-467EA2520E7F}"/>
              </a:ext>
            </a:extLst>
          </p:cNvPr>
          <p:cNvSpPr txBox="1"/>
          <p:nvPr/>
        </p:nvSpPr>
        <p:spPr>
          <a:xfrm>
            <a:off x="76200" y="272055"/>
            <a:ext cx="3124573" cy="461665"/>
          </a:xfrm>
          <a:prstGeom prst="rect">
            <a:avLst/>
          </a:prstGeom>
          <a:noFill/>
        </p:spPr>
        <p:txBody>
          <a:bodyPr wrap="none" rtlCol="0">
            <a:spAutoFit/>
          </a:bodyPr>
          <a:lstStyle/>
          <a:p>
            <a:pPr lvl="0">
              <a:spcAft>
                <a:spcPts val="0"/>
              </a:spcAft>
            </a:pPr>
            <a:r>
              <a:rPr lang="en-CA" sz="2400" b="1" dirty="0">
                <a:latin typeface="Arial" panose="020B0604020202020204" pitchFamily="34" charset="0"/>
                <a:ea typeface="Calibri" panose="020F0502020204030204" pitchFamily="34" charset="0"/>
                <a:cs typeface="Arial" panose="020B0604020202020204" pitchFamily="34" charset="0"/>
              </a:rPr>
              <a:t>Preliminary field QC</a:t>
            </a:r>
          </a:p>
        </p:txBody>
      </p:sp>
      <p:sp>
        <p:nvSpPr>
          <p:cNvPr id="2" name="Rectangle 1">
            <a:extLst>
              <a:ext uri="{FF2B5EF4-FFF2-40B4-BE49-F238E27FC236}">
                <a16:creationId xmlns="" xmlns:a16="http://schemas.microsoft.com/office/drawing/2014/main" id="{06CA15D1-766B-446C-BE81-C8B9F918FAD8}"/>
              </a:ext>
            </a:extLst>
          </p:cNvPr>
          <p:cNvSpPr/>
          <p:nvPr/>
        </p:nvSpPr>
        <p:spPr>
          <a:xfrm>
            <a:off x="146300" y="1066800"/>
            <a:ext cx="8845300" cy="1323439"/>
          </a:xfrm>
          <a:prstGeom prst="rect">
            <a:avLst/>
          </a:prstGeom>
        </p:spPr>
        <p:txBody>
          <a:bodyPr wrap="square">
            <a:spAutoFit/>
          </a:bodyPr>
          <a:lstStyle/>
          <a:p>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Data were processed at the field office on the day of and following the day of data collection</a:t>
            </a:r>
            <a:r>
              <a:rPr lang="en-CA" sz="2000" dirty="0">
                <a:latin typeface="Arial" panose="020B0604020202020204" pitchFamily="34" charset="0"/>
                <a:ea typeface="Calibri" panose="020F0502020204030204" pitchFamily="34" charset="0"/>
                <a:cs typeface="Arial" panose="020B0604020202020204" pitchFamily="34" charset="0"/>
              </a:rPr>
              <a:t>.  This preliminary processing took the information all the way to a surface, ensuring all data were valid.  Any gaps or inconsistencies were resurveyed. </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932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EB162211-626B-4C33-B60C-B4828771BEBB}"/>
              </a:ext>
            </a:extLst>
          </p:cNvPr>
          <p:cNvSpPr txBox="1"/>
          <p:nvPr/>
        </p:nvSpPr>
        <p:spPr>
          <a:xfrm>
            <a:off x="76200" y="272055"/>
            <a:ext cx="1790875" cy="461665"/>
          </a:xfrm>
          <a:prstGeom prst="rect">
            <a:avLst/>
          </a:prstGeom>
          <a:noFill/>
        </p:spPr>
        <p:txBody>
          <a:bodyPr wrap="none" rtlCol="0">
            <a:spAutoFit/>
          </a:bodyPr>
          <a:lstStyle/>
          <a:p>
            <a:pPr lvl="0">
              <a:spcAft>
                <a:spcPts val="0"/>
              </a:spcAft>
            </a:pPr>
            <a:r>
              <a:rPr lang="en-CA" sz="2400" b="1" dirty="0">
                <a:latin typeface="Arial" panose="020B0604020202020204" pitchFamily="34" charset="0"/>
                <a:ea typeface="Calibri" panose="020F0502020204030204" pitchFamily="34" charset="0"/>
                <a:cs typeface="Arial" panose="020B0604020202020204" pitchFamily="34" charset="0"/>
              </a:rPr>
              <a:t>Calibration</a:t>
            </a:r>
          </a:p>
        </p:txBody>
      </p:sp>
      <p:sp>
        <p:nvSpPr>
          <p:cNvPr id="19" name="Rectangle 18">
            <a:extLst>
              <a:ext uri="{FF2B5EF4-FFF2-40B4-BE49-F238E27FC236}">
                <a16:creationId xmlns="" xmlns:a16="http://schemas.microsoft.com/office/drawing/2014/main" id="{B02AAAD3-0912-4CB7-9041-40CDAD4AB4C6}"/>
              </a:ext>
            </a:extLst>
          </p:cNvPr>
          <p:cNvSpPr/>
          <p:nvPr/>
        </p:nvSpPr>
        <p:spPr>
          <a:xfrm>
            <a:off x="146300" y="1066800"/>
            <a:ext cx="8845300" cy="347787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Two calibration surveys were conducted, one prior to survey operations, and the other at the end of survey operations.  Several lines were run for the system calibration patch test.  Two over a flat area for roll calibration and the remainder over a significant object to evaluate the timing, pitch and yaw offsets.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roll offset of -0.28° was measured and accounted for in post-processing.  Timing, pitch and yaw were all found to be zero on the pre-survey calibration.  The transducer struck an obstacle on May 21.  A subsequent calibration determined that a 2° yaw was introduced.  This was removed from the data in post-processing.</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75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9B149B19-20BC-43B1-BFED-1F10A954DA0C}"/>
              </a:ext>
            </a:extLst>
          </p:cNvPr>
          <p:cNvSpPr txBox="1"/>
          <p:nvPr/>
        </p:nvSpPr>
        <p:spPr>
          <a:xfrm>
            <a:off x="76200" y="272055"/>
            <a:ext cx="3724096" cy="461665"/>
          </a:xfrm>
          <a:prstGeom prst="rect">
            <a:avLst/>
          </a:prstGeom>
          <a:noFill/>
        </p:spPr>
        <p:txBody>
          <a:bodyPr wrap="none" rtlCol="0">
            <a:spAutoFit/>
          </a:bodyPr>
          <a:lstStyle/>
          <a:p>
            <a:pPr lvl="0">
              <a:spcAft>
                <a:spcPts val="0"/>
              </a:spcAft>
            </a:pPr>
            <a:r>
              <a:rPr lang="en-CA" sz="2400" b="1" dirty="0">
                <a:latin typeface="Arial" panose="020B0604020202020204" pitchFamily="34" charset="0"/>
                <a:ea typeface="Calibri" panose="020F0502020204030204" pitchFamily="34" charset="0"/>
                <a:cs typeface="Arial" panose="020B0604020202020204" pitchFamily="34" charset="0"/>
              </a:rPr>
              <a:t>Data Processing Quality</a:t>
            </a:r>
          </a:p>
        </p:txBody>
      </p:sp>
      <p:sp>
        <p:nvSpPr>
          <p:cNvPr id="2" name="Rectangle 1">
            <a:extLst>
              <a:ext uri="{FF2B5EF4-FFF2-40B4-BE49-F238E27FC236}">
                <a16:creationId xmlns="" xmlns:a16="http://schemas.microsoft.com/office/drawing/2014/main" id="{7E47F844-EBE5-4663-921A-C01EA04AE03A}"/>
              </a:ext>
            </a:extLst>
          </p:cNvPr>
          <p:cNvSpPr/>
          <p:nvPr/>
        </p:nvSpPr>
        <p:spPr>
          <a:xfrm>
            <a:off x="146300" y="1066801"/>
            <a:ext cx="8845300" cy="1323439"/>
          </a:xfrm>
          <a:prstGeom prst="rect">
            <a:avLst/>
          </a:prstGeom>
        </p:spPr>
        <p:txBody>
          <a:bodyPr wrap="square">
            <a:spAutoFit/>
          </a:bodyPr>
          <a:lstStyle/>
          <a:p>
            <a:pPr>
              <a:spcAft>
                <a:spcPts val="600"/>
              </a:spcAft>
            </a:pP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The final base surfaces generated were reviewed by an independent operator and checked for gaps</a:t>
            </a:r>
            <a:r>
              <a:rPr lang="en-CA" sz="2000" dirty="0">
                <a:latin typeface="Arial" panose="020B0604020202020204" pitchFamily="34" charset="0"/>
                <a:ea typeface="Calibri" panose="020F0502020204030204" pitchFamily="34" charset="0"/>
                <a:cs typeface="Arial" panose="020B0604020202020204" pitchFamily="34" charset="0"/>
              </a:rPr>
              <a:t>, missed outliers and general data quality (artifact, misalignment etc.).  Any suspected artifacts were investigated.  All results were found to be within project specifications.</a:t>
            </a:r>
          </a:p>
        </p:txBody>
      </p:sp>
      <p:pic>
        <p:nvPicPr>
          <p:cNvPr id="8" name="Picture 7">
            <a:extLst>
              <a:ext uri="{FF2B5EF4-FFF2-40B4-BE49-F238E27FC236}">
                <a16:creationId xmlns="" xmlns:a16="http://schemas.microsoft.com/office/drawing/2014/main" id="{91E8F201-1D36-4D39-95DE-42A911614B1C}"/>
              </a:ext>
            </a:extLst>
          </p:cNvPr>
          <p:cNvPicPr/>
          <p:nvPr/>
        </p:nvPicPr>
        <p:blipFill>
          <a:blip r:embed="rId2" cstate="email">
            <a:extLst>
              <a:ext uri="{28A0092B-C50C-407E-A947-70E740481C1C}">
                <a14:useLocalDpi xmlns:a14="http://schemas.microsoft.com/office/drawing/2010/main"/>
              </a:ext>
            </a:extLst>
          </a:blip>
          <a:stretch>
            <a:fillRect/>
          </a:stretch>
        </p:blipFill>
        <p:spPr>
          <a:xfrm>
            <a:off x="2438400" y="2545080"/>
            <a:ext cx="4786312" cy="3703320"/>
          </a:xfrm>
          <a:prstGeom prst="rect">
            <a:avLst/>
          </a:prstGeom>
        </p:spPr>
      </p:pic>
    </p:spTree>
    <p:extLst>
      <p:ext uri="{BB962C8B-B14F-4D97-AF65-F5344CB8AC3E}">
        <p14:creationId xmlns:p14="http://schemas.microsoft.com/office/powerpoint/2010/main" val="307597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6275B00-23CF-478A-8B63-D6602D59D7A6}"/>
              </a:ext>
            </a:extLst>
          </p:cNvPr>
          <p:cNvSpPr/>
          <p:nvPr/>
        </p:nvSpPr>
        <p:spPr>
          <a:xfrm>
            <a:off x="152400" y="990601"/>
            <a:ext cx="8915400" cy="1938992"/>
          </a:xfrm>
          <a:prstGeom prst="rect">
            <a:avLst/>
          </a:prstGeom>
        </p:spPr>
        <p:txBody>
          <a:bodyPr wrap="square">
            <a:spAutoFit/>
          </a:bodyPr>
          <a:lstStyle/>
          <a:p>
            <a:pPr>
              <a:spcAft>
                <a:spcPts val="600"/>
              </a:spcAft>
            </a:pPr>
            <a:r>
              <a:rPr lang="en-GB" sz="2000" dirty="0">
                <a:latin typeface="Arial" panose="020B0604020202020204" pitchFamily="34" charset="0"/>
                <a:ea typeface="Calibri" panose="020F0502020204030204" pitchFamily="34" charset="0"/>
                <a:cs typeface="Arial" panose="020B0604020202020204" pitchFamily="34" charset="0"/>
              </a:rPr>
              <a:t>Uncertainty capabilities of the system were checked in 4m of water, 500 m south of the river mouth.  </a:t>
            </a:r>
            <a:r>
              <a:rPr lang="en-GB" sz="2000" dirty="0">
                <a:solidFill>
                  <a:srgbClr val="FF0000"/>
                </a:solidFill>
                <a:latin typeface="Arial" panose="020B0604020202020204" pitchFamily="34" charset="0"/>
                <a:ea typeface="Calibri" panose="020F0502020204030204" pitchFamily="34" charset="0"/>
                <a:cs typeface="Arial" panose="020B0604020202020204" pitchFamily="34" charset="0"/>
              </a:rPr>
              <a:t>A 50cm CUBE surface was created from pre-survey calibration and production data.  </a:t>
            </a:r>
            <a:r>
              <a:rPr lang="en-GB" sz="2000" dirty="0">
                <a:latin typeface="Arial" panose="020B0604020202020204" pitchFamily="34" charset="0"/>
                <a:ea typeface="Calibri" panose="020F0502020204030204" pitchFamily="34" charset="0"/>
                <a:cs typeface="Arial" panose="020B0604020202020204" pitchFamily="34" charset="0"/>
              </a:rPr>
              <a:t>Two lines from the post-survey calibration were evaluated against that surface to compare the lines to the surface, relative to IHO S44 standards.  Results showed that all 512 beams were capable of meeting IHO special order and order 1b at 95%.</a:t>
            </a:r>
            <a:endParaRPr lang="en-CA" sz="20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2F1EFF7-B25D-4BB4-B0BE-084D2865FB46}"/>
              </a:ext>
            </a:extLst>
          </p:cNvPr>
          <p:cNvSpPr txBox="1"/>
          <p:nvPr/>
        </p:nvSpPr>
        <p:spPr>
          <a:xfrm>
            <a:off x="76200" y="272055"/>
            <a:ext cx="3768789" cy="461665"/>
          </a:xfrm>
          <a:prstGeom prst="rect">
            <a:avLst/>
          </a:prstGeom>
          <a:noFill/>
        </p:spPr>
        <p:txBody>
          <a:bodyPr wrap="none" rtlCol="0">
            <a:spAutoFit/>
          </a:bodyPr>
          <a:lstStyle/>
          <a:p>
            <a:pPr lvl="0">
              <a:spcAft>
                <a:spcPts val="0"/>
              </a:spcAft>
            </a:pPr>
            <a:r>
              <a:rPr lang="en-CA" sz="2400" b="1" dirty="0">
                <a:latin typeface="Arial" panose="020B0604020202020204" pitchFamily="34" charset="0"/>
                <a:ea typeface="Calibri" panose="020F0502020204030204" pitchFamily="34" charset="0"/>
                <a:cs typeface="Arial" panose="020B0604020202020204" pitchFamily="34" charset="0"/>
              </a:rPr>
              <a:t>Uncertainty Assessment</a:t>
            </a:r>
          </a:p>
        </p:txBody>
      </p:sp>
      <p:pic>
        <p:nvPicPr>
          <p:cNvPr id="7" name="Picture 6">
            <a:extLst>
              <a:ext uri="{FF2B5EF4-FFF2-40B4-BE49-F238E27FC236}">
                <a16:creationId xmlns="" xmlns:a16="http://schemas.microsoft.com/office/drawing/2014/main" id="{828A7B16-6E81-40DC-8203-0865A1576BC9}"/>
              </a:ext>
            </a:extLst>
          </p:cNvPr>
          <p:cNvPicPr/>
          <p:nvPr/>
        </p:nvPicPr>
        <p:blipFill>
          <a:blip r:embed="rId2" cstate="email">
            <a:extLst>
              <a:ext uri="{28A0092B-C50C-407E-A947-70E740481C1C}">
                <a14:useLocalDpi xmlns:a14="http://schemas.microsoft.com/office/drawing/2010/main"/>
              </a:ext>
            </a:extLst>
          </a:blip>
          <a:stretch>
            <a:fillRect/>
          </a:stretch>
        </p:blipFill>
        <p:spPr>
          <a:xfrm>
            <a:off x="146300" y="3237370"/>
            <a:ext cx="3322070" cy="3468230"/>
          </a:xfrm>
          <a:prstGeom prst="rect">
            <a:avLst/>
          </a:prstGeom>
        </p:spPr>
      </p:pic>
      <p:pic>
        <p:nvPicPr>
          <p:cNvPr id="8" name="Picture 7">
            <a:extLst>
              <a:ext uri="{FF2B5EF4-FFF2-40B4-BE49-F238E27FC236}">
                <a16:creationId xmlns="" xmlns:a16="http://schemas.microsoft.com/office/drawing/2014/main" id="{86CE55CB-2A22-4188-A0E3-BEF7D9B85DDC}"/>
              </a:ext>
            </a:extLst>
          </p:cNvPr>
          <p:cNvPicPr/>
          <p:nvPr/>
        </p:nvPicPr>
        <p:blipFill>
          <a:blip r:embed="rId3" cstate="email">
            <a:extLst>
              <a:ext uri="{28A0092B-C50C-407E-A947-70E740481C1C}">
                <a14:useLocalDpi xmlns:a14="http://schemas.microsoft.com/office/drawing/2010/main"/>
              </a:ext>
            </a:extLst>
          </a:blip>
          <a:stretch>
            <a:fillRect/>
          </a:stretch>
        </p:blipFill>
        <p:spPr>
          <a:xfrm>
            <a:off x="3649995" y="3237370"/>
            <a:ext cx="4529772" cy="2864144"/>
          </a:xfrm>
          <a:prstGeom prst="rect">
            <a:avLst/>
          </a:prstGeom>
        </p:spPr>
      </p:pic>
    </p:spTree>
    <p:extLst>
      <p:ext uri="{BB962C8B-B14F-4D97-AF65-F5344CB8AC3E}">
        <p14:creationId xmlns:p14="http://schemas.microsoft.com/office/powerpoint/2010/main" val="3366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08" y="228600"/>
            <a:ext cx="2193036" cy="461665"/>
          </a:xfrm>
          <a:prstGeom prst="rect">
            <a:avLst/>
          </a:prstGeom>
          <a:noFill/>
        </p:spPr>
        <p:txBody>
          <a:bodyPr wrap="none" rtlCol="0">
            <a:spAutoFit/>
          </a:bodyPr>
          <a:lstStyle/>
          <a:p>
            <a:r>
              <a:rPr lang="en-CA" sz="2400" b="1" dirty="0">
                <a:latin typeface="Arial" pitchFamily="34" charset="0"/>
                <a:cs typeface="Arial" pitchFamily="34" charset="0"/>
              </a:rPr>
              <a:t>Key Agencies</a:t>
            </a:r>
          </a:p>
        </p:txBody>
      </p:sp>
      <p:sp>
        <p:nvSpPr>
          <p:cNvPr id="5" name="Rectangle 4"/>
          <p:cNvSpPr/>
          <p:nvPr/>
        </p:nvSpPr>
        <p:spPr>
          <a:xfrm>
            <a:off x="76200" y="1066800"/>
            <a:ext cx="8991600" cy="5262979"/>
          </a:xfrm>
          <a:prstGeom prst="rect">
            <a:avLst/>
          </a:prstGeom>
        </p:spPr>
        <p:txBody>
          <a:bodyPr wrap="square">
            <a:spAutoFit/>
          </a:bodyPr>
          <a:lstStyle/>
          <a:p>
            <a:r>
              <a:rPr lang="en-CA" dirty="0">
                <a:latin typeface="Arial" panose="020B0604020202020204" pitchFamily="34" charset="0"/>
                <a:cs typeface="Arial" panose="020B0604020202020204" pitchFamily="34" charset="0"/>
              </a:rPr>
              <a:t>The </a:t>
            </a:r>
            <a:r>
              <a:rPr lang="en-CA" b="1" dirty="0">
                <a:latin typeface="Arial" panose="020B0604020202020204" pitchFamily="34" charset="0"/>
                <a:cs typeface="Arial" panose="020B0604020202020204" pitchFamily="34" charset="0"/>
              </a:rPr>
              <a:t>United Nations Development Program </a:t>
            </a:r>
            <a:r>
              <a:rPr lang="en-CA" dirty="0">
                <a:latin typeface="Arial" panose="020B0604020202020204" pitchFamily="34" charset="0"/>
                <a:cs typeface="Arial" panose="020B0604020202020204" pitchFamily="34" charset="0"/>
              </a:rPr>
              <a:t>(UNDP) was created in 1965 by the General Assembly of the United Nations.  It belongs to the United Nations system and it function is to contribute to the improvement of the quality of life of nations. The UNDP promotes change and connects the knowledge, experience and resources needed to help people build a better life.</a:t>
            </a:r>
          </a:p>
          <a:p>
            <a:r>
              <a:rPr lang="en-CA" sz="1600" dirty="0">
                <a:latin typeface="Arial" panose="020B0604020202020204" pitchFamily="34" charset="0"/>
                <a:cs typeface="Arial" panose="020B0604020202020204" pitchFamily="34" charset="0"/>
              </a:rPr>
              <a:t>					…. </a:t>
            </a:r>
            <a:r>
              <a:rPr lang="en-CA" sz="1600" dirty="0">
                <a:latin typeface="Arial" panose="020B0604020202020204" pitchFamily="34" charset="0"/>
                <a:cs typeface="Arial" panose="020B0604020202020204" pitchFamily="34" charset="0"/>
                <a:hlinkClick r:id="rId2"/>
              </a:rPr>
              <a:t>http://www.undp.org</a:t>
            </a:r>
            <a:endParaRPr lang="en-CA" sz="16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The </a:t>
            </a:r>
            <a:r>
              <a:rPr lang="en-CA" b="1" dirty="0">
                <a:latin typeface="Arial" panose="020B0604020202020204" pitchFamily="34" charset="0"/>
                <a:cs typeface="Arial" panose="020B0604020202020204" pitchFamily="34" charset="0"/>
              </a:rPr>
              <a:t>Republic of Panama Ministry of Environment </a:t>
            </a:r>
            <a:r>
              <a:rPr lang="en-CA" dirty="0">
                <a:latin typeface="Arial" panose="020B0604020202020204" pitchFamily="34" charset="0"/>
                <a:cs typeface="Arial" panose="020B0604020202020204" pitchFamily="34" charset="0"/>
              </a:rPr>
              <a:t>is a State lead agency for the protection, conservation, preservation and restoration of the environment and sustainable use of natural resources to ensure compliance and enforcement of laws, regulations and the National Policy Environment.</a:t>
            </a:r>
          </a:p>
          <a:p>
            <a:r>
              <a:rPr lang="en-CA" sz="1600" dirty="0">
                <a:latin typeface="Arial" panose="020B0604020202020204" pitchFamily="34" charset="0"/>
                <a:cs typeface="Arial" panose="020B0604020202020204" pitchFamily="34" charset="0"/>
              </a:rPr>
              <a:t>					….. </a:t>
            </a:r>
            <a:r>
              <a:rPr lang="en-CA" sz="1600" dirty="0">
                <a:latin typeface="Arial" panose="020B0604020202020204" pitchFamily="34" charset="0"/>
                <a:cs typeface="Arial" panose="020B0604020202020204" pitchFamily="34" charset="0"/>
                <a:hlinkClick r:id="rId3"/>
              </a:rPr>
              <a:t>http://www.miambiente.gob.pa</a:t>
            </a:r>
            <a:endParaRPr lang="en-CA" sz="16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The </a:t>
            </a:r>
            <a:r>
              <a:rPr lang="en-CA" b="1" dirty="0">
                <a:latin typeface="Arial" panose="020B0604020202020204" pitchFamily="34" charset="0"/>
                <a:cs typeface="Arial" panose="020B0604020202020204" pitchFamily="34" charset="0"/>
              </a:rPr>
              <a:t>Panama Canal Authority </a:t>
            </a:r>
            <a:r>
              <a:rPr lang="en-CA" dirty="0">
                <a:latin typeface="Arial" panose="020B0604020202020204" pitchFamily="34" charset="0"/>
                <a:cs typeface="Arial" panose="020B0604020202020204" pitchFamily="34" charset="0"/>
              </a:rPr>
              <a:t>(ACP) is an autonomous legal entity of the Republic of Panama, with exclusive charge of the operation, administration, management, preservation, maintenance, and modernization of the Panama Canal, as well as its activities and related services, pursuant to legal and constitutional regulations in force, so that the Canal may operate in a safe, continuous, efficient, and profitable manner.</a:t>
            </a:r>
          </a:p>
          <a:p>
            <a:r>
              <a:rPr lang="en-CA" sz="1600" dirty="0">
                <a:latin typeface="Arial" panose="020B0604020202020204" pitchFamily="34" charset="0"/>
                <a:cs typeface="Arial" panose="020B0604020202020204" pitchFamily="34" charset="0"/>
              </a:rPr>
              <a:t>					…. </a:t>
            </a:r>
            <a:r>
              <a:rPr lang="en-CA" sz="1600" dirty="0">
                <a:latin typeface="Arial" panose="020B0604020202020204" pitchFamily="34" charset="0"/>
                <a:cs typeface="Arial" panose="020B0604020202020204" pitchFamily="34" charset="0"/>
                <a:hlinkClick r:id="rId4"/>
              </a:rPr>
              <a:t>www.pancanal.com</a:t>
            </a:r>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265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E6FF41B-E2C9-49CE-BA39-709229536B0C}"/>
              </a:ext>
            </a:extLst>
          </p:cNvPr>
          <p:cNvSpPr/>
          <p:nvPr/>
        </p:nvSpPr>
        <p:spPr>
          <a:xfrm>
            <a:off x="228600" y="1371600"/>
            <a:ext cx="8839200" cy="1323439"/>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Surface statistics were generated using the CARIS “QC Report …”  and “Compute Statistics…” CSAR surface tools.  The 2σ standard deviations of the grid points for all surfaces were within IHO order 1a.  The results indicated that 100% of the bathymetric surface met IHO order 1b.</a:t>
            </a:r>
          </a:p>
        </p:txBody>
      </p:sp>
      <p:sp>
        <p:nvSpPr>
          <p:cNvPr id="5" name="Rectangle 4">
            <a:extLst>
              <a:ext uri="{FF2B5EF4-FFF2-40B4-BE49-F238E27FC236}">
                <a16:creationId xmlns="" xmlns:a16="http://schemas.microsoft.com/office/drawing/2014/main" id="{38733558-3505-4B55-964C-52BEE33AAC0D}"/>
              </a:ext>
            </a:extLst>
          </p:cNvPr>
          <p:cNvSpPr/>
          <p:nvPr/>
        </p:nvSpPr>
        <p:spPr>
          <a:xfrm>
            <a:off x="76200" y="304800"/>
            <a:ext cx="3727302" cy="461665"/>
          </a:xfrm>
          <a:prstGeom prst="rect">
            <a:avLst/>
          </a:prstGeom>
        </p:spPr>
        <p:txBody>
          <a:bodyPr wrap="none">
            <a:spAutoFit/>
          </a:bodyPr>
          <a:lstStyle/>
          <a:p>
            <a:pPr>
              <a:spcBef>
                <a:spcPts val="1200"/>
              </a:spcBef>
              <a:spcAft>
                <a:spcPts val="300"/>
              </a:spcAft>
            </a:pPr>
            <a:r>
              <a:rPr lang="en-CA" sz="2400" b="1" dirty="0">
                <a:latin typeface="Arial" panose="020B0604020202020204" pitchFamily="34" charset="0"/>
                <a:ea typeface="Arial" panose="020B0604020202020204" pitchFamily="34" charset="0"/>
              </a:rPr>
              <a:t>CSAR Surface Statistics</a:t>
            </a:r>
            <a:endParaRPr lang="en-CA" sz="2400" b="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16321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261BA80-06BC-42A3-B141-D6924BBB8770}"/>
              </a:ext>
            </a:extLst>
          </p:cNvPr>
          <p:cNvSpPr/>
          <p:nvPr/>
        </p:nvSpPr>
        <p:spPr>
          <a:xfrm>
            <a:off x="76200" y="304800"/>
            <a:ext cx="3467616" cy="461665"/>
          </a:xfrm>
          <a:prstGeom prst="rect">
            <a:avLst/>
          </a:prstGeom>
        </p:spPr>
        <p:txBody>
          <a:bodyPr wrap="none">
            <a:spAutoFit/>
          </a:bodyPr>
          <a:lstStyle/>
          <a:p>
            <a:pPr>
              <a:spcBef>
                <a:spcPts val="1200"/>
              </a:spcBef>
              <a:spcAft>
                <a:spcPts val="300"/>
              </a:spcAft>
            </a:pPr>
            <a:r>
              <a:rPr lang="en-CA" sz="2400" b="1" dirty="0">
                <a:latin typeface="Arial" panose="020B0604020202020204" pitchFamily="34" charset="0"/>
                <a:ea typeface="Arial" panose="020B0604020202020204" pitchFamily="34" charset="0"/>
              </a:rPr>
              <a:t>Crossline Comparison</a:t>
            </a:r>
            <a:endParaRPr lang="en-CA" sz="2400" b="1" dirty="0">
              <a:effectLst/>
              <a:latin typeface="Arial" panose="020B0604020202020204" pitchFamily="34" charset="0"/>
              <a:ea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 xmlns:a16="http://schemas.microsoft.com/office/drawing/2014/main" id="{630BA8A6-1DEC-47BC-912E-095E607F404B}"/>
                  </a:ext>
                </a:extLst>
              </p:cNvPr>
              <p:cNvSpPr/>
              <p:nvPr/>
            </p:nvSpPr>
            <p:spPr>
              <a:xfrm>
                <a:off x="15240" y="990600"/>
                <a:ext cx="8976360" cy="5081712"/>
              </a:xfrm>
              <a:prstGeom prst="rect">
                <a:avLst/>
              </a:prstGeom>
            </p:spPr>
            <p:txBody>
              <a:bodyPr wrap="square">
                <a:spAutoFit/>
              </a:bodyPr>
              <a:lstStyle/>
              <a:p>
                <a:pPr>
                  <a:spcAft>
                    <a:spcPts val="600"/>
                  </a:spcAft>
                </a:pPr>
                <a:r>
                  <a:rPr lang="en-CA" sz="2000" dirty="0">
                    <a:latin typeface="Arial" panose="020B0604020202020204" pitchFamily="34" charset="0"/>
                    <a:ea typeface="Calibri" panose="020F0502020204030204" pitchFamily="34" charset="0"/>
                    <a:cs typeface="Arial" panose="020B0604020202020204" pitchFamily="34" charset="0"/>
                  </a:rPr>
                  <a:t>Crosslines were collected at regular intervals throughout the survey area.  </a:t>
                </a:r>
              </a:p>
              <a:p>
                <a:pPr>
                  <a:spcAft>
                    <a:spcPts val="600"/>
                  </a:spcAft>
                </a:pPr>
                <a:endParaRPr lang="en-CA" sz="1600" dirty="0">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Crosslines in the southern section were limited by the narrowness of the river; therefore, “crosslines” were run as continuous lines that zig-zagged across the river.  </a:t>
                </a:r>
              </a:p>
              <a:p>
                <a:pPr>
                  <a:spcAft>
                    <a:spcPts val="600"/>
                  </a:spcAft>
                </a:pPr>
                <a:endParaRPr lang="en-CA" sz="1600" dirty="0">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CA" sz="2000" dirty="0">
                    <a:latin typeface="Arial" panose="020B0604020202020204" pitchFamily="34" charset="0"/>
                    <a:ea typeface="Calibri" panose="020F0502020204030204" pitchFamily="34" charset="0"/>
                    <a:cs typeface="Arial" panose="020B0604020202020204" pitchFamily="34" charset="0"/>
                  </a:rPr>
                  <a:t>The vast majority of the crossline results met the 1b criteria at 95%.  However, in areas of rough seabed or significant slopes (alone the bank), </a:t>
                </a: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some of the outer beams were reduced to 90% or lower.  </a:t>
                </a:r>
                <a:r>
                  <a:rPr lang="en-CA" sz="2000" dirty="0">
                    <a:latin typeface="Arial" panose="020B0604020202020204" pitchFamily="34" charset="0"/>
                    <a:ea typeface="Calibri" panose="020F0502020204030204" pitchFamily="34" charset="0"/>
                    <a:cs typeface="Arial" panose="020B0604020202020204" pitchFamily="34" charset="0"/>
                  </a:rPr>
                  <a:t>Crosscheck QC reports were generated using across track distance with 1m steps.</a:t>
                </a:r>
              </a:p>
              <a:p>
                <a:pPr>
                  <a:spcAft>
                    <a:spcPts val="600"/>
                  </a:spcAft>
                </a:pPr>
                <a:r>
                  <a:rPr lang="en-CA" sz="2000" dirty="0">
                    <a:latin typeface="Arial" panose="020B0604020202020204" pitchFamily="34" charset="0"/>
                    <a:ea typeface="Calibri" panose="020F0502020204030204" pitchFamily="34" charset="0"/>
                    <a:cs typeface="Arial" panose="020B0604020202020204" pitchFamily="34" charset="0"/>
                  </a:rPr>
                  <a:t> </a:t>
                </a:r>
              </a:p>
              <a:p>
                <a:pPr>
                  <a:spcAft>
                    <a:spcPts val="600"/>
                  </a:spcAft>
                </a:pPr>
                <a:r>
                  <a:rPr lang="en-CA" sz="2000" dirty="0">
                    <a:latin typeface="Arial" panose="020B0604020202020204" pitchFamily="34" charset="0"/>
                    <a:ea typeface="Calibri" panose="020F0502020204030204" pitchFamily="34" charset="0"/>
                    <a:cs typeface="Arial" panose="020B0604020202020204" pitchFamily="34" charset="0"/>
                  </a:rPr>
                  <a:t>The line quality control report used the following uncertainty limit for Order 1b</a:t>
                </a:r>
              </a:p>
              <a:p>
                <a:pPr>
                  <a:spcAft>
                    <a:spcPts val="600"/>
                  </a:spcAft>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ea typeface="Calibri" panose="020F0502020204030204" pitchFamily="34" charset="0"/>
                          <a:cs typeface="Arial" panose="020B0604020202020204" pitchFamily="34" charset="0"/>
                        </a:rPr>
                        <m:t>𝑈𝑛𝑐𝑒𝑟𝑡𝑎𝑖𝑛𝑡𝑦</m:t>
                      </m:r>
                      <m:r>
                        <a:rPr lang="en-GB" sz="2000"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CA" sz="2000" i="1">
                              <a:latin typeface="Cambria Math" panose="02040503050406030204" pitchFamily="18" charset="0"/>
                              <a:ea typeface="Calibri" panose="020F0502020204030204" pitchFamily="34" charset="0"/>
                              <a:cs typeface="Arial" panose="020B0604020202020204" pitchFamily="34" charset="0"/>
                            </a:rPr>
                          </m:ctrlPr>
                        </m:radPr>
                        <m:deg/>
                        <m:e>
                          <m:sSup>
                            <m:sSupPr>
                              <m:ctrlPr>
                                <a:rPr lang="en-CA" sz="2000" i="1">
                                  <a:latin typeface="Cambria Math" panose="02040503050406030204" pitchFamily="18" charset="0"/>
                                  <a:ea typeface="Calibri" panose="020F0502020204030204" pitchFamily="34" charset="0"/>
                                  <a:cs typeface="Arial" panose="020B0604020202020204" pitchFamily="34" charset="0"/>
                                </a:rPr>
                              </m:ctrlPr>
                            </m:sSupPr>
                            <m:e>
                              <m:r>
                                <a:rPr lang="en-GB" sz="2000" i="1">
                                  <a:latin typeface="Cambria Math" panose="02040503050406030204" pitchFamily="18" charset="0"/>
                                  <a:ea typeface="Calibri" panose="020F0502020204030204" pitchFamily="34" charset="0"/>
                                  <a:cs typeface="Arial" panose="020B0604020202020204" pitchFamily="34" charset="0"/>
                                </a:rPr>
                                <m:t>0.5</m:t>
                              </m:r>
                            </m:e>
                            <m:sup>
                              <m:r>
                                <a:rPr lang="en-GB" sz="2000" i="1">
                                  <a:latin typeface="Cambria Math" panose="02040503050406030204" pitchFamily="18" charset="0"/>
                                  <a:ea typeface="Calibri" panose="020F0502020204030204" pitchFamily="34" charset="0"/>
                                  <a:cs typeface="Arial" panose="020B0604020202020204" pitchFamily="34" charset="0"/>
                                </a:rPr>
                                <m:t>2</m:t>
                              </m:r>
                            </m:sup>
                          </m:sSup>
                          <m:r>
                            <a:rPr lang="en-GB" sz="2000" i="1">
                              <a:latin typeface="Cambria Math" panose="02040503050406030204" pitchFamily="18" charset="0"/>
                              <a:ea typeface="Calibri" panose="020F0502020204030204" pitchFamily="34" charset="0"/>
                              <a:cs typeface="Arial" panose="020B0604020202020204" pitchFamily="34" charset="0"/>
                            </a:rPr>
                            <m:t>+(</m:t>
                          </m:r>
                          <m:sSup>
                            <m:sSupPr>
                              <m:ctrlPr>
                                <a:rPr lang="en-CA" sz="2000" i="1">
                                  <a:latin typeface="Cambria Math" panose="02040503050406030204" pitchFamily="18" charset="0"/>
                                  <a:ea typeface="Calibri" panose="020F0502020204030204" pitchFamily="34" charset="0"/>
                                  <a:cs typeface="Arial" panose="020B0604020202020204" pitchFamily="34" charset="0"/>
                                </a:rPr>
                              </m:ctrlPr>
                            </m:sSupPr>
                            <m:e>
                              <m:sSub>
                                <m:sSubPr>
                                  <m:ctrlPr>
                                    <a:rPr lang="en-CA" sz="2000" b="1" i="1">
                                      <a:latin typeface="Cambria Math" panose="02040503050406030204" pitchFamily="18" charset="0"/>
                                      <a:ea typeface="Calibri" panose="020F0502020204030204" pitchFamily="34" charset="0"/>
                                      <a:cs typeface="Arial" panose="020B0604020202020204" pitchFamily="34" charset="0"/>
                                    </a:rPr>
                                  </m:ctrlPr>
                                </m:sSubPr>
                                <m:e>
                                  <m:r>
                                    <a:rPr lang="en-GB" sz="2000" b="1" i="1">
                                      <a:latin typeface="Cambria Math" panose="02040503050406030204" pitchFamily="18" charset="0"/>
                                      <a:ea typeface="Calibri" panose="020F0502020204030204" pitchFamily="34" charset="0"/>
                                      <a:cs typeface="Arial" panose="020B0604020202020204" pitchFamily="34" charset="0"/>
                                    </a:rPr>
                                    <m:t>𝒅𝒆𝒑𝒕𝒉</m:t>
                                  </m:r>
                                </m:e>
                                <m:sub>
                                  <m:r>
                                    <a:rPr lang="en-GB" sz="2000" b="1" i="1">
                                      <a:latin typeface="Cambria Math" panose="02040503050406030204" pitchFamily="18" charset="0"/>
                                      <a:ea typeface="Calibri" panose="020F0502020204030204" pitchFamily="34" charset="0"/>
                                      <a:cs typeface="Arial" panose="020B0604020202020204" pitchFamily="34" charset="0"/>
                                    </a:rPr>
                                    <m:t>𝑪𝑫</m:t>
                                  </m:r>
                                </m:sub>
                              </m:sSub>
                              <m:r>
                                <a:rPr lang="en-GB" sz="2000" b="1" i="1">
                                  <a:latin typeface="Cambria Math" panose="02040503050406030204" pitchFamily="18" charset="0"/>
                                  <a:ea typeface="Calibri" panose="020F0502020204030204" pitchFamily="34" charset="0"/>
                                  <a:cs typeface="Arial" panose="020B0604020202020204" pitchFamily="34" charset="0"/>
                                </a:rPr>
                                <m:t> </m:t>
                              </m:r>
                              <m:r>
                                <a:rPr lang="en-GB" sz="2000" i="1">
                                  <a:latin typeface="Cambria Math" panose="02040503050406030204" pitchFamily="18" charset="0"/>
                                  <a:ea typeface="Calibri" panose="020F0502020204030204" pitchFamily="34" charset="0"/>
                                  <a:cs typeface="Arial" panose="020B0604020202020204" pitchFamily="34" charset="0"/>
                                </a:rPr>
                                <m:t>× 0.013)</m:t>
                              </m:r>
                            </m:e>
                            <m:sup>
                              <m:r>
                                <a:rPr lang="en-GB" sz="2000" i="1">
                                  <a:latin typeface="Cambria Math" panose="02040503050406030204" pitchFamily="18" charset="0"/>
                                  <a:ea typeface="Calibri" panose="020F0502020204030204" pitchFamily="34" charset="0"/>
                                  <a:cs typeface="Arial" panose="020B0604020202020204" pitchFamily="34" charset="0"/>
                                </a:rPr>
                                <m:t>2</m:t>
                              </m:r>
                            </m:sup>
                          </m:sSup>
                        </m:e>
                      </m:rad>
                    </m:oMath>
                  </m:oMathPara>
                </a14:m>
                <a:endParaRPr lang="en-CA" sz="2000" dirty="0">
                  <a:latin typeface="Arial" panose="020B0604020202020204" pitchFamily="34" charset="0"/>
                  <a:ea typeface="Calibri" panose="020F0502020204030204" pitchFamily="34" charset="0"/>
                  <a:cs typeface="Arial" panose="020B0604020202020204" pitchFamily="34" charset="0"/>
                </a:endParaRPr>
              </a:p>
              <a:p>
                <a:pPr>
                  <a:spcAft>
                    <a:spcPts val="600"/>
                  </a:spcAft>
                </a:pPr>
                <a:endParaRPr lang="en-CA"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a:extLst>
                  <a:ext uri="{FF2B5EF4-FFF2-40B4-BE49-F238E27FC236}">
                    <a16:creationId xmlns:a16="http://schemas.microsoft.com/office/drawing/2014/main" id="{630BA8A6-1DEC-47BC-912E-095E607F404B}"/>
                  </a:ext>
                </a:extLst>
              </p:cNvPr>
              <p:cNvSpPr>
                <a:spLocks noRot="1" noChangeAspect="1" noMove="1" noResize="1" noEditPoints="1" noAdjustHandles="1" noChangeArrowheads="1" noChangeShapeType="1" noTextEdit="1"/>
              </p:cNvSpPr>
              <p:nvPr/>
            </p:nvSpPr>
            <p:spPr>
              <a:xfrm>
                <a:off x="15240" y="990600"/>
                <a:ext cx="8976360" cy="5081712"/>
              </a:xfrm>
              <a:prstGeom prst="rect">
                <a:avLst/>
              </a:prstGeom>
              <a:blipFill>
                <a:blip r:embed="rId2"/>
                <a:stretch>
                  <a:fillRect l="-747" t="-600" r="-1427"/>
                </a:stretch>
              </a:blipFill>
            </p:spPr>
            <p:txBody>
              <a:bodyPr/>
              <a:lstStyle/>
              <a:p>
                <a:r>
                  <a:rPr lang="en-CA">
                    <a:noFill/>
                  </a:rPr>
                  <a:t> </a:t>
                </a:r>
              </a:p>
            </p:txBody>
          </p:sp>
        </mc:Fallback>
      </mc:AlternateContent>
    </p:spTree>
    <p:extLst>
      <p:ext uri="{BB962C8B-B14F-4D97-AF65-F5344CB8AC3E}">
        <p14:creationId xmlns:p14="http://schemas.microsoft.com/office/powerpoint/2010/main" val="3406342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7F1A867A-7283-450B-85F8-7B69A782CC0E}"/>
              </a:ext>
            </a:extLst>
          </p:cNvPr>
          <p:cNvSpPr/>
          <p:nvPr/>
        </p:nvSpPr>
        <p:spPr>
          <a:xfrm>
            <a:off x="76200" y="228600"/>
            <a:ext cx="4728217" cy="461665"/>
          </a:xfrm>
          <a:prstGeom prst="rect">
            <a:avLst/>
          </a:prstGeom>
        </p:spPr>
        <p:txBody>
          <a:bodyPr wrap="none">
            <a:spAutoFit/>
          </a:bodyPr>
          <a:lstStyle/>
          <a:p>
            <a:pPr>
              <a:spcBef>
                <a:spcPts val="1200"/>
              </a:spcBef>
              <a:spcAft>
                <a:spcPts val="300"/>
              </a:spcAft>
            </a:pPr>
            <a:r>
              <a:rPr lang="en-CA" sz="2400" b="1" dirty="0">
                <a:latin typeface="Arial" panose="020B0604020202020204" pitchFamily="34" charset="0"/>
                <a:ea typeface="Arial" panose="020B0604020202020204" pitchFamily="34" charset="0"/>
              </a:rPr>
              <a:t>Horizontal Position Verification</a:t>
            </a:r>
            <a:endParaRPr lang="en-CA" sz="2400" b="1" dirty="0">
              <a:effectLst/>
              <a:latin typeface="Arial" panose="020B0604020202020204" pitchFamily="34" charset="0"/>
              <a:ea typeface="Arial" panose="020B0604020202020204" pitchFamily="34" charset="0"/>
            </a:endParaRPr>
          </a:p>
        </p:txBody>
      </p:sp>
      <p:sp>
        <p:nvSpPr>
          <p:cNvPr id="7" name="Rectangle 6">
            <a:extLst>
              <a:ext uri="{FF2B5EF4-FFF2-40B4-BE49-F238E27FC236}">
                <a16:creationId xmlns="" xmlns:a16="http://schemas.microsoft.com/office/drawing/2014/main" id="{4790059C-7AB6-41F3-9632-0A127EE90AF8}"/>
              </a:ext>
            </a:extLst>
          </p:cNvPr>
          <p:cNvSpPr/>
          <p:nvPr/>
        </p:nvSpPr>
        <p:spPr>
          <a:xfrm>
            <a:off x="91440" y="990600"/>
            <a:ext cx="8976360" cy="4093428"/>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Data were collected and processed in the WGS84 reference frame.  Final results were transformed to NAD 27 ACP at the final step of data processing.  </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Horizontal positions were determined using post-processed GNSS in </a:t>
            </a:r>
            <a:r>
              <a:rPr lang="en-CA" sz="2000" dirty="0" err="1">
                <a:latin typeface="Arial" panose="020B0604020202020204" pitchFamily="34" charset="0"/>
                <a:cs typeface="Arial" panose="020B0604020202020204" pitchFamily="34" charset="0"/>
              </a:rPr>
              <a:t>Applanix</a:t>
            </a:r>
            <a:r>
              <a:rPr lang="en-CA" sz="2000" dirty="0">
                <a:latin typeface="Arial" panose="020B0604020202020204" pitchFamily="34" charset="0"/>
                <a:cs typeface="Arial" panose="020B0604020202020204" pitchFamily="34" charset="0"/>
              </a:rPr>
              <a:t> </a:t>
            </a:r>
            <a:r>
              <a:rPr lang="en-CA" sz="2000" dirty="0" err="1">
                <a:latin typeface="Arial" panose="020B0604020202020204" pitchFamily="34" charset="0"/>
                <a:cs typeface="Arial" panose="020B0604020202020204" pitchFamily="34" charset="0"/>
              </a:rPr>
              <a:t>PosPac</a:t>
            </a:r>
            <a:r>
              <a:rPr lang="en-CA" sz="2000" dirty="0">
                <a:latin typeface="Arial" panose="020B0604020202020204" pitchFamily="34" charset="0"/>
                <a:cs typeface="Arial" panose="020B0604020202020204" pitchFamily="34" charset="0"/>
              </a:rPr>
              <a:t>.  Two processing types were used, PP-RTX and single baseline.  PP-RTX is a Trimble product that does not require base station data from the user.  </a:t>
            </a:r>
          </a:p>
          <a:p>
            <a:endParaRPr lang="en-CA" sz="2000" dirty="0">
              <a:latin typeface="Arial" panose="020B0604020202020204" pitchFamily="34" charset="0"/>
              <a:cs typeface="Arial" panose="020B0604020202020204" pitchFamily="34" charset="0"/>
            </a:endParaRPr>
          </a:p>
          <a:p>
            <a:r>
              <a:rPr lang="en-CA" sz="2000" dirty="0">
                <a:solidFill>
                  <a:srgbClr val="FF0000"/>
                </a:solidFill>
                <a:latin typeface="Arial" panose="020B0604020202020204" pitchFamily="34" charset="0"/>
                <a:cs typeface="Arial" panose="020B0604020202020204" pitchFamily="34" charset="0"/>
              </a:rPr>
              <a:t>A comparison was made between positions determined using PP-RTX, single baseline from the ACP station Esteban, the IIC base stations at </a:t>
            </a:r>
            <a:r>
              <a:rPr lang="en-CA" sz="2000" dirty="0" err="1">
                <a:solidFill>
                  <a:srgbClr val="FF0000"/>
                </a:solidFill>
                <a:latin typeface="Arial" panose="020B0604020202020204" pitchFamily="34" charset="0"/>
                <a:cs typeface="Arial" panose="020B0604020202020204" pitchFamily="34" charset="0"/>
              </a:rPr>
              <a:t>Chilar</a:t>
            </a:r>
            <a:r>
              <a:rPr lang="en-CA" sz="2000" dirty="0">
                <a:solidFill>
                  <a:srgbClr val="FF0000"/>
                </a:solidFill>
                <a:latin typeface="Arial" panose="020B0604020202020204" pitchFamily="34" charset="0"/>
                <a:cs typeface="Arial" panose="020B0604020202020204" pitchFamily="34" charset="0"/>
              </a:rPr>
              <a:t> and Santa Rosa (</a:t>
            </a:r>
            <a:r>
              <a:rPr lang="en-CA" sz="2000" dirty="0" err="1">
                <a:solidFill>
                  <a:srgbClr val="FF0000"/>
                </a:solidFill>
                <a:latin typeface="Arial" panose="020B0604020202020204" pitchFamily="34" charset="0"/>
                <a:cs typeface="Arial" panose="020B0604020202020204" pitchFamily="34" charset="0"/>
              </a:rPr>
              <a:t>Nivel</a:t>
            </a:r>
            <a:r>
              <a:rPr lang="en-CA" sz="2000" dirty="0">
                <a:solidFill>
                  <a:srgbClr val="FF0000"/>
                </a:solidFill>
                <a:latin typeface="Arial" panose="020B0604020202020204" pitchFamily="34" charset="0"/>
                <a:cs typeface="Arial" panose="020B0604020202020204" pitchFamily="34" charset="0"/>
              </a:rPr>
              <a:t>).</a:t>
            </a:r>
            <a:r>
              <a:rPr lang="en-CA" sz="2000" dirty="0">
                <a:latin typeface="Arial" panose="020B0604020202020204" pitchFamily="34" charset="0"/>
                <a:cs typeface="Arial" panose="020B0604020202020204" pitchFamily="34" charset="0"/>
              </a:rPr>
              <a:t> </a:t>
            </a:r>
          </a:p>
          <a:p>
            <a:endParaRPr lang="en-CA" sz="2000" dirty="0">
              <a:latin typeface="Arial" panose="020B0604020202020204" pitchFamily="34" charset="0"/>
              <a:cs typeface="Arial" panose="020B0604020202020204" pitchFamily="34" charset="0"/>
            </a:endParaRPr>
          </a:p>
          <a:p>
            <a:pPr>
              <a:spcAft>
                <a:spcPts val="600"/>
              </a:spcAft>
            </a:pPr>
            <a:endParaRPr lang="en-CA"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2088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784CE53-BC6C-4AAE-A610-A898CB91F8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691216"/>
            <a:ext cx="4138352" cy="2528993"/>
          </a:xfrm>
          <a:prstGeom prst="rect">
            <a:avLst/>
          </a:prstGeom>
        </p:spPr>
      </p:pic>
      <p:pic>
        <p:nvPicPr>
          <p:cNvPr id="5" name="Picture 4">
            <a:extLst>
              <a:ext uri="{FF2B5EF4-FFF2-40B4-BE49-F238E27FC236}">
                <a16:creationId xmlns="" xmlns:a16="http://schemas.microsoft.com/office/drawing/2014/main" id="{16D07EB4-C303-4B66-A11D-DB657456FE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788592"/>
            <a:ext cx="3962400" cy="2399175"/>
          </a:xfrm>
          <a:prstGeom prst="rect">
            <a:avLst/>
          </a:prstGeom>
        </p:spPr>
      </p:pic>
      <p:sp>
        <p:nvSpPr>
          <p:cNvPr id="9" name="Rectangle 8">
            <a:extLst>
              <a:ext uri="{FF2B5EF4-FFF2-40B4-BE49-F238E27FC236}">
                <a16:creationId xmlns="" xmlns:a16="http://schemas.microsoft.com/office/drawing/2014/main" id="{9CEDF5AA-2B5A-4AF2-B805-E11EE84272CC}"/>
              </a:ext>
            </a:extLst>
          </p:cNvPr>
          <p:cNvSpPr/>
          <p:nvPr/>
        </p:nvSpPr>
        <p:spPr>
          <a:xfrm>
            <a:off x="76200" y="76200"/>
            <a:ext cx="4728217" cy="830997"/>
          </a:xfrm>
          <a:prstGeom prst="rect">
            <a:avLst/>
          </a:prstGeom>
        </p:spPr>
        <p:txBody>
          <a:bodyPr wrap="none">
            <a:spAutoFit/>
          </a:bodyPr>
          <a:lstStyle/>
          <a:p>
            <a:r>
              <a:rPr lang="en-CA" sz="2400" b="1" dirty="0">
                <a:latin typeface="Arial" panose="020B0604020202020204" pitchFamily="34" charset="0"/>
                <a:ea typeface="Arial" panose="020B0604020202020204" pitchFamily="34" charset="0"/>
              </a:rPr>
              <a:t>Horizontal Position Verification</a:t>
            </a:r>
          </a:p>
          <a:p>
            <a:r>
              <a:rPr lang="en-CA" sz="2400" b="1" dirty="0">
                <a:latin typeface="Arial" panose="020B0604020202020204" pitchFamily="34" charset="0"/>
                <a:ea typeface="Arial" panose="020B0604020202020204" pitchFamily="34" charset="0"/>
              </a:rPr>
              <a:t>- </a:t>
            </a:r>
            <a:r>
              <a:rPr lang="en-CA" sz="2400" b="1" dirty="0" err="1">
                <a:latin typeface="Arial" panose="020B0604020202020204" pitchFamily="34" charset="0"/>
                <a:ea typeface="Arial" panose="020B0604020202020204" pitchFamily="34" charset="0"/>
              </a:rPr>
              <a:t>Chilar</a:t>
            </a:r>
            <a:endParaRPr lang="en-CA" sz="2400" b="1"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 xmlns:a16="http://schemas.microsoft.com/office/drawing/2014/main" id="{BD5866DF-FBF5-40A0-AA51-FA11BAAB3365}"/>
              </a:ext>
            </a:extLst>
          </p:cNvPr>
          <p:cNvSpPr txBox="1"/>
          <p:nvPr/>
        </p:nvSpPr>
        <p:spPr>
          <a:xfrm>
            <a:off x="2278726" y="3383150"/>
            <a:ext cx="1096775" cy="400110"/>
          </a:xfrm>
          <a:prstGeom prst="rect">
            <a:avLst/>
          </a:prstGeom>
          <a:noFill/>
        </p:spPr>
        <p:txBody>
          <a:bodyPr wrap="none" rtlCol="0">
            <a:spAutoFit/>
          </a:bodyPr>
          <a:lstStyle/>
          <a:p>
            <a:r>
              <a:rPr lang="en-CA" sz="2000" dirty="0">
                <a:latin typeface="Arial" panose="020B0604020202020204" pitchFamily="34" charset="0"/>
                <a:cs typeface="Arial" panose="020B0604020202020204" pitchFamily="34" charset="0"/>
              </a:rPr>
              <a:t>Latitude</a:t>
            </a:r>
          </a:p>
        </p:txBody>
      </p:sp>
      <p:sp>
        <p:nvSpPr>
          <p:cNvPr id="13" name="TextBox 12">
            <a:extLst>
              <a:ext uri="{FF2B5EF4-FFF2-40B4-BE49-F238E27FC236}">
                <a16:creationId xmlns="" xmlns:a16="http://schemas.microsoft.com/office/drawing/2014/main" id="{8D888250-26C1-4CDC-B4DF-BDE0B132E823}"/>
              </a:ext>
            </a:extLst>
          </p:cNvPr>
          <p:cNvSpPr txBox="1"/>
          <p:nvPr/>
        </p:nvSpPr>
        <p:spPr>
          <a:xfrm>
            <a:off x="7162800" y="3411725"/>
            <a:ext cx="1311578" cy="400110"/>
          </a:xfrm>
          <a:prstGeom prst="rect">
            <a:avLst/>
          </a:prstGeom>
          <a:noFill/>
        </p:spPr>
        <p:txBody>
          <a:bodyPr wrap="none" rtlCol="0">
            <a:spAutoFit/>
          </a:bodyPr>
          <a:lstStyle/>
          <a:p>
            <a:r>
              <a:rPr lang="en-CA" sz="2000" dirty="0">
                <a:latin typeface="Arial" panose="020B0604020202020204" pitchFamily="34" charset="0"/>
                <a:cs typeface="Arial" panose="020B0604020202020204" pitchFamily="34" charset="0"/>
              </a:rPr>
              <a:t>Longitude</a:t>
            </a:r>
          </a:p>
        </p:txBody>
      </p:sp>
      <p:sp>
        <p:nvSpPr>
          <p:cNvPr id="14" name="TextBox 13">
            <a:extLst>
              <a:ext uri="{FF2B5EF4-FFF2-40B4-BE49-F238E27FC236}">
                <a16:creationId xmlns="" xmlns:a16="http://schemas.microsoft.com/office/drawing/2014/main" id="{81DAF2C4-59FC-429C-B3F0-EF0BB6A19488}"/>
              </a:ext>
            </a:extLst>
          </p:cNvPr>
          <p:cNvSpPr txBox="1"/>
          <p:nvPr/>
        </p:nvSpPr>
        <p:spPr>
          <a:xfrm>
            <a:off x="1600200" y="1123890"/>
            <a:ext cx="5963877" cy="400110"/>
          </a:xfrm>
          <a:prstGeom prst="rect">
            <a:avLst/>
          </a:prstGeom>
          <a:noFill/>
        </p:spPr>
        <p:txBody>
          <a:bodyPr wrap="none" rtlCol="0">
            <a:spAutoFit/>
          </a:bodyPr>
          <a:lstStyle/>
          <a:p>
            <a:r>
              <a:rPr lang="en-CA" sz="2000" dirty="0">
                <a:latin typeface="Arial" panose="020B0604020202020204" pitchFamily="34" charset="0"/>
                <a:cs typeface="Arial" panose="020B0604020202020204" pitchFamily="34" charset="0"/>
              </a:rPr>
              <a:t>Difference Between PP-RTX and Esteban Baseline</a:t>
            </a:r>
          </a:p>
        </p:txBody>
      </p:sp>
      <p:sp>
        <p:nvSpPr>
          <p:cNvPr id="3" name="Rectangle 2">
            <a:extLst>
              <a:ext uri="{FF2B5EF4-FFF2-40B4-BE49-F238E27FC236}">
                <a16:creationId xmlns="" xmlns:a16="http://schemas.microsoft.com/office/drawing/2014/main" id="{CE6D2024-89F2-4869-BD6C-381C35C17624}"/>
              </a:ext>
            </a:extLst>
          </p:cNvPr>
          <p:cNvSpPr/>
          <p:nvPr/>
        </p:nvSpPr>
        <p:spPr>
          <a:xfrm>
            <a:off x="228600" y="4446632"/>
            <a:ext cx="8755987" cy="1015663"/>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The comparison at </a:t>
            </a:r>
            <a:r>
              <a:rPr lang="en-CA" sz="2000" dirty="0" err="1">
                <a:latin typeface="Arial" panose="020B0604020202020204" pitchFamily="34" charset="0"/>
                <a:cs typeface="Arial" panose="020B0604020202020204" pitchFamily="34" charset="0"/>
              </a:rPr>
              <a:t>Chilar</a:t>
            </a:r>
            <a:r>
              <a:rPr lang="en-CA" sz="2000" dirty="0">
                <a:latin typeface="Arial" panose="020B0604020202020204" pitchFamily="34" charset="0"/>
                <a:cs typeface="Arial" panose="020B0604020202020204" pitchFamily="34" charset="0"/>
              </a:rPr>
              <a:t>, with the boat stationary.   Plots are in metres and are the result of differencing the single baseline solutions from the PP-RTX solution. </a:t>
            </a:r>
            <a:endParaRPr lang="en-CA" sz="2000" dirty="0"/>
          </a:p>
        </p:txBody>
      </p:sp>
    </p:spTree>
    <p:extLst>
      <p:ext uri="{BB962C8B-B14F-4D97-AF65-F5344CB8AC3E}">
        <p14:creationId xmlns:p14="http://schemas.microsoft.com/office/powerpoint/2010/main" val="97270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701CB63-F5CA-4D22-877F-80E1A86F4F6A}"/>
              </a:ext>
            </a:extLst>
          </p:cNvPr>
          <p:cNvPicPr>
            <a:picLocks noChangeAspect="1"/>
          </p:cNvPicPr>
          <p:nvPr/>
        </p:nvPicPr>
        <p:blipFill>
          <a:blip r:embed="rId2"/>
          <a:stretch>
            <a:fillRect/>
          </a:stretch>
        </p:blipFill>
        <p:spPr>
          <a:xfrm>
            <a:off x="304800" y="1980315"/>
            <a:ext cx="4038600" cy="2419350"/>
          </a:xfrm>
          <a:prstGeom prst="rect">
            <a:avLst/>
          </a:prstGeom>
        </p:spPr>
      </p:pic>
      <p:pic>
        <p:nvPicPr>
          <p:cNvPr id="5" name="Picture 4">
            <a:extLst>
              <a:ext uri="{FF2B5EF4-FFF2-40B4-BE49-F238E27FC236}">
                <a16:creationId xmlns="" xmlns:a16="http://schemas.microsoft.com/office/drawing/2014/main" id="{C1C9F25A-E50A-4422-95C5-CC6A6B6203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4375" y="2044885"/>
            <a:ext cx="4043363" cy="2366392"/>
          </a:xfrm>
          <a:prstGeom prst="rect">
            <a:avLst/>
          </a:prstGeom>
        </p:spPr>
      </p:pic>
      <p:sp>
        <p:nvSpPr>
          <p:cNvPr id="7" name="Rectangle 6">
            <a:extLst>
              <a:ext uri="{FF2B5EF4-FFF2-40B4-BE49-F238E27FC236}">
                <a16:creationId xmlns="" xmlns:a16="http://schemas.microsoft.com/office/drawing/2014/main" id="{43A6367C-3321-451A-9304-2627FC829B47}"/>
              </a:ext>
            </a:extLst>
          </p:cNvPr>
          <p:cNvSpPr/>
          <p:nvPr/>
        </p:nvSpPr>
        <p:spPr>
          <a:xfrm>
            <a:off x="76200" y="152400"/>
            <a:ext cx="4728217" cy="830997"/>
          </a:xfrm>
          <a:prstGeom prst="rect">
            <a:avLst/>
          </a:prstGeom>
        </p:spPr>
        <p:txBody>
          <a:bodyPr wrap="none">
            <a:spAutoFit/>
          </a:bodyPr>
          <a:lstStyle/>
          <a:p>
            <a:r>
              <a:rPr lang="en-CA" sz="2400" b="1" dirty="0">
                <a:latin typeface="Arial" panose="020B0604020202020204" pitchFamily="34" charset="0"/>
                <a:ea typeface="Arial" panose="020B0604020202020204" pitchFamily="34" charset="0"/>
              </a:rPr>
              <a:t>Horizontal Position Verification</a:t>
            </a:r>
          </a:p>
          <a:p>
            <a:r>
              <a:rPr lang="en-CA" sz="2400" b="1" dirty="0">
                <a:latin typeface="Arial" panose="020B0604020202020204" pitchFamily="34" charset="0"/>
                <a:ea typeface="Arial" panose="020B0604020202020204" pitchFamily="34" charset="0"/>
              </a:rPr>
              <a:t>- Santa Rosa</a:t>
            </a:r>
            <a:endParaRPr lang="en-CA" sz="24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 xmlns:a16="http://schemas.microsoft.com/office/drawing/2014/main" id="{E38C4FE9-8F3F-4209-919A-7539F42BB81C}"/>
              </a:ext>
            </a:extLst>
          </p:cNvPr>
          <p:cNvSpPr txBox="1"/>
          <p:nvPr/>
        </p:nvSpPr>
        <p:spPr>
          <a:xfrm>
            <a:off x="1579923" y="1276290"/>
            <a:ext cx="5963877" cy="400110"/>
          </a:xfrm>
          <a:prstGeom prst="rect">
            <a:avLst/>
          </a:prstGeom>
          <a:noFill/>
        </p:spPr>
        <p:txBody>
          <a:bodyPr wrap="none" rtlCol="0">
            <a:spAutoFit/>
          </a:bodyPr>
          <a:lstStyle/>
          <a:p>
            <a:r>
              <a:rPr lang="en-CA" sz="2000" dirty="0">
                <a:latin typeface="Arial" panose="020B0604020202020204" pitchFamily="34" charset="0"/>
                <a:cs typeface="Arial" panose="020B0604020202020204" pitchFamily="34" charset="0"/>
              </a:rPr>
              <a:t>Difference Between PP-RTX and Esteban Baseline</a:t>
            </a:r>
          </a:p>
        </p:txBody>
      </p:sp>
      <p:sp>
        <p:nvSpPr>
          <p:cNvPr id="9" name="TextBox 8">
            <a:extLst>
              <a:ext uri="{FF2B5EF4-FFF2-40B4-BE49-F238E27FC236}">
                <a16:creationId xmlns="" xmlns:a16="http://schemas.microsoft.com/office/drawing/2014/main" id="{FD316517-6025-4227-A87D-E1D0B3EC86DB}"/>
              </a:ext>
            </a:extLst>
          </p:cNvPr>
          <p:cNvSpPr txBox="1"/>
          <p:nvPr/>
        </p:nvSpPr>
        <p:spPr>
          <a:xfrm>
            <a:off x="1981200" y="3636018"/>
            <a:ext cx="1096775" cy="400110"/>
          </a:xfrm>
          <a:prstGeom prst="rect">
            <a:avLst/>
          </a:prstGeom>
          <a:noFill/>
        </p:spPr>
        <p:txBody>
          <a:bodyPr wrap="none" rtlCol="0">
            <a:spAutoFit/>
          </a:bodyPr>
          <a:lstStyle/>
          <a:p>
            <a:r>
              <a:rPr lang="en-CA" sz="2000" dirty="0">
                <a:latin typeface="Arial" panose="020B0604020202020204" pitchFamily="34" charset="0"/>
                <a:cs typeface="Arial" panose="020B0604020202020204" pitchFamily="34" charset="0"/>
              </a:rPr>
              <a:t>Latitude</a:t>
            </a:r>
          </a:p>
        </p:txBody>
      </p:sp>
      <p:sp>
        <p:nvSpPr>
          <p:cNvPr id="10" name="TextBox 9">
            <a:extLst>
              <a:ext uri="{FF2B5EF4-FFF2-40B4-BE49-F238E27FC236}">
                <a16:creationId xmlns="" xmlns:a16="http://schemas.microsoft.com/office/drawing/2014/main" id="{6069F81B-FE45-4361-841B-0E12B2DD0E74}"/>
              </a:ext>
            </a:extLst>
          </p:cNvPr>
          <p:cNvSpPr txBox="1"/>
          <p:nvPr/>
        </p:nvSpPr>
        <p:spPr>
          <a:xfrm>
            <a:off x="7289288" y="3640780"/>
            <a:ext cx="1311578" cy="400110"/>
          </a:xfrm>
          <a:prstGeom prst="rect">
            <a:avLst/>
          </a:prstGeom>
          <a:noFill/>
        </p:spPr>
        <p:txBody>
          <a:bodyPr wrap="none" rtlCol="0">
            <a:spAutoFit/>
          </a:bodyPr>
          <a:lstStyle/>
          <a:p>
            <a:r>
              <a:rPr lang="en-CA" sz="2000" dirty="0">
                <a:latin typeface="Arial" panose="020B0604020202020204" pitchFamily="34" charset="0"/>
                <a:cs typeface="Arial" panose="020B0604020202020204" pitchFamily="34" charset="0"/>
              </a:rPr>
              <a:t>Longitude</a:t>
            </a:r>
          </a:p>
        </p:txBody>
      </p:sp>
      <p:sp>
        <p:nvSpPr>
          <p:cNvPr id="2" name="Rectangle 1">
            <a:extLst>
              <a:ext uri="{FF2B5EF4-FFF2-40B4-BE49-F238E27FC236}">
                <a16:creationId xmlns="" xmlns:a16="http://schemas.microsoft.com/office/drawing/2014/main" id="{F7F5072B-1447-45BA-9084-8A8EF906EC6A}"/>
              </a:ext>
            </a:extLst>
          </p:cNvPr>
          <p:cNvSpPr/>
          <p:nvPr/>
        </p:nvSpPr>
        <p:spPr>
          <a:xfrm>
            <a:off x="457200" y="4715470"/>
            <a:ext cx="8340538" cy="923330"/>
          </a:xfrm>
          <a:prstGeom prst="rect">
            <a:avLst/>
          </a:prstGeom>
        </p:spPr>
        <p:txBody>
          <a:bodyPr wrap="square">
            <a:spAutoFit/>
          </a:bodyPr>
          <a:lstStyle/>
          <a:p>
            <a:r>
              <a:rPr lang="en-CA" dirty="0">
                <a:latin typeface="Arial" panose="020B0604020202020204" pitchFamily="34" charset="0"/>
                <a:cs typeface="Arial" panose="020B0604020202020204" pitchFamily="34" charset="0"/>
              </a:rPr>
              <a:t>Latitude and longitude difference results for the boat while stationary in Santa Rose.  Results show that the horizontal positioning meets the requirements for IHO order 1b (5m).</a:t>
            </a:r>
          </a:p>
        </p:txBody>
      </p:sp>
    </p:spTree>
    <p:extLst>
      <p:ext uri="{BB962C8B-B14F-4D97-AF65-F5344CB8AC3E}">
        <p14:creationId xmlns:p14="http://schemas.microsoft.com/office/powerpoint/2010/main" val="200406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E255B68-B6EF-40A0-966C-DBD0A7ED348E}"/>
              </a:ext>
            </a:extLst>
          </p:cNvPr>
          <p:cNvSpPr/>
          <p:nvPr/>
        </p:nvSpPr>
        <p:spPr>
          <a:xfrm>
            <a:off x="76200" y="76200"/>
            <a:ext cx="4320093" cy="830997"/>
          </a:xfrm>
          <a:prstGeom prst="rect">
            <a:avLst/>
          </a:prstGeom>
        </p:spPr>
        <p:txBody>
          <a:bodyPr wrap="none">
            <a:spAutoFit/>
          </a:bodyPr>
          <a:lstStyle/>
          <a:p>
            <a:r>
              <a:rPr lang="en-CA" sz="2400" b="1" dirty="0">
                <a:latin typeface="Arial" panose="020B0604020202020204" pitchFamily="34" charset="0"/>
                <a:ea typeface="Arial" panose="020B0604020202020204" pitchFamily="34" charset="0"/>
              </a:rPr>
              <a:t>Vertical Position Verification</a:t>
            </a:r>
          </a:p>
          <a:p>
            <a:r>
              <a:rPr lang="en-CA" sz="2400" b="1" dirty="0">
                <a:effectLst/>
                <a:latin typeface="Arial" panose="020B0604020202020204" pitchFamily="34" charset="0"/>
                <a:ea typeface="Arial" panose="020B0604020202020204" pitchFamily="34" charset="0"/>
              </a:rPr>
              <a:t>- Approach</a:t>
            </a:r>
          </a:p>
        </p:txBody>
      </p:sp>
      <p:sp>
        <p:nvSpPr>
          <p:cNvPr id="5" name="Rectangle 4">
            <a:extLst>
              <a:ext uri="{FF2B5EF4-FFF2-40B4-BE49-F238E27FC236}">
                <a16:creationId xmlns="" xmlns:a16="http://schemas.microsoft.com/office/drawing/2014/main" id="{34F4BC82-9EAC-4B77-A608-854A04C8CE20}"/>
              </a:ext>
            </a:extLst>
          </p:cNvPr>
          <p:cNvSpPr/>
          <p:nvPr/>
        </p:nvSpPr>
        <p:spPr>
          <a:xfrm>
            <a:off x="152400" y="1327190"/>
            <a:ext cx="8915400" cy="3016210"/>
          </a:xfrm>
          <a:prstGeom prst="rect">
            <a:avLst/>
          </a:prstGeom>
        </p:spPr>
        <p:txBody>
          <a:bodyPr wrap="square">
            <a:spAutoFit/>
          </a:bodyPr>
          <a:lstStyle/>
          <a:p>
            <a:pPr>
              <a:spcAft>
                <a:spcPts val="600"/>
              </a:spcAft>
            </a:pPr>
            <a:r>
              <a:rPr lang="en-CA" sz="2000" dirty="0">
                <a:latin typeface="Arial" panose="020B0604020202020204" pitchFamily="34" charset="0"/>
                <a:ea typeface="Calibri" panose="020F0502020204030204" pitchFamily="34" charset="0"/>
                <a:cs typeface="Arial" panose="020B0604020202020204" pitchFamily="34" charset="0"/>
              </a:rPr>
              <a:t>The vertical position was verified at both of the water level monitoring locations, </a:t>
            </a:r>
            <a:r>
              <a:rPr lang="en-CA" sz="2000" dirty="0" err="1">
                <a:latin typeface="Arial" panose="020B0604020202020204" pitchFamily="34" charset="0"/>
                <a:ea typeface="Calibri" panose="020F0502020204030204" pitchFamily="34" charset="0"/>
                <a:cs typeface="Arial" panose="020B0604020202020204" pitchFamily="34" charset="0"/>
              </a:rPr>
              <a:t>Chilar</a:t>
            </a:r>
            <a:r>
              <a:rPr lang="en-CA" sz="2000" dirty="0">
                <a:latin typeface="Arial" panose="020B0604020202020204" pitchFamily="34" charset="0"/>
                <a:ea typeface="Calibri" panose="020F0502020204030204" pitchFamily="34" charset="0"/>
                <a:cs typeface="Arial" panose="020B0604020202020204" pitchFamily="34" charset="0"/>
              </a:rPr>
              <a:t> and Santa Rosa.  The water level measurements, relative to PLD, were assumed to be true and were used to verify the GNSS derived water levels measured at the boat.  This verification was performed when the boat sat still for a period of time.  </a:t>
            </a:r>
          </a:p>
          <a:p>
            <a:pPr>
              <a:spcAft>
                <a:spcPts val="600"/>
              </a:spcAft>
            </a:pPr>
            <a:endParaRPr lang="en-CA" sz="2000" dirty="0">
              <a:latin typeface="Arial" panose="020B0604020202020204" pitchFamily="34" charset="0"/>
              <a:ea typeface="Calibri" panose="020F0502020204030204" pitchFamily="34" charset="0"/>
              <a:cs typeface="Arial" panose="020B0604020202020204" pitchFamily="34" charset="0"/>
            </a:endParaRPr>
          </a:p>
          <a:p>
            <a:pPr>
              <a:spcAft>
                <a:spcPts val="600"/>
              </a:spcAft>
            </a:pP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In the area between </a:t>
            </a:r>
            <a:r>
              <a:rPr lang="en-CA" sz="2000" dirty="0" err="1">
                <a:solidFill>
                  <a:srgbClr val="FF0000"/>
                </a:solidFill>
                <a:latin typeface="Arial" panose="020B0604020202020204" pitchFamily="34" charset="0"/>
                <a:ea typeface="Calibri" panose="020F0502020204030204" pitchFamily="34" charset="0"/>
                <a:cs typeface="Arial" panose="020B0604020202020204" pitchFamily="34" charset="0"/>
              </a:rPr>
              <a:t>Chilar</a:t>
            </a: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 and Santa Rose, the tree coverage interfered with satellite reception, which degraded the height solution, making it unusable for water level determination.</a:t>
            </a:r>
          </a:p>
        </p:txBody>
      </p:sp>
    </p:spTree>
    <p:extLst>
      <p:ext uri="{BB962C8B-B14F-4D97-AF65-F5344CB8AC3E}">
        <p14:creationId xmlns:p14="http://schemas.microsoft.com/office/powerpoint/2010/main" val="215815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69F2F51-26F7-4CBD-8D1E-696F3193D3FA}"/>
              </a:ext>
            </a:extLst>
          </p:cNvPr>
          <p:cNvPicPr/>
          <p:nvPr/>
        </p:nvPicPr>
        <p:blipFill>
          <a:blip r:embed="rId2" cstate="email">
            <a:extLst>
              <a:ext uri="{28A0092B-C50C-407E-A947-70E740481C1C}">
                <a14:useLocalDpi xmlns:a14="http://schemas.microsoft.com/office/drawing/2010/main"/>
              </a:ext>
            </a:extLst>
          </a:blip>
          <a:stretch>
            <a:fillRect/>
          </a:stretch>
        </p:blipFill>
        <p:spPr>
          <a:xfrm>
            <a:off x="891093" y="1066800"/>
            <a:ext cx="7010400" cy="3276600"/>
          </a:xfrm>
          <a:prstGeom prst="rect">
            <a:avLst/>
          </a:prstGeom>
        </p:spPr>
      </p:pic>
      <p:sp>
        <p:nvSpPr>
          <p:cNvPr id="7" name="Rectangle 6">
            <a:extLst>
              <a:ext uri="{FF2B5EF4-FFF2-40B4-BE49-F238E27FC236}">
                <a16:creationId xmlns="" xmlns:a16="http://schemas.microsoft.com/office/drawing/2014/main" id="{9172E833-F43F-48AC-A538-2248E751C76D}"/>
              </a:ext>
            </a:extLst>
          </p:cNvPr>
          <p:cNvSpPr/>
          <p:nvPr/>
        </p:nvSpPr>
        <p:spPr>
          <a:xfrm>
            <a:off x="90748" y="76200"/>
            <a:ext cx="4405052" cy="830997"/>
          </a:xfrm>
          <a:prstGeom prst="rect">
            <a:avLst/>
          </a:prstGeom>
        </p:spPr>
        <p:txBody>
          <a:bodyPr wrap="none">
            <a:spAutoFit/>
          </a:bodyPr>
          <a:lstStyle/>
          <a:p>
            <a:r>
              <a:rPr lang="en-CA" sz="2400" b="1" dirty="0">
                <a:latin typeface="Arial" panose="020B0604020202020204" pitchFamily="34" charset="0"/>
                <a:ea typeface="Arial" panose="020B0604020202020204" pitchFamily="34" charset="0"/>
              </a:rPr>
              <a:t>Vertical Position Verification </a:t>
            </a:r>
          </a:p>
          <a:p>
            <a:r>
              <a:rPr lang="en-CA" sz="2400" b="1" dirty="0">
                <a:latin typeface="Arial" panose="020B0604020202020204" pitchFamily="34" charset="0"/>
                <a:ea typeface="Arial" panose="020B0604020202020204" pitchFamily="34" charset="0"/>
              </a:rPr>
              <a:t>- Vessel at </a:t>
            </a:r>
            <a:r>
              <a:rPr lang="en-CA" sz="2400" b="1" dirty="0" err="1">
                <a:latin typeface="Arial" panose="020B0604020202020204" pitchFamily="34" charset="0"/>
                <a:ea typeface="Arial" panose="020B0604020202020204" pitchFamily="34" charset="0"/>
              </a:rPr>
              <a:t>Chilar</a:t>
            </a:r>
            <a:endParaRPr lang="en-CA" sz="24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 xmlns:a16="http://schemas.microsoft.com/office/drawing/2014/main" id="{41AEBC72-6D4B-4DCB-B346-4CC06210AD76}"/>
              </a:ext>
            </a:extLst>
          </p:cNvPr>
          <p:cNvSpPr txBox="1"/>
          <p:nvPr/>
        </p:nvSpPr>
        <p:spPr>
          <a:xfrm>
            <a:off x="1828800" y="2069544"/>
            <a:ext cx="1702582" cy="338554"/>
          </a:xfrm>
          <a:prstGeom prst="rect">
            <a:avLst/>
          </a:prstGeom>
          <a:noFill/>
        </p:spPr>
        <p:txBody>
          <a:bodyPr wrap="none" rtlCol="0">
            <a:spAutoFit/>
          </a:bodyPr>
          <a:lstStyle/>
          <a:p>
            <a:r>
              <a:rPr lang="en-CA" sz="1600" b="1" dirty="0">
                <a:latin typeface="Arial" panose="020B0604020202020204" pitchFamily="34" charset="0"/>
                <a:cs typeface="Arial" panose="020B0604020202020204" pitchFamily="34" charset="0"/>
              </a:rPr>
              <a:t>Vessel at </a:t>
            </a:r>
            <a:r>
              <a:rPr lang="en-CA" sz="1600" b="1" dirty="0" err="1">
                <a:latin typeface="Arial" panose="020B0604020202020204" pitchFamily="34" charset="0"/>
                <a:cs typeface="Arial" panose="020B0604020202020204" pitchFamily="34" charset="0"/>
              </a:rPr>
              <a:t>Chilar</a:t>
            </a:r>
            <a:endParaRPr lang="en-CA" sz="16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1A5EB4C9-A9E7-4762-A84F-7069B7EFC075}"/>
              </a:ext>
            </a:extLst>
          </p:cNvPr>
          <p:cNvSpPr txBox="1"/>
          <p:nvPr/>
        </p:nvSpPr>
        <p:spPr>
          <a:xfrm>
            <a:off x="4191000" y="2038766"/>
            <a:ext cx="2327881" cy="338554"/>
          </a:xfrm>
          <a:prstGeom prst="rect">
            <a:avLst/>
          </a:prstGeom>
          <a:noFill/>
        </p:spPr>
        <p:txBody>
          <a:bodyPr wrap="none" rtlCol="0">
            <a:spAutoFit/>
          </a:bodyPr>
          <a:lstStyle/>
          <a:p>
            <a:r>
              <a:rPr lang="en-CA" sz="1600" b="1" dirty="0">
                <a:latin typeface="Arial" panose="020B0604020202020204" pitchFamily="34" charset="0"/>
                <a:cs typeface="Arial" panose="020B0604020202020204" pitchFamily="34" charset="0"/>
              </a:rPr>
              <a:t>Moving to Santa Rosa</a:t>
            </a:r>
          </a:p>
        </p:txBody>
      </p:sp>
      <p:sp>
        <p:nvSpPr>
          <p:cNvPr id="2" name="Rectangle 1">
            <a:extLst>
              <a:ext uri="{FF2B5EF4-FFF2-40B4-BE49-F238E27FC236}">
                <a16:creationId xmlns="" xmlns:a16="http://schemas.microsoft.com/office/drawing/2014/main" id="{E4C243C5-ED16-4C91-AA18-635AA153FE65}"/>
              </a:ext>
            </a:extLst>
          </p:cNvPr>
          <p:cNvSpPr/>
          <p:nvPr/>
        </p:nvSpPr>
        <p:spPr>
          <a:xfrm>
            <a:off x="104775" y="4343400"/>
            <a:ext cx="8915400" cy="2031325"/>
          </a:xfrm>
          <a:prstGeom prst="rect">
            <a:avLst/>
          </a:prstGeom>
        </p:spPr>
        <p:txBody>
          <a:bodyPr wrap="square">
            <a:spAutoFit/>
          </a:bodyPr>
          <a:lstStyle/>
          <a:p>
            <a:r>
              <a:rPr lang="en-CA" dirty="0">
                <a:latin typeface="Arial" panose="020B0604020202020204" pitchFamily="34" charset="0"/>
                <a:ea typeface="Calibri" panose="020F0502020204030204" pitchFamily="34" charset="0"/>
                <a:cs typeface="Arial" panose="020B0604020202020204" pitchFamily="34" charset="0"/>
              </a:rPr>
              <a:t>Plot of heights, relative to PLD, while the boat sat in </a:t>
            </a:r>
            <a:r>
              <a:rPr lang="en-CA" dirty="0" err="1">
                <a:latin typeface="Arial" panose="020B0604020202020204" pitchFamily="34" charset="0"/>
                <a:ea typeface="Calibri" panose="020F0502020204030204" pitchFamily="34" charset="0"/>
                <a:cs typeface="Arial" panose="020B0604020202020204" pitchFamily="34" charset="0"/>
              </a:rPr>
              <a:t>Chilar</a:t>
            </a:r>
            <a:r>
              <a:rPr lang="en-CA" dirty="0">
                <a:latin typeface="Arial" panose="020B0604020202020204" pitchFamily="34" charset="0"/>
                <a:ea typeface="Calibri" panose="020F0502020204030204" pitchFamily="34" charset="0"/>
                <a:cs typeface="Arial" panose="020B0604020202020204" pitchFamily="34" charset="0"/>
              </a:rPr>
              <a:t>, before heading for Santa Rose.  The </a:t>
            </a:r>
            <a:r>
              <a:rPr lang="en-CA" dirty="0" err="1">
                <a:latin typeface="Arial" panose="020B0604020202020204" pitchFamily="34" charset="0"/>
                <a:ea typeface="Calibri" panose="020F0502020204030204" pitchFamily="34" charset="0"/>
                <a:cs typeface="Arial" panose="020B0604020202020204" pitchFamily="34" charset="0"/>
              </a:rPr>
              <a:t>Chilar</a:t>
            </a:r>
            <a:r>
              <a:rPr lang="en-CA" dirty="0">
                <a:latin typeface="Arial" panose="020B0604020202020204" pitchFamily="34" charset="0"/>
                <a:ea typeface="Calibri" panose="020F0502020204030204" pitchFamily="34" charset="0"/>
                <a:cs typeface="Arial" panose="020B0604020202020204" pitchFamily="34" charset="0"/>
              </a:rPr>
              <a:t> water level measurement (tide) is shown in yellow, with the green representing the PPRTX derived height, the black representing the Esteban base station derived height and the blue representing the </a:t>
            </a:r>
            <a:r>
              <a:rPr lang="en-CA" dirty="0" err="1">
                <a:latin typeface="Arial" panose="020B0604020202020204" pitchFamily="34" charset="0"/>
                <a:ea typeface="Calibri" panose="020F0502020204030204" pitchFamily="34" charset="0"/>
                <a:cs typeface="Arial" panose="020B0604020202020204" pitchFamily="34" charset="0"/>
              </a:rPr>
              <a:t>Chilar</a:t>
            </a:r>
            <a:r>
              <a:rPr lang="en-CA" dirty="0">
                <a:latin typeface="Arial" panose="020B0604020202020204" pitchFamily="34" charset="0"/>
                <a:ea typeface="Calibri" panose="020F0502020204030204" pitchFamily="34" charset="0"/>
                <a:cs typeface="Arial" panose="020B0604020202020204" pitchFamily="34" charset="0"/>
              </a:rPr>
              <a:t> base station derived height.  </a:t>
            </a:r>
            <a:r>
              <a:rPr lang="en-CA" dirty="0" err="1">
                <a:solidFill>
                  <a:srgbClr val="FF0000"/>
                </a:solidFill>
                <a:latin typeface="Arial" panose="020B0604020202020204" pitchFamily="34" charset="0"/>
                <a:ea typeface="Calibri" panose="020F0502020204030204" pitchFamily="34" charset="0"/>
                <a:cs typeface="Arial" panose="020B0604020202020204" pitchFamily="34" charset="0"/>
              </a:rPr>
              <a:t>Chilar</a:t>
            </a:r>
            <a:r>
              <a:rPr lang="en-CA" dirty="0">
                <a:solidFill>
                  <a:srgbClr val="FF0000"/>
                </a:solidFill>
                <a:latin typeface="Arial" panose="020B0604020202020204" pitchFamily="34" charset="0"/>
                <a:ea typeface="Calibri" panose="020F0502020204030204" pitchFamily="34" charset="0"/>
                <a:cs typeface="Arial" panose="020B0604020202020204" pitchFamily="34" charset="0"/>
              </a:rPr>
              <a:t> GNSS and Esteban GNSS heights show good agreement with </a:t>
            </a:r>
            <a:r>
              <a:rPr lang="en-CA" dirty="0" err="1">
                <a:solidFill>
                  <a:srgbClr val="FF0000"/>
                </a:solidFill>
                <a:latin typeface="Arial" panose="020B0604020202020204" pitchFamily="34" charset="0"/>
                <a:ea typeface="Calibri" panose="020F0502020204030204" pitchFamily="34" charset="0"/>
                <a:cs typeface="Arial" panose="020B0604020202020204" pitchFamily="34" charset="0"/>
              </a:rPr>
              <a:t>Chilar</a:t>
            </a:r>
            <a:r>
              <a:rPr lang="en-CA" dirty="0">
                <a:solidFill>
                  <a:srgbClr val="FF0000"/>
                </a:solidFill>
                <a:latin typeface="Arial" panose="020B0604020202020204" pitchFamily="34" charset="0"/>
                <a:ea typeface="Calibri" panose="020F0502020204030204" pitchFamily="34" charset="0"/>
                <a:cs typeface="Arial" panose="020B0604020202020204" pitchFamily="34" charset="0"/>
              </a:rPr>
              <a:t> water level measurements (with in 0.1m) while the boat is in </a:t>
            </a:r>
            <a:r>
              <a:rPr lang="en-CA" dirty="0" err="1">
                <a:solidFill>
                  <a:srgbClr val="FF0000"/>
                </a:solidFill>
                <a:latin typeface="Arial" panose="020B0604020202020204" pitchFamily="34" charset="0"/>
                <a:ea typeface="Calibri" panose="020F0502020204030204" pitchFamily="34" charset="0"/>
                <a:cs typeface="Arial" panose="020B0604020202020204" pitchFamily="34" charset="0"/>
              </a:rPr>
              <a:t>Chilar</a:t>
            </a:r>
            <a:r>
              <a:rPr lang="en-CA" dirty="0">
                <a:solidFill>
                  <a:srgbClr val="FF0000"/>
                </a:solidFill>
                <a:latin typeface="Arial" panose="020B0604020202020204" pitchFamily="34" charset="0"/>
                <a:ea typeface="Calibri" panose="020F0502020204030204" pitchFamily="34" charset="0"/>
                <a:cs typeface="Arial" panose="020B0604020202020204" pitchFamily="34" charset="0"/>
              </a:rPr>
              <a:t>.  Both remain in agreement as the vessel moves towards Santa Rosa. </a:t>
            </a:r>
            <a:endParaRPr lang="en-CA"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889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F9E5156-204B-4C5C-9DB0-97823EC287D3}"/>
              </a:ext>
            </a:extLst>
          </p:cNvPr>
          <p:cNvPicPr/>
          <p:nvPr/>
        </p:nvPicPr>
        <p:blipFill>
          <a:blip r:embed="rId2" cstate="email">
            <a:extLst>
              <a:ext uri="{28A0092B-C50C-407E-A947-70E740481C1C}">
                <a14:useLocalDpi xmlns:a14="http://schemas.microsoft.com/office/drawing/2010/main"/>
              </a:ext>
            </a:extLst>
          </a:blip>
          <a:stretch>
            <a:fillRect/>
          </a:stretch>
        </p:blipFill>
        <p:spPr>
          <a:xfrm>
            <a:off x="990600" y="1066800"/>
            <a:ext cx="7162800" cy="3810000"/>
          </a:xfrm>
          <a:prstGeom prst="rect">
            <a:avLst/>
          </a:prstGeom>
        </p:spPr>
      </p:pic>
      <p:sp>
        <p:nvSpPr>
          <p:cNvPr id="6" name="Rectangle 5">
            <a:extLst>
              <a:ext uri="{FF2B5EF4-FFF2-40B4-BE49-F238E27FC236}">
                <a16:creationId xmlns="" xmlns:a16="http://schemas.microsoft.com/office/drawing/2014/main" id="{D9F8AA12-26F2-475A-911E-58CDD0768B25}"/>
              </a:ext>
            </a:extLst>
          </p:cNvPr>
          <p:cNvSpPr/>
          <p:nvPr/>
        </p:nvSpPr>
        <p:spPr>
          <a:xfrm>
            <a:off x="90748" y="76200"/>
            <a:ext cx="4405052" cy="830997"/>
          </a:xfrm>
          <a:prstGeom prst="rect">
            <a:avLst/>
          </a:prstGeom>
        </p:spPr>
        <p:txBody>
          <a:bodyPr wrap="none">
            <a:spAutoFit/>
          </a:bodyPr>
          <a:lstStyle/>
          <a:p>
            <a:r>
              <a:rPr lang="en-CA" sz="2400" b="1" dirty="0">
                <a:latin typeface="Arial" panose="020B0604020202020204" pitchFamily="34" charset="0"/>
                <a:ea typeface="Arial" panose="020B0604020202020204" pitchFamily="34" charset="0"/>
              </a:rPr>
              <a:t>Vertical Position Verification </a:t>
            </a:r>
          </a:p>
          <a:p>
            <a:r>
              <a:rPr lang="en-CA" sz="2400" b="1" dirty="0">
                <a:latin typeface="Arial" panose="020B0604020202020204" pitchFamily="34" charset="0"/>
                <a:ea typeface="Arial" panose="020B0604020202020204" pitchFamily="34" charset="0"/>
              </a:rPr>
              <a:t>– Vessel at Santa Rosa</a:t>
            </a:r>
            <a:endParaRPr lang="en-CA" sz="24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 xmlns:a16="http://schemas.microsoft.com/office/drawing/2014/main" id="{3D27E0D4-B8FA-4D85-8253-A76C075808CA}"/>
              </a:ext>
            </a:extLst>
          </p:cNvPr>
          <p:cNvSpPr txBox="1"/>
          <p:nvPr/>
        </p:nvSpPr>
        <p:spPr>
          <a:xfrm>
            <a:off x="3276600" y="1447800"/>
            <a:ext cx="2493055" cy="369332"/>
          </a:xfrm>
          <a:prstGeom prst="rect">
            <a:avLst/>
          </a:prstGeom>
          <a:noFill/>
        </p:spPr>
        <p:txBody>
          <a:bodyPr wrap="none" rtlCol="0">
            <a:spAutoFit/>
          </a:bodyPr>
          <a:lstStyle/>
          <a:p>
            <a:r>
              <a:rPr lang="en-CA" b="1" dirty="0">
                <a:latin typeface="Arial" panose="020B0604020202020204" pitchFamily="34" charset="0"/>
                <a:cs typeface="Arial" panose="020B0604020202020204" pitchFamily="34" charset="0"/>
              </a:rPr>
              <a:t>Vessel at Santa Rosa</a:t>
            </a:r>
          </a:p>
        </p:txBody>
      </p:sp>
      <p:sp>
        <p:nvSpPr>
          <p:cNvPr id="2" name="Rectangle 1">
            <a:extLst>
              <a:ext uri="{FF2B5EF4-FFF2-40B4-BE49-F238E27FC236}">
                <a16:creationId xmlns="" xmlns:a16="http://schemas.microsoft.com/office/drawing/2014/main" id="{0837DF6A-0C97-4EE8-AB5B-99F90DBE3B89}"/>
              </a:ext>
            </a:extLst>
          </p:cNvPr>
          <p:cNvSpPr/>
          <p:nvPr/>
        </p:nvSpPr>
        <p:spPr>
          <a:xfrm>
            <a:off x="114300" y="5114925"/>
            <a:ext cx="8763000" cy="646331"/>
          </a:xfrm>
          <a:prstGeom prst="rect">
            <a:avLst/>
          </a:prstGeom>
        </p:spPr>
        <p:txBody>
          <a:bodyPr wrap="square">
            <a:spAutoFit/>
          </a:bodyPr>
          <a:lstStyle/>
          <a:p>
            <a:pPr>
              <a:spcAft>
                <a:spcPts val="600"/>
              </a:spcAft>
            </a:pPr>
            <a:r>
              <a:rPr lang="en-CA" dirty="0">
                <a:latin typeface="Arial" panose="020B0604020202020204" pitchFamily="34" charset="0"/>
                <a:ea typeface="Calibri" panose="020F0502020204030204" pitchFamily="34" charset="0"/>
                <a:cs typeface="Arial" panose="020B0604020202020204" pitchFamily="34" charset="0"/>
              </a:rPr>
              <a:t>Plot of heights, relative to PLD, while the boat is stationary in Santa Rosa.  </a:t>
            </a:r>
            <a:r>
              <a:rPr lang="en-CA" dirty="0">
                <a:solidFill>
                  <a:srgbClr val="FF0000"/>
                </a:solidFill>
                <a:latin typeface="Arial" panose="020B0604020202020204" pitchFamily="34" charset="0"/>
                <a:ea typeface="Calibri" panose="020F0502020204030204" pitchFamily="34" charset="0"/>
                <a:cs typeface="Arial" panose="020B0604020202020204" pitchFamily="34" charset="0"/>
              </a:rPr>
              <a:t>The </a:t>
            </a:r>
            <a:r>
              <a:rPr lang="en-CA" dirty="0" err="1">
                <a:solidFill>
                  <a:srgbClr val="FF0000"/>
                </a:solidFill>
                <a:latin typeface="Arial" panose="020B0604020202020204" pitchFamily="34" charset="0"/>
                <a:ea typeface="Calibri" panose="020F0502020204030204" pitchFamily="34" charset="0"/>
                <a:cs typeface="Arial" panose="020B0604020202020204" pitchFamily="34" charset="0"/>
              </a:rPr>
              <a:t>Nivel</a:t>
            </a:r>
            <a:r>
              <a:rPr lang="en-CA" dirty="0">
                <a:solidFill>
                  <a:srgbClr val="FF0000"/>
                </a:solidFill>
                <a:latin typeface="Arial" panose="020B0604020202020204" pitchFamily="34" charset="0"/>
                <a:ea typeface="Calibri" panose="020F0502020204030204" pitchFamily="34" charset="0"/>
                <a:cs typeface="Arial" panose="020B0604020202020204" pitchFamily="34" charset="0"/>
              </a:rPr>
              <a:t> GNSS heights are in good agreement with the measured water level.  </a:t>
            </a:r>
          </a:p>
        </p:txBody>
      </p:sp>
    </p:spTree>
    <p:extLst>
      <p:ext uri="{BB962C8B-B14F-4D97-AF65-F5344CB8AC3E}">
        <p14:creationId xmlns:p14="http://schemas.microsoft.com/office/powerpoint/2010/main" val="3873917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F9231BA-7435-4A35-AB16-FD7675758639}"/>
              </a:ext>
            </a:extLst>
          </p:cNvPr>
          <p:cNvSpPr/>
          <p:nvPr/>
        </p:nvSpPr>
        <p:spPr>
          <a:xfrm>
            <a:off x="76200" y="1066800"/>
            <a:ext cx="8763000" cy="5324535"/>
          </a:xfrm>
          <a:prstGeom prst="rect">
            <a:avLst/>
          </a:prstGeom>
        </p:spPr>
        <p:txBody>
          <a:bodyPr wrap="square">
            <a:spAutoFit/>
          </a:bodyPr>
          <a:lstStyle/>
          <a:p>
            <a:r>
              <a:rPr lang="en-CA" sz="2000" dirty="0">
                <a:latin typeface="Arial" panose="020B0604020202020204" pitchFamily="34" charset="0"/>
                <a:ea typeface="Calibri" panose="020F0502020204030204" pitchFamily="34" charset="0"/>
                <a:cs typeface="Arial" panose="020B0604020202020204" pitchFamily="34" charset="0"/>
              </a:rPr>
              <a:t>In both cases (at </a:t>
            </a:r>
            <a:r>
              <a:rPr lang="en-CA" sz="2000" dirty="0" err="1">
                <a:latin typeface="Arial" panose="020B0604020202020204" pitchFamily="34" charset="0"/>
                <a:ea typeface="Calibri" panose="020F0502020204030204" pitchFamily="34" charset="0"/>
                <a:cs typeface="Arial" panose="020B0604020202020204" pitchFamily="34" charset="0"/>
              </a:rPr>
              <a:t>Chilar</a:t>
            </a:r>
            <a:r>
              <a:rPr lang="en-CA" sz="2000" dirty="0">
                <a:latin typeface="Arial" panose="020B0604020202020204" pitchFamily="34" charset="0"/>
                <a:ea typeface="Calibri" panose="020F0502020204030204" pitchFamily="34" charset="0"/>
                <a:cs typeface="Arial" panose="020B0604020202020204" pitchFamily="34" charset="0"/>
              </a:rPr>
              <a:t> and Santa Rosa) the PPRTX GNSS results follow the general trend of the other observations, but have deviations of up to 0.5 m at times.  </a:t>
            </a:r>
            <a:r>
              <a:rPr lang="en-CA" sz="2000" b="1" dirty="0">
                <a:solidFill>
                  <a:srgbClr val="FF0000"/>
                </a:solidFill>
                <a:latin typeface="Arial" panose="020B0604020202020204" pitchFamily="34" charset="0"/>
                <a:ea typeface="Calibri" panose="020F0502020204030204" pitchFamily="34" charset="0"/>
                <a:cs typeface="Arial" panose="020B0604020202020204" pitchFamily="34" charset="0"/>
              </a:rPr>
              <a:t>This is why the PPRTX results are useful for verifying the general trend of the water level, but was not good enough to define the water level everywhere.</a:t>
            </a:r>
          </a:p>
          <a:p>
            <a:endParaRPr lang="en-CA" sz="2000" dirty="0">
              <a:latin typeface="Arial" panose="020B0604020202020204" pitchFamily="34" charset="0"/>
              <a:ea typeface="Calibri" panose="020F0502020204030204" pitchFamily="34" charset="0"/>
              <a:cs typeface="Arial" panose="020B0604020202020204" pitchFamily="34" charset="0"/>
            </a:endParaRPr>
          </a:p>
          <a:p>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In the area between </a:t>
            </a:r>
            <a:r>
              <a:rPr lang="en-CA" sz="2000" dirty="0" err="1">
                <a:solidFill>
                  <a:srgbClr val="FF0000"/>
                </a:solidFill>
                <a:latin typeface="Arial" panose="020B0604020202020204" pitchFamily="34" charset="0"/>
                <a:ea typeface="Calibri" panose="020F0502020204030204" pitchFamily="34" charset="0"/>
                <a:cs typeface="Arial" panose="020B0604020202020204" pitchFamily="34" charset="0"/>
              </a:rPr>
              <a:t>Chilar</a:t>
            </a:r>
            <a:r>
              <a:rPr lang="en-CA" sz="2000" dirty="0">
                <a:solidFill>
                  <a:srgbClr val="FF0000"/>
                </a:solidFill>
                <a:latin typeface="Arial" panose="020B0604020202020204" pitchFamily="34" charset="0"/>
                <a:ea typeface="Calibri" panose="020F0502020204030204" pitchFamily="34" charset="0"/>
                <a:cs typeface="Arial" panose="020B0604020202020204" pitchFamily="34" charset="0"/>
              </a:rPr>
              <a:t> and Santa Rose, the tree coverage interfered with satellite reception, which degraded the height solution, making it unusable for water level determination. </a:t>
            </a:r>
          </a:p>
          <a:p>
            <a:endParaRPr lang="en-CA" sz="2000" dirty="0">
              <a:latin typeface="Arial" panose="020B0604020202020204" pitchFamily="34" charset="0"/>
              <a:ea typeface="Calibri" panose="020F0502020204030204" pitchFamily="34" charset="0"/>
              <a:cs typeface="Arial" panose="020B0604020202020204" pitchFamily="34" charset="0"/>
            </a:endParaRPr>
          </a:p>
          <a:p>
            <a:r>
              <a:rPr lang="en-CA" sz="2000" dirty="0">
                <a:latin typeface="Arial" panose="020B0604020202020204" pitchFamily="34" charset="0"/>
                <a:ea typeface="Calibri" panose="020F0502020204030204" pitchFamily="34" charset="0"/>
                <a:cs typeface="Arial" panose="020B0604020202020204" pitchFamily="34" charset="0"/>
              </a:rPr>
              <a:t>These results indicated that the GNSS heights were suitable for deriving the water surface under certain conditions, but not in others.  Therefore, GNSS heights could not be used in the project to derive soundings relative to PLD, but could be used to help derive a model of the river surface, relative to PLD.  This information was used to help derive the water surface model (tide model) used to reduce soundings to PLD.</a:t>
            </a:r>
          </a:p>
          <a:p>
            <a:pPr>
              <a:spcAft>
                <a:spcPts val="600"/>
              </a:spcAft>
            </a:pPr>
            <a:endParaRPr lang="en-CA"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19C0A770-672E-451C-8AD7-7059B82AD652}"/>
              </a:ext>
            </a:extLst>
          </p:cNvPr>
          <p:cNvSpPr/>
          <p:nvPr/>
        </p:nvSpPr>
        <p:spPr>
          <a:xfrm>
            <a:off x="76200" y="76200"/>
            <a:ext cx="4405052" cy="830997"/>
          </a:xfrm>
          <a:prstGeom prst="rect">
            <a:avLst/>
          </a:prstGeom>
        </p:spPr>
        <p:txBody>
          <a:bodyPr wrap="none">
            <a:spAutoFit/>
          </a:bodyPr>
          <a:lstStyle/>
          <a:p>
            <a:r>
              <a:rPr lang="en-CA" sz="2400" b="1" dirty="0">
                <a:latin typeface="Arial" panose="020B0604020202020204" pitchFamily="34" charset="0"/>
                <a:ea typeface="Arial" panose="020B0604020202020204" pitchFamily="34" charset="0"/>
              </a:rPr>
              <a:t>Vertical Position Verification </a:t>
            </a:r>
          </a:p>
          <a:p>
            <a:r>
              <a:rPr lang="en-CA" sz="2400" b="1" dirty="0">
                <a:latin typeface="Arial" panose="020B0604020202020204" pitchFamily="34" charset="0"/>
                <a:ea typeface="Arial" panose="020B0604020202020204" pitchFamily="34" charset="0"/>
              </a:rPr>
              <a:t>– Analysis</a:t>
            </a:r>
          </a:p>
        </p:txBody>
      </p:sp>
    </p:spTree>
    <p:extLst>
      <p:ext uri="{BB962C8B-B14F-4D97-AF65-F5344CB8AC3E}">
        <p14:creationId xmlns:p14="http://schemas.microsoft.com/office/powerpoint/2010/main" val="474584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EDA9326C-8A01-40D9-9C18-88E2354BEA40}"/>
              </a:ext>
            </a:extLst>
          </p:cNvPr>
          <p:cNvSpPr/>
          <p:nvPr/>
        </p:nvSpPr>
        <p:spPr>
          <a:xfrm>
            <a:off x="2362200" y="2362200"/>
            <a:ext cx="4145687" cy="523220"/>
          </a:xfrm>
          <a:prstGeom prst="rect">
            <a:avLst/>
          </a:prstGeom>
        </p:spPr>
        <p:txBody>
          <a:bodyPr wrap="none">
            <a:spAutoFit/>
          </a:bodyPr>
          <a:lstStyle/>
          <a:p>
            <a:r>
              <a:rPr lang="en-CA" sz="2800" dirty="0">
                <a:latin typeface="Arial" pitchFamily="34" charset="0"/>
                <a:cs typeface="Arial" pitchFamily="34" charset="0"/>
              </a:rPr>
              <a:t>Conclusions, Challenges</a:t>
            </a:r>
          </a:p>
        </p:txBody>
      </p:sp>
    </p:spTree>
    <p:extLst>
      <p:ext uri="{BB962C8B-B14F-4D97-AF65-F5344CB8AC3E}">
        <p14:creationId xmlns:p14="http://schemas.microsoft.com/office/powerpoint/2010/main" val="1421602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 y="228600"/>
            <a:ext cx="2956259" cy="461665"/>
          </a:xfrm>
          <a:prstGeom prst="rect">
            <a:avLst/>
          </a:prstGeom>
          <a:noFill/>
        </p:spPr>
        <p:txBody>
          <a:bodyPr wrap="none" rtlCol="0">
            <a:spAutoFit/>
          </a:bodyPr>
          <a:lstStyle/>
          <a:p>
            <a:r>
              <a:rPr lang="en-CA" sz="2400" b="1" dirty="0">
                <a:latin typeface="Arial" pitchFamily="34" charset="0"/>
                <a:cs typeface="Arial" pitchFamily="34" charset="0"/>
              </a:rPr>
              <a:t>Project Framework</a:t>
            </a:r>
          </a:p>
        </p:txBody>
      </p:sp>
      <p:sp>
        <p:nvSpPr>
          <p:cNvPr id="7" name="Rectangle 6">
            <a:extLst>
              <a:ext uri="{FF2B5EF4-FFF2-40B4-BE49-F238E27FC236}">
                <a16:creationId xmlns="" xmlns:a16="http://schemas.microsoft.com/office/drawing/2014/main" id="{B2437EBB-2EAE-408F-BF7F-3BCFE49C3F44}"/>
              </a:ext>
            </a:extLst>
          </p:cNvPr>
          <p:cNvSpPr/>
          <p:nvPr/>
        </p:nvSpPr>
        <p:spPr>
          <a:xfrm>
            <a:off x="30480" y="981072"/>
            <a:ext cx="8888288" cy="5449697"/>
          </a:xfrm>
          <a:prstGeom prst="rect">
            <a:avLst/>
          </a:prstGeom>
        </p:spPr>
        <p:txBody>
          <a:bodyPr wrap="square">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The </a:t>
            </a:r>
            <a:r>
              <a:rPr lang="en-US" b="1" dirty="0">
                <a:latin typeface="Arial" panose="020B0604020202020204" pitchFamily="34" charset="0"/>
                <a:ea typeface="Calibri" panose="020F0502020204030204" pitchFamily="34" charset="0"/>
                <a:cs typeface="Arial" panose="020B0604020202020204" pitchFamily="34" charset="0"/>
              </a:rPr>
              <a:t>Panama National Water Security Plan </a:t>
            </a:r>
            <a:r>
              <a:rPr lang="en-US" dirty="0">
                <a:latin typeface="Arial" panose="020B0604020202020204" pitchFamily="34" charset="0"/>
                <a:ea typeface="Calibri" panose="020F0502020204030204" pitchFamily="34" charset="0"/>
                <a:cs typeface="Arial" panose="020B0604020202020204" pitchFamily="34" charset="0"/>
              </a:rPr>
              <a:t>has the objective is to guarantee the fair and equitable access of water to the entire population.</a:t>
            </a:r>
            <a:endParaRPr lang="en-CA"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The Panama Ministry of Environment and the Panama Canal Authority (ACP) have an agreement for the management of watersheds adjacent to the </a:t>
            </a:r>
            <a:r>
              <a:rPr lang="en-US" b="1" dirty="0">
                <a:latin typeface="Arial" panose="020B0604020202020204" pitchFamily="34" charset="0"/>
                <a:ea typeface="Calibri" panose="020F0502020204030204" pitchFamily="34" charset="0"/>
                <a:cs typeface="Arial" panose="020B0604020202020204" pitchFamily="34" charset="0"/>
              </a:rPr>
              <a:t>Panama Canal Watershed</a:t>
            </a:r>
            <a:r>
              <a:rPr lang="en-US"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One of the actions of the National Water Security Plan is </a:t>
            </a:r>
            <a:r>
              <a:rPr lang="en-US" b="1" dirty="0">
                <a:latin typeface="Arial" panose="020B0604020202020204" pitchFamily="34" charset="0"/>
                <a:ea typeface="Calibri" panose="020F0502020204030204" pitchFamily="34" charset="0"/>
                <a:cs typeface="Arial" panose="020B0604020202020204" pitchFamily="34" charset="0"/>
              </a:rPr>
              <a:t>to determine the environmental flow and water balance of those areas where the potential has been identified to construct multipurpose reservoirs that consider local needs.</a:t>
            </a:r>
          </a:p>
          <a:p>
            <a:pPr>
              <a:lnSpc>
                <a:spcPct val="107000"/>
              </a:lnSpc>
              <a:spcAft>
                <a:spcPts val="80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The purpose of this project was to carry out bathymetric measurements from the mouth of the Rio Indio to a distance approximately 30 km inland along the river. </a:t>
            </a:r>
            <a:r>
              <a:rPr lang="en-US" b="1" dirty="0">
                <a:solidFill>
                  <a:srgbClr val="FF0000"/>
                </a:solidFill>
                <a:latin typeface="Arial" panose="020B0604020202020204" pitchFamily="34" charset="0"/>
                <a:cs typeface="Arial" panose="020B0604020202020204" pitchFamily="34" charset="0"/>
              </a:rPr>
              <a:t>These data will be useful for assessing the river's environmental flow, navigational capacity, pollution prevention, flood control and other relevant geo-hydrological studies.</a:t>
            </a:r>
            <a:endParaRPr lang="en-CA"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509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C978206-E9A8-414E-A884-95ADC35610E0}"/>
              </a:ext>
            </a:extLst>
          </p:cNvPr>
          <p:cNvSpPr/>
          <p:nvPr/>
        </p:nvSpPr>
        <p:spPr>
          <a:xfrm>
            <a:off x="76200" y="228600"/>
            <a:ext cx="2029723" cy="461665"/>
          </a:xfrm>
          <a:prstGeom prst="rect">
            <a:avLst/>
          </a:prstGeom>
        </p:spPr>
        <p:txBody>
          <a:bodyPr wrap="none">
            <a:spAutoFit/>
          </a:bodyPr>
          <a:lstStyle/>
          <a:p>
            <a:pPr>
              <a:spcBef>
                <a:spcPts val="1200"/>
              </a:spcBef>
              <a:spcAft>
                <a:spcPts val="300"/>
              </a:spcAft>
            </a:pPr>
            <a:r>
              <a:rPr lang="en-CA" sz="2400" b="1" dirty="0">
                <a:latin typeface="Arial" panose="020B0604020202020204" pitchFamily="34" charset="0"/>
                <a:ea typeface="Arial" panose="020B0604020202020204" pitchFamily="34" charset="0"/>
              </a:rPr>
              <a:t>Conclusions</a:t>
            </a:r>
            <a:endParaRPr lang="en-CA" sz="2400" b="1"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 xmlns:a16="http://schemas.microsoft.com/office/drawing/2014/main" id="{B10CED19-E8F3-4214-971A-81C33380E22A}"/>
              </a:ext>
            </a:extLst>
          </p:cNvPr>
          <p:cNvSpPr/>
          <p:nvPr/>
        </p:nvSpPr>
        <p:spPr>
          <a:xfrm>
            <a:off x="228600" y="1219200"/>
            <a:ext cx="8686800" cy="3477875"/>
          </a:xfrm>
          <a:prstGeom prst="rect">
            <a:avLst/>
          </a:prstGeom>
        </p:spPr>
        <p:txBody>
          <a:bodyPr wrap="square">
            <a:spAutoFit/>
          </a:bodyPr>
          <a:lstStyle/>
          <a:p>
            <a:r>
              <a:rPr lang="en-CA" sz="2000" dirty="0">
                <a:latin typeface="Arial" panose="020B0604020202020204" pitchFamily="34" charset="0"/>
                <a:ea typeface="Calibri" panose="020F0502020204030204" pitchFamily="34" charset="0"/>
                <a:cs typeface="Arial" panose="020B0604020202020204" pitchFamily="34" charset="0"/>
              </a:rPr>
              <a:t>The field work component of the project took less time than expected; however, due to GNSS positioning challenges under dense foliage, the post-processing took longer than anticipated.  One hundred percent of the river was covered from bank to bank, except in areas where trees and other debris were in the water, blocking the signal from reaching the bank.</a:t>
            </a:r>
          </a:p>
          <a:p>
            <a:endParaRPr lang="en-CA" sz="2000" dirty="0">
              <a:latin typeface="Arial" panose="020B0604020202020204" pitchFamily="34" charset="0"/>
              <a:ea typeface="Calibri" panose="020F0502020204030204" pitchFamily="34" charset="0"/>
              <a:cs typeface="Arial" panose="020B0604020202020204" pitchFamily="34" charset="0"/>
            </a:endParaRPr>
          </a:p>
          <a:p>
            <a:r>
              <a:rPr lang="en-CA" sz="2000" dirty="0">
                <a:latin typeface="Arial" panose="020B0604020202020204" pitchFamily="34" charset="0"/>
                <a:ea typeface="Calibri" panose="020F0502020204030204" pitchFamily="34" charset="0"/>
                <a:cs typeface="Arial" panose="020B0604020202020204" pitchFamily="34" charset="0"/>
              </a:rPr>
              <a:t>The vessel and equipment used for this project were ideal.  The small boat made for easy maneuvering around obstacles and its shallow draft allowed for access to the end of the project area. Ideal weather conditions facilitated operations as well.  Two high-volume rain events increased the river level, providing easy access to the southern end of the survey area.</a:t>
            </a:r>
          </a:p>
        </p:txBody>
      </p:sp>
    </p:spTree>
    <p:extLst>
      <p:ext uri="{BB962C8B-B14F-4D97-AF65-F5344CB8AC3E}">
        <p14:creationId xmlns:p14="http://schemas.microsoft.com/office/powerpoint/2010/main" val="169168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01AFBD6-4BEF-4741-8218-2AED7AF089B4}"/>
              </a:ext>
            </a:extLst>
          </p:cNvPr>
          <p:cNvSpPr/>
          <p:nvPr/>
        </p:nvSpPr>
        <p:spPr>
          <a:xfrm>
            <a:off x="76200" y="304800"/>
            <a:ext cx="1826141" cy="461665"/>
          </a:xfrm>
          <a:prstGeom prst="rect">
            <a:avLst/>
          </a:prstGeom>
        </p:spPr>
        <p:txBody>
          <a:bodyPr wrap="none">
            <a:spAutoFit/>
          </a:bodyPr>
          <a:lstStyle/>
          <a:p>
            <a:pPr>
              <a:spcBef>
                <a:spcPts val="1200"/>
              </a:spcBef>
              <a:spcAft>
                <a:spcPts val="300"/>
              </a:spcAft>
            </a:pPr>
            <a:r>
              <a:rPr lang="en-CA" sz="2400" b="1" dirty="0">
                <a:latin typeface="Arial" panose="020B0604020202020204" pitchFamily="34" charset="0"/>
                <a:ea typeface="Arial" panose="020B0604020202020204" pitchFamily="34" charset="0"/>
              </a:rPr>
              <a:t>Challenges</a:t>
            </a:r>
            <a:endParaRPr lang="en-CA" sz="2400" b="1" dirty="0">
              <a:effectLst/>
              <a:latin typeface="Arial" panose="020B0604020202020204" pitchFamily="34" charset="0"/>
              <a:ea typeface="Arial" panose="020B0604020202020204" pitchFamily="34" charset="0"/>
            </a:endParaRPr>
          </a:p>
        </p:txBody>
      </p:sp>
      <p:sp>
        <p:nvSpPr>
          <p:cNvPr id="5" name="Rectangle 4">
            <a:extLst>
              <a:ext uri="{FF2B5EF4-FFF2-40B4-BE49-F238E27FC236}">
                <a16:creationId xmlns="" xmlns:a16="http://schemas.microsoft.com/office/drawing/2014/main" id="{23E3F4AE-1540-4294-9755-6B0FB3E5479E}"/>
              </a:ext>
            </a:extLst>
          </p:cNvPr>
          <p:cNvSpPr/>
          <p:nvPr/>
        </p:nvSpPr>
        <p:spPr>
          <a:xfrm>
            <a:off x="152400" y="1267361"/>
            <a:ext cx="4648200" cy="1323439"/>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Trimble 4600 hard reset.  Goes to 5 seconds.  Old firmware, all dates set to 1996.</a:t>
            </a:r>
          </a:p>
          <a:p>
            <a:endParaRPr lang="en-CA" sz="2000" dirty="0">
              <a:latin typeface="Arial" panose="020B0604020202020204" pitchFamily="34" charset="0"/>
              <a:ea typeface="Calibri" panose="020F0502020204030204" pitchFamily="34" charset="0"/>
              <a:cs typeface="Arial" panose="020B0604020202020204" pitchFamily="34" charset="0"/>
            </a:endParaRPr>
          </a:p>
        </p:txBody>
      </p:sp>
      <p:pic>
        <p:nvPicPr>
          <p:cNvPr id="6" name="Content Placeholder 4">
            <a:extLst>
              <a:ext uri="{FF2B5EF4-FFF2-40B4-BE49-F238E27FC236}">
                <a16:creationId xmlns="" xmlns:a16="http://schemas.microsoft.com/office/drawing/2014/main" id="{23424BF0-8ED6-4365-A0A1-5DD849B05BF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34012" y="1143000"/>
            <a:ext cx="3352800" cy="2514600"/>
          </a:xfrm>
        </p:spPr>
      </p:pic>
      <p:pic>
        <p:nvPicPr>
          <p:cNvPr id="7" name="Picture 6">
            <a:extLst>
              <a:ext uri="{FF2B5EF4-FFF2-40B4-BE49-F238E27FC236}">
                <a16:creationId xmlns="" xmlns:a16="http://schemas.microsoft.com/office/drawing/2014/main" id="{5B2F5FA6-1EC6-4F89-A112-3BD6121D04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064" y="3881171"/>
            <a:ext cx="3352799" cy="2300223"/>
          </a:xfrm>
          <a:prstGeom prst="rect">
            <a:avLst/>
          </a:prstGeom>
        </p:spPr>
      </p:pic>
      <p:sp>
        <p:nvSpPr>
          <p:cNvPr id="8" name="Rectangle 7">
            <a:extLst>
              <a:ext uri="{FF2B5EF4-FFF2-40B4-BE49-F238E27FC236}">
                <a16:creationId xmlns="" xmlns:a16="http://schemas.microsoft.com/office/drawing/2014/main" id="{B61194B1-6997-411F-A68B-82BE5391827E}"/>
              </a:ext>
            </a:extLst>
          </p:cNvPr>
          <p:cNvSpPr/>
          <p:nvPr/>
        </p:nvSpPr>
        <p:spPr>
          <a:xfrm>
            <a:off x="228600" y="3657600"/>
            <a:ext cx="4572000" cy="1015663"/>
          </a:xfrm>
          <a:prstGeom prst="rect">
            <a:avLst/>
          </a:prstGeom>
        </p:spPr>
        <p:txBody>
          <a:bodyPr>
            <a:spAutoFit/>
          </a:bodyPr>
          <a:lstStyle/>
          <a:p>
            <a:r>
              <a:rPr lang="en-CA" sz="2000" dirty="0">
                <a:latin typeface="Arial" panose="020B0604020202020204" pitchFamily="34" charset="0"/>
                <a:cs typeface="Arial" panose="020B0604020202020204" pitchFamily="34" charset="0"/>
              </a:rPr>
              <a:t>For river surveys with canopy issues, you need many water level gauges, surveyed to the ellipsoid.</a:t>
            </a:r>
          </a:p>
        </p:txBody>
      </p:sp>
    </p:spTree>
    <p:extLst>
      <p:ext uri="{BB962C8B-B14F-4D97-AF65-F5344CB8AC3E}">
        <p14:creationId xmlns:p14="http://schemas.microsoft.com/office/powerpoint/2010/main" val="4258182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2480" y="228600"/>
            <a:ext cx="2481770" cy="584775"/>
          </a:xfrm>
          <a:prstGeom prst="rect">
            <a:avLst/>
          </a:prstGeom>
          <a:noFill/>
        </p:spPr>
        <p:txBody>
          <a:bodyPr wrap="none" rtlCol="0">
            <a:spAutoFit/>
          </a:bodyPr>
          <a:lstStyle/>
          <a:p>
            <a:r>
              <a:rPr lang="en-CA" sz="3200" b="1" dirty="0">
                <a:latin typeface="Arial" panose="020B0604020202020204" pitchFamily="34" charset="0"/>
                <a:cs typeface="Arial" panose="020B0604020202020204" pitchFamily="34" charset="0"/>
              </a:rPr>
              <a:t>Thank you !</a:t>
            </a:r>
          </a:p>
        </p:txBody>
      </p:sp>
      <p:pic>
        <p:nvPicPr>
          <p:cNvPr id="3" name="Picture 2">
            <a:extLst>
              <a:ext uri="{FF2B5EF4-FFF2-40B4-BE49-F238E27FC236}">
                <a16:creationId xmlns="" xmlns:a16="http://schemas.microsoft.com/office/drawing/2014/main" id="{5F5414AA-A713-4AB3-B1A2-6BD5962DAF8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1066800"/>
            <a:ext cx="1828800" cy="5562600"/>
          </a:xfrm>
          <a:prstGeom prst="rect">
            <a:avLst/>
          </a:prstGeom>
          <a:noFill/>
        </p:spPr>
      </p:pic>
      <p:pic>
        <p:nvPicPr>
          <p:cNvPr id="5" name="Picture 4">
            <a:extLst>
              <a:ext uri="{FF2B5EF4-FFF2-40B4-BE49-F238E27FC236}">
                <a16:creationId xmlns="" xmlns:a16="http://schemas.microsoft.com/office/drawing/2014/main" id="{7354779D-49E6-4322-BBE2-4F4759B3A445}"/>
              </a:ext>
            </a:extLst>
          </p:cNvPr>
          <p:cNvPicPr/>
          <p:nvPr/>
        </p:nvPicPr>
        <p:blipFill>
          <a:blip r:embed="rId3" cstate="email">
            <a:extLst>
              <a:ext uri="{28A0092B-C50C-407E-A947-70E740481C1C}">
                <a14:useLocalDpi xmlns:a14="http://schemas.microsoft.com/office/drawing/2010/main"/>
              </a:ext>
            </a:extLst>
          </a:blip>
          <a:stretch>
            <a:fillRect/>
          </a:stretch>
        </p:blipFill>
        <p:spPr>
          <a:xfrm>
            <a:off x="151893" y="1604962"/>
            <a:ext cx="3372357" cy="3743325"/>
          </a:xfrm>
          <a:prstGeom prst="rect">
            <a:avLst/>
          </a:prstGeom>
        </p:spPr>
      </p:pic>
      <p:sp>
        <p:nvSpPr>
          <p:cNvPr id="6" name="Text Box 2">
            <a:extLst>
              <a:ext uri="{FF2B5EF4-FFF2-40B4-BE49-F238E27FC236}">
                <a16:creationId xmlns="" xmlns:a16="http://schemas.microsoft.com/office/drawing/2014/main" id="{1FC8AF1B-5F7D-42C2-9A0C-DE7171668DD0}"/>
              </a:ext>
            </a:extLst>
          </p:cNvPr>
          <p:cNvSpPr txBox="1">
            <a:spLocks noChangeArrowheads="1"/>
          </p:cNvSpPr>
          <p:nvPr/>
        </p:nvSpPr>
        <p:spPr bwMode="auto">
          <a:xfrm>
            <a:off x="381000" y="2946002"/>
            <a:ext cx="400050"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600"/>
              </a:spcAft>
            </a:pPr>
            <a:r>
              <a:rPr lang="en-CA" sz="1600">
                <a:effectLst/>
                <a:latin typeface="Calibri" panose="020F0502020204030204" pitchFamily="34" charset="0"/>
                <a:ea typeface="Calibri" panose="020F0502020204030204" pitchFamily="34" charset="0"/>
                <a:cs typeface="Arial" panose="020B0604020202020204" pitchFamily="34" charset="0"/>
              </a:rPr>
              <a:t>A</a:t>
            </a:r>
            <a:endParaRPr lang="en-CA" sz="11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 xmlns:a16="http://schemas.microsoft.com/office/drawing/2014/main" id="{E630BE9E-6AFF-4F06-AA7E-EF516C9BA213}"/>
              </a:ext>
            </a:extLst>
          </p:cNvPr>
          <p:cNvSpPr txBox="1">
            <a:spLocks noChangeArrowheads="1"/>
          </p:cNvSpPr>
          <p:nvPr/>
        </p:nvSpPr>
        <p:spPr bwMode="auto">
          <a:xfrm>
            <a:off x="2724657" y="3425028"/>
            <a:ext cx="400050" cy="3905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600"/>
              </a:spcAft>
            </a:pPr>
            <a:r>
              <a:rPr lang="en-CA" sz="1600">
                <a:effectLst/>
                <a:latin typeface="Calibri" panose="020F0502020204030204" pitchFamily="34" charset="0"/>
                <a:ea typeface="Calibri" panose="020F0502020204030204" pitchFamily="34" charset="0"/>
                <a:cs typeface="Arial" panose="020B0604020202020204" pitchFamily="34" charset="0"/>
              </a:rPr>
              <a:t>B</a:t>
            </a:r>
            <a:endParaRPr lang="en-CA"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8E9FED04-484F-414F-89BE-99DABA63199F}"/>
              </a:ext>
            </a:extLst>
          </p:cNvPr>
          <p:cNvPicPr/>
          <p:nvPr/>
        </p:nvPicPr>
        <p:blipFill>
          <a:blip r:embed="rId4" cstate="email">
            <a:extLst>
              <a:ext uri="{28A0092B-C50C-407E-A947-70E740481C1C}">
                <a14:useLocalDpi xmlns:a14="http://schemas.microsoft.com/office/drawing/2010/main"/>
              </a:ext>
            </a:extLst>
          </a:blip>
          <a:stretch>
            <a:fillRect/>
          </a:stretch>
        </p:blipFill>
        <p:spPr>
          <a:xfrm>
            <a:off x="5619750" y="1253330"/>
            <a:ext cx="3295650" cy="4233070"/>
          </a:xfrm>
          <a:prstGeom prst="rect">
            <a:avLst/>
          </a:prstGeom>
        </p:spPr>
      </p:pic>
      <p:sp>
        <p:nvSpPr>
          <p:cNvPr id="9" name="Text Box 2">
            <a:extLst>
              <a:ext uri="{FF2B5EF4-FFF2-40B4-BE49-F238E27FC236}">
                <a16:creationId xmlns="" xmlns:a16="http://schemas.microsoft.com/office/drawing/2014/main" id="{1CC354BF-916D-447E-867D-EB00EBB9A5A1}"/>
              </a:ext>
            </a:extLst>
          </p:cNvPr>
          <p:cNvSpPr txBox="1">
            <a:spLocks noChangeArrowheads="1"/>
          </p:cNvSpPr>
          <p:nvPr/>
        </p:nvSpPr>
        <p:spPr bwMode="auto">
          <a:xfrm>
            <a:off x="5896989" y="3093638"/>
            <a:ext cx="400050"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600"/>
              </a:spcAft>
            </a:pPr>
            <a:r>
              <a:rPr lang="en-CA" sz="1600">
                <a:effectLst/>
                <a:latin typeface="Calibri" panose="020F0502020204030204" pitchFamily="34" charset="0"/>
                <a:ea typeface="Calibri" panose="020F0502020204030204" pitchFamily="34" charset="0"/>
                <a:cs typeface="Arial" panose="020B0604020202020204" pitchFamily="34" charset="0"/>
              </a:rPr>
              <a:t>C</a:t>
            </a:r>
            <a:endParaRPr lang="en-CA" sz="1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 Box 2">
            <a:extLst>
              <a:ext uri="{FF2B5EF4-FFF2-40B4-BE49-F238E27FC236}">
                <a16:creationId xmlns="" xmlns:a16="http://schemas.microsoft.com/office/drawing/2014/main" id="{AC306685-0074-401E-9078-917B15CA115A}"/>
              </a:ext>
            </a:extLst>
          </p:cNvPr>
          <p:cNvSpPr txBox="1">
            <a:spLocks noChangeArrowheads="1"/>
          </p:cNvSpPr>
          <p:nvPr/>
        </p:nvSpPr>
        <p:spPr bwMode="auto">
          <a:xfrm>
            <a:off x="7772400" y="4343400"/>
            <a:ext cx="419100" cy="457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600"/>
              </a:spcAft>
            </a:pPr>
            <a:r>
              <a:rPr lang="en-CA" sz="1600">
                <a:effectLst/>
                <a:latin typeface="Calibri" panose="020F0502020204030204" pitchFamily="34" charset="0"/>
                <a:ea typeface="Calibri" panose="020F0502020204030204" pitchFamily="34" charset="0"/>
                <a:cs typeface="Arial" panose="020B0604020202020204" pitchFamily="34" charset="0"/>
              </a:rPr>
              <a:t>D</a:t>
            </a:r>
            <a:endParaRPr lang="en-CA" sz="11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465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3825" y="228600"/>
            <a:ext cx="5038559" cy="461665"/>
          </a:xfrm>
          <a:prstGeom prst="rect">
            <a:avLst/>
          </a:prstGeom>
          <a:noFill/>
        </p:spPr>
        <p:txBody>
          <a:bodyPr wrap="none" rtlCol="0">
            <a:spAutoFit/>
          </a:bodyPr>
          <a:lstStyle/>
          <a:p>
            <a:r>
              <a:rPr lang="en-CA" sz="2400" b="1" dirty="0">
                <a:latin typeface="Arial" pitchFamily="34" charset="0"/>
                <a:cs typeface="Arial" pitchFamily="34" charset="0"/>
              </a:rPr>
              <a:t>Project Scope and Specifications</a:t>
            </a:r>
          </a:p>
        </p:txBody>
      </p:sp>
      <p:sp>
        <p:nvSpPr>
          <p:cNvPr id="4" name="Rectangle 3">
            <a:extLst>
              <a:ext uri="{FF2B5EF4-FFF2-40B4-BE49-F238E27FC236}">
                <a16:creationId xmlns="" xmlns:a16="http://schemas.microsoft.com/office/drawing/2014/main" id="{1A016AB3-4163-4E82-825D-1FF095967D96}"/>
              </a:ext>
            </a:extLst>
          </p:cNvPr>
          <p:cNvSpPr/>
          <p:nvPr/>
        </p:nvSpPr>
        <p:spPr>
          <a:xfrm>
            <a:off x="152400" y="1066800"/>
            <a:ext cx="8888288" cy="5324535"/>
          </a:xfrm>
          <a:prstGeom prst="rect">
            <a:avLst/>
          </a:prstGeom>
        </p:spPr>
        <p:txBody>
          <a:bodyPr wrap="square">
            <a:spAutoFit/>
          </a:bodyPr>
          <a:lstStyle/>
          <a:p>
            <a:r>
              <a:rPr lang="en-US" sz="2000" b="1" dirty="0">
                <a:latin typeface="Arial" panose="020B0604020202020204" pitchFamily="34" charset="0"/>
                <a:ea typeface="Calibri" panose="020F0502020204030204" pitchFamily="34" charset="0"/>
                <a:cs typeface="Arial" panose="020B0604020202020204" pitchFamily="34" charset="0"/>
              </a:rPr>
              <a:t>IIC Technologies was contracted </a:t>
            </a:r>
            <a:r>
              <a:rPr lang="en-US" sz="2000" dirty="0">
                <a:latin typeface="Arial" panose="020B0604020202020204" pitchFamily="34" charset="0"/>
                <a:ea typeface="Calibri" panose="020F0502020204030204" pitchFamily="34" charset="0"/>
                <a:cs typeface="Arial" panose="020B0604020202020204" pitchFamily="34" charset="0"/>
              </a:rPr>
              <a:t>by UNDP to conduct the bathymetric survey.</a:t>
            </a:r>
          </a:p>
          <a:p>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ea typeface="Calibri" panose="020F0502020204030204" pitchFamily="34" charset="0"/>
                <a:cs typeface="Arial" panose="020B0604020202020204" pitchFamily="34" charset="0"/>
              </a:rPr>
              <a:t>IIC was required to carry out the planning, measurement, processing, revision, quality control and delivery of the bathymetric data.  This involved the carrying out a hydrographic survey, establish control stations for the accuracy of the position, collection, processing and presentation of requested data and reports.</a:t>
            </a:r>
          </a:p>
          <a:p>
            <a:endParaRPr lang="en-US" sz="2000" dirty="0">
              <a:latin typeface="Arial" panose="020B0604020202020204" pitchFamily="34" charset="0"/>
              <a:ea typeface="Calibri" panose="020F050202020403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All activities were to be carried out with the approval of a work plan and </a:t>
            </a:r>
            <a:r>
              <a:rPr lang="en-US" sz="2000" b="1" dirty="0">
                <a:latin typeface="Arial" panose="020B0604020202020204" pitchFamily="34" charset="0"/>
                <a:cs typeface="Arial" panose="020B0604020202020204" pitchFamily="34" charset="0"/>
              </a:rPr>
              <a:t>coordination of the Project Management Unit (UG), the Panama Canal Authority (ACP) and the United Nations Development Program (UNDP).</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ea typeface="Calibri" panose="020F0502020204030204" pitchFamily="34" charset="0"/>
                <a:cs typeface="Arial" panose="020B0604020202020204" pitchFamily="34" charset="0"/>
              </a:rPr>
              <a:t>The bathymetric study must comply with the </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IHO International Hydrographic Organization Standards for Hydrographic Surveys" (S-44</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The hydrographic survey must be executed in </a:t>
            </a:r>
            <a:r>
              <a:rPr lang="en-US" sz="2000" b="1" dirty="0">
                <a:latin typeface="Arial" panose="020B0604020202020204" pitchFamily="34" charset="0"/>
                <a:ea typeface="Calibri" panose="020F0502020204030204" pitchFamily="34" charset="0"/>
                <a:cs typeface="Arial" panose="020B0604020202020204" pitchFamily="34" charset="0"/>
              </a:rPr>
              <a:t>Order 1b </a:t>
            </a:r>
            <a:r>
              <a:rPr lang="en-US" sz="2000" dirty="0">
                <a:latin typeface="Arial" panose="020B0604020202020204" pitchFamily="34" charset="0"/>
                <a:ea typeface="Calibri" panose="020F0502020204030204" pitchFamily="34" charset="0"/>
                <a:cs typeface="Arial" panose="020B0604020202020204" pitchFamily="34" charset="0"/>
              </a:rPr>
              <a:t>or better, as established by this same standard.</a:t>
            </a:r>
          </a:p>
        </p:txBody>
      </p:sp>
    </p:spTree>
    <p:extLst>
      <p:ext uri="{BB962C8B-B14F-4D97-AF65-F5344CB8AC3E}">
        <p14:creationId xmlns:p14="http://schemas.microsoft.com/office/powerpoint/2010/main" val="4170735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7" y="241941"/>
            <a:ext cx="6061275" cy="461665"/>
          </a:xfrm>
          <a:prstGeom prst="rect">
            <a:avLst/>
          </a:prstGeom>
          <a:noFill/>
        </p:spPr>
        <p:txBody>
          <a:bodyPr wrap="none" rtlCol="0">
            <a:spAutoFit/>
          </a:bodyPr>
          <a:lstStyle/>
          <a:p>
            <a:r>
              <a:rPr lang="en-CA" sz="2400" b="1" dirty="0">
                <a:latin typeface="Arial" pitchFamily="34" charset="0"/>
                <a:cs typeface="Arial" pitchFamily="34" charset="0"/>
              </a:rPr>
              <a:t>Rio Indio Survey Location &amp; Description</a:t>
            </a:r>
          </a:p>
        </p:txBody>
      </p:sp>
      <p:pic>
        <p:nvPicPr>
          <p:cNvPr id="3" name="Picture 2">
            <a:extLst>
              <a:ext uri="{FF2B5EF4-FFF2-40B4-BE49-F238E27FC236}">
                <a16:creationId xmlns="" xmlns:a16="http://schemas.microsoft.com/office/drawing/2014/main" id="{4E9751D4-31FA-495C-ABC8-8FBEB23619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44269"/>
            <a:ext cx="4495800" cy="4204088"/>
          </a:xfrm>
          <a:prstGeom prst="rect">
            <a:avLst/>
          </a:prstGeom>
        </p:spPr>
      </p:pic>
      <p:sp>
        <p:nvSpPr>
          <p:cNvPr id="10" name="TextBox 9">
            <a:extLst>
              <a:ext uri="{FF2B5EF4-FFF2-40B4-BE49-F238E27FC236}">
                <a16:creationId xmlns="" xmlns:a16="http://schemas.microsoft.com/office/drawing/2014/main" id="{A43C450F-E9FE-4591-8E8B-FE7C524DD00E}"/>
              </a:ext>
            </a:extLst>
          </p:cNvPr>
          <p:cNvSpPr txBox="1"/>
          <p:nvPr/>
        </p:nvSpPr>
        <p:spPr>
          <a:xfrm>
            <a:off x="4750615" y="1130283"/>
            <a:ext cx="3892412" cy="1938992"/>
          </a:xfrm>
          <a:prstGeom prst="rect">
            <a:avLst/>
          </a:prstGeom>
          <a:noFill/>
        </p:spPr>
        <p:txBody>
          <a:bodyPr wrap="none" rtlCol="0">
            <a:spAutoFit/>
          </a:bodyPr>
          <a:lstStyle/>
          <a:p>
            <a:r>
              <a:rPr lang="en-CA" sz="2000" dirty="0">
                <a:latin typeface="Arial" panose="020B0604020202020204" pitchFamily="34" charset="0"/>
                <a:cs typeface="Arial" panose="020B0604020202020204" pitchFamily="34" charset="0"/>
              </a:rPr>
              <a:t>Length </a:t>
            </a:r>
            <a:r>
              <a:rPr lang="en-CA" sz="2000" dirty="0" err="1">
                <a:latin typeface="Arial" panose="020B0604020202020204" pitchFamily="34" charset="0"/>
                <a:cs typeface="Arial" panose="020B0604020202020204" pitchFamily="34" charset="0"/>
              </a:rPr>
              <a:t>approx</a:t>
            </a:r>
            <a:r>
              <a:rPr lang="en-CA" sz="2000" dirty="0">
                <a:latin typeface="Arial" panose="020B0604020202020204" pitchFamily="34" charset="0"/>
                <a:cs typeface="Arial" panose="020B0604020202020204" pitchFamily="34" charset="0"/>
              </a:rPr>
              <a:t> = 33 km</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Width at Mouth = 80m</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Width at Southern Extend = 20m</a:t>
            </a:r>
          </a:p>
          <a:p>
            <a:endParaRPr lang="en-CA" sz="2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8E146B76-F01B-4499-AFA1-5190F6420B87}"/>
              </a:ext>
            </a:extLst>
          </p:cNvPr>
          <p:cNvPicPr/>
          <p:nvPr/>
        </p:nvPicPr>
        <p:blipFill>
          <a:blip r:embed="rId3" cstate="email">
            <a:extLst>
              <a:ext uri="{28A0092B-C50C-407E-A947-70E740481C1C}">
                <a14:useLocalDpi xmlns:a14="http://schemas.microsoft.com/office/drawing/2010/main"/>
              </a:ext>
            </a:extLst>
          </a:blip>
          <a:stretch>
            <a:fillRect/>
          </a:stretch>
        </p:blipFill>
        <p:spPr>
          <a:xfrm>
            <a:off x="3048000" y="3276600"/>
            <a:ext cx="6065520" cy="3581400"/>
          </a:xfrm>
          <a:prstGeom prst="rect">
            <a:avLst/>
          </a:prstGeom>
        </p:spPr>
      </p:pic>
    </p:spTree>
    <p:extLst>
      <p:ext uri="{BB962C8B-B14F-4D97-AF65-F5344CB8AC3E}">
        <p14:creationId xmlns:p14="http://schemas.microsoft.com/office/powerpoint/2010/main" val="3304949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DF4DF5E-E551-4E02-9C90-8859E47EBE2F}"/>
              </a:ext>
            </a:extLst>
          </p:cNvPr>
          <p:cNvSpPr/>
          <p:nvPr/>
        </p:nvSpPr>
        <p:spPr>
          <a:xfrm>
            <a:off x="-19050" y="2590800"/>
            <a:ext cx="9255034" cy="523220"/>
          </a:xfrm>
          <a:prstGeom prst="rect">
            <a:avLst/>
          </a:prstGeom>
        </p:spPr>
        <p:txBody>
          <a:bodyPr wrap="none">
            <a:spAutoFit/>
          </a:bodyPr>
          <a:lstStyle/>
          <a:p>
            <a:r>
              <a:rPr lang="en-CA" sz="2800" dirty="0">
                <a:latin typeface="Arial" pitchFamily="34" charset="0"/>
                <a:cs typeface="Arial" pitchFamily="34" charset="0"/>
              </a:rPr>
              <a:t>Mobilization, System Configuration, Geodesy, Calibration</a:t>
            </a:r>
          </a:p>
        </p:txBody>
      </p:sp>
    </p:spTree>
    <p:extLst>
      <p:ext uri="{BB962C8B-B14F-4D97-AF65-F5344CB8AC3E}">
        <p14:creationId xmlns:p14="http://schemas.microsoft.com/office/powerpoint/2010/main" val="2501914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E4254A67-A378-4053-B70D-D86784AEC5F0}"/>
              </a:ext>
            </a:extLst>
          </p:cNvPr>
          <p:cNvSpPr txBox="1"/>
          <p:nvPr/>
        </p:nvSpPr>
        <p:spPr>
          <a:xfrm>
            <a:off x="9525" y="228600"/>
            <a:ext cx="4467505" cy="461665"/>
          </a:xfrm>
          <a:prstGeom prst="rect">
            <a:avLst/>
          </a:prstGeom>
          <a:noFill/>
        </p:spPr>
        <p:txBody>
          <a:bodyPr wrap="none" rtlCol="0">
            <a:spAutoFit/>
          </a:bodyPr>
          <a:lstStyle/>
          <a:p>
            <a:r>
              <a:rPr lang="en-CA" sz="2400" b="1" dirty="0">
                <a:latin typeface="Arial" pitchFamily="34" charset="0"/>
                <a:cs typeface="Arial" pitchFamily="34" charset="0"/>
              </a:rPr>
              <a:t>Mobilization and System Test</a:t>
            </a:r>
          </a:p>
        </p:txBody>
      </p:sp>
      <p:sp>
        <p:nvSpPr>
          <p:cNvPr id="10" name="TextBox 9">
            <a:extLst>
              <a:ext uri="{FF2B5EF4-FFF2-40B4-BE49-F238E27FC236}">
                <a16:creationId xmlns="" xmlns:a16="http://schemas.microsoft.com/office/drawing/2014/main" id="{62BFE394-DE2E-445B-9B69-EDBC6AF8602F}"/>
              </a:ext>
            </a:extLst>
          </p:cNvPr>
          <p:cNvSpPr txBox="1"/>
          <p:nvPr/>
        </p:nvSpPr>
        <p:spPr>
          <a:xfrm>
            <a:off x="152400" y="1447800"/>
            <a:ext cx="8860118" cy="1631216"/>
          </a:xfrm>
          <a:prstGeom prst="rect">
            <a:avLst/>
          </a:prstGeom>
          <a:noFill/>
        </p:spPr>
        <p:txBody>
          <a:bodyPr wrap="none" rtlCol="0">
            <a:spAutoFit/>
          </a:bodyPr>
          <a:lstStyle/>
          <a:p>
            <a:r>
              <a:rPr lang="en-CA" sz="2000" dirty="0">
                <a:latin typeface="Arial" pitchFamily="34" charset="0"/>
                <a:cs typeface="Arial" pitchFamily="34" charset="0"/>
              </a:rPr>
              <a:t>Meeting with UNDP Project Officer for debriefing on surveying in the area</a:t>
            </a:r>
          </a:p>
          <a:p>
            <a:endParaRPr lang="en-CA" sz="2000" dirty="0">
              <a:latin typeface="Arial" pitchFamily="34" charset="0"/>
              <a:cs typeface="Arial" pitchFamily="34" charset="0"/>
            </a:endParaRPr>
          </a:p>
          <a:p>
            <a:r>
              <a:rPr lang="en-CA" sz="2000" dirty="0">
                <a:latin typeface="Arial" pitchFamily="34" charset="0"/>
                <a:cs typeface="Arial" pitchFamily="34" charset="0"/>
              </a:rPr>
              <a:t>Meeting with </a:t>
            </a:r>
            <a:r>
              <a:rPr lang="en-CA" sz="2000" b="1" i="1" dirty="0">
                <a:latin typeface="Arial" pitchFamily="34" charset="0"/>
                <a:cs typeface="Arial" pitchFamily="34" charset="0"/>
              </a:rPr>
              <a:t>Land &amp; Sea </a:t>
            </a:r>
            <a:r>
              <a:rPr lang="en-CA" sz="2000" dirty="0">
                <a:latin typeface="Arial" pitchFamily="34" charset="0"/>
                <a:cs typeface="Arial" pitchFamily="34" charset="0"/>
              </a:rPr>
              <a:t>as local partner for surveying support and logistics</a:t>
            </a:r>
          </a:p>
          <a:p>
            <a:endParaRPr lang="en-CA" sz="2000" dirty="0">
              <a:latin typeface="Arial" pitchFamily="34" charset="0"/>
              <a:cs typeface="Arial" pitchFamily="34" charset="0"/>
            </a:endParaRPr>
          </a:p>
          <a:p>
            <a:r>
              <a:rPr lang="en-CA" sz="2000" dirty="0">
                <a:latin typeface="Arial" pitchFamily="34" charset="0"/>
                <a:cs typeface="Arial" pitchFamily="34" charset="0"/>
              </a:rPr>
              <a:t>Mobilization of </a:t>
            </a:r>
            <a:r>
              <a:rPr lang="en-CA" sz="2000" b="1" dirty="0">
                <a:latin typeface="Arial" pitchFamily="34" charset="0"/>
                <a:cs typeface="Arial" pitchFamily="34" charset="0"/>
              </a:rPr>
              <a:t>14 foot skiff </a:t>
            </a:r>
            <a:r>
              <a:rPr lang="en-CA" sz="2000" dirty="0">
                <a:latin typeface="Arial" pitchFamily="34" charset="0"/>
                <a:cs typeface="Arial" pitchFamily="34" charset="0"/>
              </a:rPr>
              <a:t>in Panama City and testing in </a:t>
            </a:r>
            <a:r>
              <a:rPr lang="en-CA" sz="2000" dirty="0" err="1">
                <a:latin typeface="Arial" pitchFamily="34" charset="0"/>
                <a:cs typeface="Arial" pitchFamily="34" charset="0"/>
              </a:rPr>
              <a:t>MiraFlores</a:t>
            </a:r>
            <a:r>
              <a:rPr lang="en-CA" sz="2000" dirty="0">
                <a:latin typeface="Arial" pitchFamily="34" charset="0"/>
                <a:cs typeface="Arial" pitchFamily="34" charset="0"/>
              </a:rPr>
              <a:t> locks</a:t>
            </a:r>
          </a:p>
        </p:txBody>
      </p:sp>
    </p:spTree>
    <p:extLst>
      <p:ext uri="{BB962C8B-B14F-4D97-AF65-F5344CB8AC3E}">
        <p14:creationId xmlns:p14="http://schemas.microsoft.com/office/powerpoint/2010/main" val="3343349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heme/theme1.xml><?xml version="1.0" encoding="utf-8"?>
<a:theme xmlns:a="http://schemas.openxmlformats.org/drawingml/2006/main" name="IIC Corp template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2774</Words>
  <Application>Microsoft Office PowerPoint</Application>
  <PresentationFormat>On-screen Show (4:3)</PresentationFormat>
  <Paragraphs>270</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Cambria Math</vt:lpstr>
      <vt:lpstr>Courier New</vt:lpstr>
      <vt:lpstr>Georgia</vt:lpstr>
      <vt:lpstr>Symbol</vt:lpstr>
      <vt:lpstr>Times New Roman</vt:lpstr>
      <vt:lpstr>IIC Corp template 2011</vt:lpstr>
      <vt:lpstr>United Nations Development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Level file creation Priority 1: Santa Rosa</vt:lpstr>
      <vt:lpstr>Water Level file creation Priority 1: Chilar</vt:lpstr>
      <vt:lpstr>Water Level file creation Priority 1: Santa Rosa and Chilar</vt:lpstr>
      <vt:lpstr>Water Level file creation Priority 2: GNSS heights at vessel</vt:lpstr>
      <vt:lpstr>Water Level file creation Priority 2: GNSS heights at vessel</vt:lpstr>
      <vt:lpstr>Water Level file creation Priority 3: Topo Lidar water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2011-09-08T08:50:56Z</dcterms:created>
  <dcterms:modified xsi:type="dcterms:W3CDTF">2018-01-19T13:10:17Z</dcterms:modified>
</cp:coreProperties>
</file>