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15" r:id="rId2"/>
    <p:sldId id="410" r:id="rId3"/>
    <p:sldId id="434" r:id="rId4"/>
    <p:sldId id="435" r:id="rId5"/>
    <p:sldId id="440" r:id="rId6"/>
    <p:sldId id="441" r:id="rId7"/>
    <p:sldId id="442" r:id="rId8"/>
    <p:sldId id="438" r:id="rId9"/>
    <p:sldId id="439" r:id="rId10"/>
    <p:sldId id="408" r:id="rId11"/>
    <p:sldId id="409" r:id="rId12"/>
    <p:sldId id="437" r:id="rId13"/>
    <p:sldId id="443" r:id="rId14"/>
    <p:sldId id="430" r:id="rId15"/>
    <p:sldId id="432" r:id="rId16"/>
    <p:sldId id="414" r:id="rId17"/>
    <p:sldId id="402" r:id="rId18"/>
    <p:sldId id="416" r:id="rId19"/>
    <p:sldId id="369" r:id="rId20"/>
    <p:sldId id="431" r:id="rId21"/>
    <p:sldId id="417" r:id="rId22"/>
    <p:sldId id="422" r:id="rId23"/>
    <p:sldId id="424" r:id="rId24"/>
    <p:sldId id="418" r:id="rId25"/>
    <p:sldId id="423" r:id="rId26"/>
    <p:sldId id="429" r:id="rId27"/>
    <p:sldId id="425" r:id="rId28"/>
    <p:sldId id="426" r:id="rId29"/>
    <p:sldId id="419" r:id="rId30"/>
    <p:sldId id="427" r:id="rId31"/>
    <p:sldId id="428" r:id="rId32"/>
    <p:sldId id="420" r:id="rId33"/>
    <p:sldId id="421" r:id="rId34"/>
    <p:sldId id="405" r:id="rId35"/>
    <p:sldId id="444" r:id="rId36"/>
    <p:sldId id="433" r:id="rId37"/>
  </p:sldIdLst>
  <p:sldSz cx="9144000" cy="6858000" type="screen4x3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1" autoAdjust="0"/>
    <p:restoredTop sz="93969" autoAdjust="0"/>
  </p:normalViewPr>
  <p:slideViewPr>
    <p:cSldViewPr>
      <p:cViewPr varScale="1">
        <p:scale>
          <a:sx n="88" d="100"/>
          <a:sy n="88" d="100"/>
        </p:scale>
        <p:origin x="970" y="8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65923D9-3231-423F-9264-961A43D0F6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4B2458-6095-4E8D-981F-CAC9EF251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BF3156-E182-445F-8962-B83C2E8F5E37}" type="datetimeFigureOut">
              <a:rPr lang="en-CA"/>
              <a:pPr>
                <a:defRPr/>
              </a:pPr>
              <a:t>2018-01-19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CE69D1-FA97-4CB4-8646-0C04F5AC5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2EC608-D6F0-49B3-91FF-F10B7D228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BA05C-FD26-40A5-9DD7-5B836728C1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75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CEC8473-110E-4509-91E7-6360BF47D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CB6B80-B623-43ED-89B7-3A2A7BD508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0AA01B-5E2F-40A3-8604-3D3B027008E3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573A912-B85D-4091-AF1B-801410A22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BD1F67E-8744-4035-B335-8CA5B1781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02CDAE-60A2-4D04-A01D-9AC2D37B60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EC8AE0-0F85-4144-BD99-9B406C96B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A94A7F-2DA9-4FF7-AC41-1E3A58E4F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3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E124B2-C68C-472D-B6BA-EE59B6D1519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4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559D5F6-CE5A-4356-8F77-A20483E91D37}"/>
              </a:ext>
            </a:extLst>
          </p:cNvPr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01787AB-683B-4E8D-95C4-88C1CF0F3E78}"/>
              </a:ext>
            </a:extLst>
          </p:cNvPr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AA72B0D-D560-4378-8D68-8854D2E8CAAA}"/>
              </a:ext>
            </a:extLst>
          </p:cNvPr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F9830EA-2BBD-4E18-A90F-BB3F735D8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8D428-5164-4A18-BDCB-2F722D31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D3B676-A06B-4ED9-BD3B-C0F32C7352D0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E7708C-AF01-4CA6-BEC2-133196D4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D23ADB-0211-4EE8-A4C7-343E7969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4CFF-2665-466C-911B-4F63D2EAE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81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F1C002-AB2C-4B5C-A07A-73B20588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C5619F-5C97-47FB-B90C-E0CAEDA60E86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45C054-FE64-46FD-A61D-EF97F6FD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3B815-5B66-4E19-A3EA-A17DEDD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B8FB-B127-4E8F-99EE-83F36574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9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63078-5A21-4F8B-97F7-CCDA2D49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33F741-BA07-4E0F-AFCD-7018B438DC76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219C3-8C97-4F30-9E13-CF9C9FCD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FF2D67-CC96-4AE0-A3E3-95C500CB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E6AA-5E8A-4D9C-BABD-086E9F2B4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34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3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9807F5-A904-4ECD-A948-CDC9D4A7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82EDC4-FA2B-4B31-97B9-C6043B534A9D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C17152-152B-4835-9D1E-FDE7CCD2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0AEDA0-6334-4D85-8037-33A70C60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4536-1B0F-4F35-B765-633F70545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46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C1A2A-63D6-44CC-8663-5B8C7E8C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EB56CD-3A22-4780-9E34-2B30F024E6B5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6B56C0-6C8F-4D0D-A724-50C5AA44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53C3C4-DDAB-43D8-9CAF-E7888818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20C0-406A-4175-B6F0-5BC3B94A2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1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5A2DF5-092B-4F7A-A178-3B332BAF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A994B2-865A-410D-87F5-99C11973E257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B44905-7C59-43D2-B87E-F3BC9E49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75EAD-80C8-4B41-838C-C4910DC7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30BC-4853-4F75-B54F-5DE30E2BA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80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AEE5A0-966E-46A9-B548-240257FD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00A69B-8F85-4ADD-92F5-D71860611104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A0DD4D-3040-4E92-8B9A-49EEE1CF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F53F09-FC62-4894-83BC-E9795778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C400-91C6-4308-8CB1-3D0F3B47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81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F82C57-84DE-4B3D-92E8-230AEF22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6067EF-C4D9-4A36-AA07-66780B6475D1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BFB47B-98B7-4870-A06F-AA2030A6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3FF53C-C529-41A2-A8BF-68B57044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1D06-7D32-4B05-9C54-09480D5D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71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DAEEB6-BD8B-480F-B1D6-CB9431D4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738324-BA30-4762-9542-FA3AF993DFC9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D99296-3E25-4593-8515-F2714839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3E434C-BB02-4719-AC20-07DF59C8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3A1D-BB8F-4063-BB33-0DD41376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374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EEF25-D47E-4196-A1CF-3908C178B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90FD-992D-49F7-9833-601FC9EE4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D90C1-16B4-47BF-93B0-04F96CFB7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043AED3-80E4-49D6-BBC5-1F6D44B7027E}"/>
              </a:ext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E22BE9-C7A2-49CF-B2AF-8131DB435647}"/>
              </a:ext>
            </a:extLst>
          </p:cNvPr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2DD6328-8E84-4B05-B2B8-52F999BB54C8}"/>
              </a:ext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57EA959-9803-4635-8DB8-8603530E6C60}"/>
              </a:ext>
            </a:extLst>
          </p:cNvPr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5">
            <a:extLst>
              <a:ext uri="{FF2B5EF4-FFF2-40B4-BE49-F238E27FC236}">
                <a16:creationId xmlns:a16="http://schemas.microsoft.com/office/drawing/2014/main" xmlns="" id="{D1024EC5-2FA0-4EA7-858B-44BB69B92B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00800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PATHS. NEW APPROACHES</a:t>
            </a:r>
          </a:p>
        </p:txBody>
      </p:sp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ls-aatc.ca/files/english/form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5430838" y="1752600"/>
            <a:ext cx="3560762" cy="1831975"/>
          </a:xfrm>
        </p:spPr>
        <p:txBody>
          <a:bodyPr/>
          <a:lstStyle/>
          <a:p>
            <a:pPr algn="ctr" eaLnBrk="1" hangingPunct="1"/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MACHC Hydrographic Certification </a:t>
            </a:r>
            <a:b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Program?</a:t>
            </a:r>
            <a:endParaRPr lang="en-U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1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1622425"/>
            <a:ext cx="5256213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648200"/>
            <a:ext cx="36385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95900" cy="410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718175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562600" cy="533400"/>
          </a:xfrm>
        </p:spPr>
        <p:txBody>
          <a:bodyPr/>
          <a:lstStyle/>
          <a:p>
            <a:pPr eaLnBrk="1" hangingPunct="1"/>
            <a:r>
              <a:rPr lang="en-C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Papua New Guinea $13M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13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7153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482725"/>
            <a:ext cx="4857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6350"/>
            <a:ext cx="32083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2A71CB-375A-436E-9AEF-1C18248831A0}"/>
              </a:ext>
            </a:extLst>
          </p:cNvPr>
          <p:cNvSpPr/>
          <p:nvPr/>
        </p:nvSpPr>
        <p:spPr>
          <a:xfrm>
            <a:off x="533400" y="3824288"/>
            <a:ext cx="5588000" cy="290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E30E1D-4C82-4D48-A111-D20DE3503208}"/>
              </a:ext>
            </a:extLst>
          </p:cNvPr>
          <p:cNvSpPr/>
          <p:nvPr/>
        </p:nvSpPr>
        <p:spPr>
          <a:xfrm>
            <a:off x="3784600" y="4648200"/>
            <a:ext cx="231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1066800"/>
            <a:ext cx="83661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733675" cy="388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76200" y="79375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Commonwealth Marine Economic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CA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05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87201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3400" y="25146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Canadian Hydrographic Certification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9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0" y="311150"/>
            <a:ext cx="326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ACLS Administration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905000" y="1146175"/>
            <a:ext cx="541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Association of Canada “Land’s” Surveyors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075" y="2949575"/>
            <a:ext cx="54514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066800"/>
            <a:ext cx="8916987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03213" y="5410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https://www.acls-aatc.ca/offshore-expertise/canadian-hydrographer-certification-program/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0" y="31115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84566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Certification Scheme for Individuals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8251540-61E8-4EB5-B0C8-C00F857C1F70}"/>
              </a:ext>
            </a:extLst>
          </p:cNvPr>
          <p:cNvSpPr/>
          <p:nvPr/>
        </p:nvSpPr>
        <p:spPr>
          <a:xfrm>
            <a:off x="7315200" y="2743200"/>
            <a:ext cx="533400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4141575-D5A8-452A-8C3F-DB52314C3189}"/>
              </a:ext>
            </a:extLst>
          </p:cNvPr>
          <p:cNvSpPr/>
          <p:nvPr/>
        </p:nvSpPr>
        <p:spPr>
          <a:xfrm>
            <a:off x="2057400" y="3048000"/>
            <a:ext cx="533400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5B82412-B595-49CA-9423-9B2AB8585233}"/>
              </a:ext>
            </a:extLst>
          </p:cNvPr>
          <p:cNvSpPr/>
          <p:nvPr/>
        </p:nvSpPr>
        <p:spPr>
          <a:xfrm>
            <a:off x="3048000" y="2828925"/>
            <a:ext cx="533400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1295400"/>
            <a:ext cx="902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58738" y="304800"/>
            <a:ext cx="4970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Hydrographic Certification Panel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76200" y="1524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en-US" b="1">
                <a:latin typeface="Arial" panose="020B0604020202020204" pitchFamily="34" charset="0"/>
                <a:cs typeface="Arial" panose="020B0604020202020204" pitchFamily="34" charset="0"/>
              </a:rPr>
              <a:t>Canadian Hydrographic Certification Panel 2017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17E76FA-2E49-4925-B01C-E42E3AC93AA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066800"/>
          <a:ext cx="8610600" cy="5029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8659">
                  <a:extLst>
                    <a:ext uri="{9D8B030D-6E8A-4147-A177-3AD203B41FA5}">
                      <a16:colId xmlns:a16="http://schemas.microsoft.com/office/drawing/2014/main" xmlns="" val="1830717928"/>
                    </a:ext>
                  </a:extLst>
                </a:gridCol>
                <a:gridCol w="2988659">
                  <a:extLst>
                    <a:ext uri="{9D8B030D-6E8A-4147-A177-3AD203B41FA5}">
                      <a16:colId xmlns:a16="http://schemas.microsoft.com/office/drawing/2014/main" xmlns="" val="2964059959"/>
                    </a:ext>
                  </a:extLst>
                </a:gridCol>
                <a:gridCol w="2633282">
                  <a:extLst>
                    <a:ext uri="{9D8B030D-6E8A-4147-A177-3AD203B41FA5}">
                      <a16:colId xmlns:a16="http://schemas.microsoft.com/office/drawing/2014/main" xmlns="" val="468564666"/>
                    </a:ext>
                  </a:extLst>
                </a:gridCol>
              </a:tblGrid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Denis Hains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CHS (Permanent Position)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Hydrographic Surveys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930890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5393394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Jonathan Beaudoin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Academia, Industry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8332368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6861754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David Dodd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Academia,</a:t>
                      </a:r>
                      <a:r>
                        <a:rPr lang="en-C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913870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4191117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Julian Goodyear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r>
                        <a:rPr lang="en-CA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Consultant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Government, Hydrography, Seafarer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12923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718292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Lyall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Surveys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2191106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64747743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 Roy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 Institute (Cat B S5)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975366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8409320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Derrick R. Peyton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122474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834356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Ian Church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New Brunswick</a:t>
                      </a:r>
                      <a:r>
                        <a:rPr lang="en-C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Academia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41478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5298016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Jose M'Bala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Resources Canada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Surveys, Oil and Gas Surveys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38040482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85414171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Matthews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 Canada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Ports and Harbours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774718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304800" y="11430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Overview of IBSC Cat A &amp; B … S5 &amp; S8 Program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Canadian Hydrographic Certification Program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Candidates Handbook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Canadian Certification Scheme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	Papua New Guinea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	New Zealand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	Brazil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133600" y="2590800"/>
            <a:ext cx="4676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Candidates Handbook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Procedure for Submission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04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8738" y="304800"/>
            <a:ext cx="326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Candidate Handbook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413250"/>
            <a:ext cx="2451100" cy="230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2700" y="5243513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hlinkClick r:id="rId4"/>
              </a:rPr>
              <a:t>https://acls-aatc.ca/files/english/forms/</a:t>
            </a:r>
            <a:endParaRPr lang="en-CA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CHCP%20Candidate%20Handbook%20March%202017.pdf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6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8738" y="304800"/>
            <a:ext cx="1125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131888" y="5105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://www.acls-aatc.ca/members-home/forms/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58738" y="304800"/>
            <a:ext cx="2713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1066800"/>
            <a:ext cx="6799262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4143375"/>
            <a:ext cx="58293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91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8738" y="304800"/>
            <a:ext cx="148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Logbook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86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5881688" cy="3198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58738" y="304800"/>
            <a:ext cx="462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Surveyor Experience Logbook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5105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1600200"/>
            <a:ext cx="89947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58738" y="304800"/>
            <a:ext cx="3757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Academic Qualifications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3424238"/>
            <a:ext cx="439261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71913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8738" y="304800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Exemptions Request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58738" y="304800"/>
            <a:ext cx="3757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Proof of Marine Courses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1181100"/>
            <a:ext cx="7219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725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58738" y="304800"/>
            <a:ext cx="230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Project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A5EAB1-0F8F-4F29-9C2A-E2110E20B06F}"/>
              </a:ext>
            </a:extLst>
          </p:cNvPr>
          <p:cNvGrpSpPr/>
          <p:nvPr/>
        </p:nvGrpSpPr>
        <p:grpSpPr>
          <a:xfrm>
            <a:off x="609600" y="1981200"/>
            <a:ext cx="3810000" cy="855175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xmlns="" id="{5EE206D3-5ECC-4315-96A3-0A41B359F49F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13F6B17A-1FB8-4F7C-9844-B6648DD72C88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D2F5BF-D748-4229-9787-537A5C732378}"/>
              </a:ext>
            </a:extLst>
          </p:cNvPr>
          <p:cNvGrpSpPr/>
          <p:nvPr/>
        </p:nvGrpSpPr>
        <p:grpSpPr>
          <a:xfrm>
            <a:off x="3678124" y="1143000"/>
            <a:ext cx="1723840" cy="704399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xmlns="" id="{A34C3AC1-913E-45CA-A08C-A927F16C624F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xmlns="" id="{00345FE6-F550-44D8-9876-42988386A409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A</a:t>
              </a:r>
              <a:endParaRPr lang="en-C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F8B8EE9-DF1C-438F-B28D-CEE195C241CC}"/>
              </a:ext>
            </a:extLst>
          </p:cNvPr>
          <p:cNvGrpSpPr/>
          <p:nvPr/>
        </p:nvGrpSpPr>
        <p:grpSpPr>
          <a:xfrm>
            <a:off x="4724400" y="2001101"/>
            <a:ext cx="3810000" cy="866697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xmlns="" id="{DBFFC26C-0A9F-4CE7-BC59-92131B793D41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xmlns="" id="{349ABFAE-7E90-41A9-8B92-956A9575F789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609600" y="4114800"/>
            <a:ext cx="3810000" cy="876300"/>
            <a:chOff x="0" y="67341"/>
            <a:chExt cx="4031771" cy="503684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xmlns="" id="{A04E42A7-BA5F-41F3-A077-BC7B88405AED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xmlns="" id="{4A8D4153-9AD2-4D1A-B0A8-D4BDCBA15D89}"/>
                </a:ext>
              </a:extLst>
            </p:cNvPr>
            <p:cNvSpPr/>
            <p:nvPr/>
          </p:nvSpPr>
          <p:spPr>
            <a:xfrm>
              <a:off x="25199" y="91978"/>
              <a:ext cx="3981374" cy="45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8" name="Group 18"/>
          <p:cNvGrpSpPr>
            <a:grpSpLocks/>
          </p:cNvGrpSpPr>
          <p:nvPr/>
        </p:nvGrpSpPr>
        <p:grpSpPr bwMode="auto">
          <a:xfrm>
            <a:off x="3429000" y="3200400"/>
            <a:ext cx="2457450" cy="725488"/>
            <a:chOff x="0" y="67341"/>
            <a:chExt cx="4031771" cy="503684"/>
          </a:xfrm>
        </p:grpSpPr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xmlns="" id="{A93D3E0A-B5F7-43AC-AD1F-6D5AFF38FABC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xmlns="" id="{FA01A3E7-07C6-4EBF-B152-E577A8116897}"/>
                </a:ext>
              </a:extLst>
            </p:cNvPr>
            <p:cNvSpPr/>
            <p:nvPr/>
          </p:nvSpPr>
          <p:spPr>
            <a:xfrm>
              <a:off x="23441" y="91588"/>
              <a:ext cx="3984890" cy="45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B</a:t>
              </a:r>
              <a:endParaRPr lang="en-C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9" name="Group 24"/>
          <p:cNvGrpSpPr>
            <a:grpSpLocks/>
          </p:cNvGrpSpPr>
          <p:nvPr/>
        </p:nvGrpSpPr>
        <p:grpSpPr bwMode="auto">
          <a:xfrm>
            <a:off x="4748213" y="4149725"/>
            <a:ext cx="3786187" cy="787400"/>
            <a:chOff x="0" y="67341"/>
            <a:chExt cx="4031771" cy="503684"/>
          </a:xfrm>
        </p:grpSpPr>
        <p:sp>
          <p:nvSpPr>
            <p:cNvPr id="23" name="Rounded Rectangle 25">
              <a:extLst>
                <a:ext uri="{FF2B5EF4-FFF2-40B4-BE49-F238E27FC236}">
                  <a16:creationId xmlns:a16="http://schemas.microsoft.com/office/drawing/2014/main" xmlns="" id="{7C6292F2-ED22-4324-B86C-FB3C99A362D2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xmlns="" id="{939FA2A9-56DA-4C3C-9A57-E1C1FF208D2C}"/>
                </a:ext>
              </a:extLst>
            </p:cNvPr>
            <p:cNvSpPr/>
            <p:nvPr/>
          </p:nvSpPr>
          <p:spPr>
            <a:xfrm>
              <a:off x="23667" y="91713"/>
              <a:ext cx="3984438" cy="454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F6F1D9-9BAC-460E-BA7F-43F547131697}"/>
              </a:ext>
            </a:extLst>
          </p:cNvPr>
          <p:cNvSpPr/>
          <p:nvPr/>
        </p:nvSpPr>
        <p:spPr>
          <a:xfrm>
            <a:off x="44450" y="3021013"/>
            <a:ext cx="8991600" cy="3379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400" b="1"/>
          </a:p>
        </p:txBody>
      </p:sp>
      <p:sp>
        <p:nvSpPr>
          <p:cNvPr id="18441" name="TextBox 28"/>
          <p:cNvSpPr txBox="1">
            <a:spLocks noChangeArrowheads="1"/>
          </p:cNvSpPr>
          <p:nvPr/>
        </p:nvSpPr>
        <p:spPr bwMode="auto">
          <a:xfrm>
            <a:off x="4710113" y="5181600"/>
            <a:ext cx="386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Portable: Deliverable at customer site</a:t>
            </a:r>
          </a:p>
        </p:txBody>
      </p: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0" y="5440363"/>
            <a:ext cx="19621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5626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IBSC Cat A &amp; Cat B Overview</a:t>
            </a:r>
          </a:p>
        </p:txBody>
      </p:sp>
      <p:sp>
        <p:nvSpPr>
          <p:cNvPr id="18444" name="TextBox 1"/>
          <p:cNvSpPr txBox="1">
            <a:spLocks noChangeArrowheads="1"/>
          </p:cNvSpPr>
          <p:nvPr/>
        </p:nvSpPr>
        <p:spPr bwMode="auto">
          <a:xfrm>
            <a:off x="2259013" y="5957888"/>
            <a:ext cx="449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(Marine Geospatial Information Program)</a:t>
            </a:r>
          </a:p>
        </p:txBody>
      </p:sp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438" y="5495925"/>
            <a:ext cx="19621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710957D-04B6-4C06-8E11-5FD2659D8C5C}"/>
              </a:ext>
            </a:extLst>
          </p:cNvPr>
          <p:cNvSpPr/>
          <p:nvPr/>
        </p:nvSpPr>
        <p:spPr>
          <a:xfrm>
            <a:off x="533400" y="5181600"/>
            <a:ext cx="8129588" cy="1146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516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58738" y="304800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Project Report Guidelines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80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8738" y="304800"/>
            <a:ext cx="4837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Project Report Marking Scheme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04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8738" y="304800"/>
            <a:ext cx="197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</p:txBody>
      </p:sp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5401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4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58738" y="304800"/>
            <a:ext cx="584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Continuous Professional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6781800" cy="533400"/>
          </a:xfrm>
        </p:spPr>
        <p:txBody>
          <a:bodyPr/>
          <a:lstStyle/>
          <a:p>
            <a:r>
              <a:rPr lang="fr-CA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Continuous Professional Development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14478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all cases mandatory CPD required: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CA" alt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hydrographic and/or offshore surveying.</a:t>
            </a:r>
            <a:endParaRPr lang="fr-CA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45 hours over 3 calender years.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Minimum of 5 hours per year of formal</a:t>
            </a:r>
            <a:r>
              <a:rPr lang="fr-CA" alt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Courses and Seminars.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76713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3" y="4624388"/>
            <a:ext cx="3392487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4624388"/>
            <a:ext cx="3738562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3" y="2528888"/>
            <a:ext cx="3392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381000" y="21336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3200">
                <a:latin typeface="Arial" panose="020B0604020202020204" pitchFamily="34" charset="0"/>
                <a:cs typeface="Arial" panose="020B0604020202020204" pitchFamily="34" charset="0"/>
              </a:rPr>
              <a:t>So why not the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3200">
                <a:latin typeface="Arial" panose="020B0604020202020204" pitchFamily="34" charset="0"/>
                <a:cs typeface="Arial" panose="020B0604020202020204" pitchFamily="34" charset="0"/>
              </a:rPr>
              <a:t>MACHC Hydrographic Certification Scheme?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MACHC Hydrographic Scheme Sub-Committee to explore a way forward?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2667000"/>
            <a:ext cx="439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866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338" y="3657600"/>
            <a:ext cx="44069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990600" y="5486400"/>
            <a:ext cx="223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914400"/>
            <a:ext cx="6126162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650" y="2971800"/>
            <a:ext cx="4787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52400" y="228600"/>
            <a:ext cx="470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Korea Cat B S5 &amp; S8 Programs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7788"/>
            <a:ext cx="37274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614488" y="5943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 S5</a:t>
            </a:r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6981825" y="2657475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Cat B S8</a:t>
            </a:r>
          </a:p>
        </p:txBody>
      </p:sp>
      <p:pic>
        <p:nvPicPr>
          <p:cNvPr id="1946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44500"/>
            <a:ext cx="22288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209800" y="2667000"/>
            <a:ext cx="471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Hydrographic Certification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962400"/>
            <a:ext cx="8893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2672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2400" y="228600"/>
            <a:ext cx="471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Hydrographic Certification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66800" y="2971800"/>
            <a:ext cx="693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Why Individual recognition is important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14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416050"/>
            <a:ext cx="6553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2667000"/>
            <a:ext cx="641191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0" y="228600"/>
            <a:ext cx="3846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Finnish Transport Authority</a:t>
            </a:r>
            <a:endParaRPr lang="en-CA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8322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81438"/>
            <a:ext cx="8496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228600"/>
            <a:ext cx="463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Swedish Maritime Administration</a:t>
            </a:r>
            <a:endParaRPr lang="en-CA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On-screen Show (4:3)</PresentationFormat>
  <Paragraphs>106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Georgia</vt:lpstr>
      <vt:lpstr>Times New Roman</vt:lpstr>
      <vt:lpstr>IIC Corp template 2011</vt:lpstr>
      <vt:lpstr>The MACHC Hydrographic Certification  Program?</vt:lpstr>
      <vt:lpstr>Overview</vt:lpstr>
      <vt:lpstr>IBSC Cat A &amp; Cat B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Papua New Guinea $13M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Certification Scheme for Individuals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Professional Development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2011-09-08T08:50:56Z</dcterms:created>
  <dcterms:modified xsi:type="dcterms:W3CDTF">2018-01-19T13:30:11Z</dcterms:modified>
</cp:coreProperties>
</file>