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7"/>
    <p:sldMasterId id="2147483682" r:id="rId8"/>
  </p:sldMasterIdLst>
  <p:notesMasterIdLst>
    <p:notesMasterId r:id="rId23"/>
  </p:notesMasterIdLst>
  <p:handoutMasterIdLst>
    <p:handoutMasterId r:id="rId24"/>
  </p:handoutMasterIdLst>
  <p:sldIdLst>
    <p:sldId id="601" r:id="rId9"/>
    <p:sldId id="742" r:id="rId10"/>
    <p:sldId id="759" r:id="rId11"/>
    <p:sldId id="769" r:id="rId12"/>
    <p:sldId id="760" r:id="rId13"/>
    <p:sldId id="761" r:id="rId14"/>
    <p:sldId id="771" r:id="rId15"/>
    <p:sldId id="762" r:id="rId16"/>
    <p:sldId id="763" r:id="rId17"/>
    <p:sldId id="766" r:id="rId18"/>
    <p:sldId id="767" r:id="rId19"/>
    <p:sldId id="770" r:id="rId20"/>
    <p:sldId id="764" r:id="rId21"/>
    <p:sldId id="747" r:id="rId22"/>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768">
          <p15:clr>
            <a:srgbClr val="A4A3A4"/>
          </p15:clr>
        </p15:guide>
        <p15:guide id="2" orient="horz" pos="1536">
          <p15:clr>
            <a:srgbClr val="A4A3A4"/>
          </p15:clr>
        </p15:guide>
        <p15:guide id="3" pos="2880">
          <p15:clr>
            <a:srgbClr val="A4A3A4"/>
          </p15:clr>
        </p15:guide>
      </p15:sldGuideLst>
    </p:ext>
    <p:ext uri="{2D200454-40CA-4A62-9FC3-DE9A4176ACB9}">
      <p15:notesGuideLst xmlns:p15="http://schemas.microsoft.com/office/powerpoint/2012/main">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19FF81"/>
    <a:srgbClr val="00D25F"/>
    <a:srgbClr val="FFFFFF"/>
    <a:srgbClr val="000000"/>
    <a:srgbClr val="66FFFF"/>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3" autoAdjust="0"/>
    <p:restoredTop sz="69535" autoAdjust="0"/>
  </p:normalViewPr>
  <p:slideViewPr>
    <p:cSldViewPr snapToGrid="0">
      <p:cViewPr varScale="1">
        <p:scale>
          <a:sx n="65" d="100"/>
          <a:sy n="65" d="100"/>
        </p:scale>
        <p:origin x="1819" y="58"/>
      </p:cViewPr>
      <p:guideLst>
        <p:guide orient="horz" pos="768"/>
        <p:guide orient="horz" pos="15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3468"/>
    </p:cViewPr>
  </p:sorterViewPr>
  <p:notesViewPr>
    <p:cSldViewPr snapToGrid="0">
      <p:cViewPr>
        <p:scale>
          <a:sx n="100" d="100"/>
          <a:sy n="100" d="100"/>
        </p:scale>
        <p:origin x="-1548" y="64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3070225" cy="463550"/>
          </a:xfrm>
          <a:prstGeom prst="rect">
            <a:avLst/>
          </a:prstGeom>
          <a:noFill/>
          <a:ln w="12700">
            <a:noFill/>
            <a:miter lim="800000"/>
            <a:headEnd/>
            <a:tailEnd/>
          </a:ln>
          <a:effectLst/>
        </p:spPr>
        <p:txBody>
          <a:bodyPr vert="horz" wrap="square" lIns="92541" tIns="46269" rIns="92541" bIns="46269" numCol="1" anchor="t" anchorCtr="0" compatLnSpc="1">
            <a:prstTxWarp prst="textNoShape">
              <a:avLst/>
            </a:prstTxWarp>
          </a:bodyPr>
          <a:lstStyle>
            <a:lvl1pPr defTabSz="925482" eaLnBrk="0" hangingPunct="0">
              <a:defRPr sz="1200">
                <a:latin typeface="Times New Roman" pitchFamily="18" charset="0"/>
                <a:cs typeface="+mn-cs"/>
              </a:defRPr>
            </a:lvl1pPr>
          </a:lstStyle>
          <a:p>
            <a:pPr>
              <a:defRPr/>
            </a:pPr>
            <a:endParaRPr lang="en-US" dirty="0"/>
          </a:p>
        </p:txBody>
      </p:sp>
      <p:sp>
        <p:nvSpPr>
          <p:cNvPr id="185347" name="Rectangle 3"/>
          <p:cNvSpPr>
            <a:spLocks noGrp="1" noChangeArrowheads="1"/>
          </p:cNvSpPr>
          <p:nvPr>
            <p:ph type="dt" sz="quarter" idx="1"/>
          </p:nvPr>
        </p:nvSpPr>
        <p:spPr bwMode="auto">
          <a:xfrm>
            <a:off x="3990975" y="0"/>
            <a:ext cx="3070225" cy="463550"/>
          </a:xfrm>
          <a:prstGeom prst="rect">
            <a:avLst/>
          </a:prstGeom>
          <a:noFill/>
          <a:ln w="12700">
            <a:noFill/>
            <a:miter lim="800000"/>
            <a:headEnd/>
            <a:tailEnd/>
          </a:ln>
          <a:effectLst/>
        </p:spPr>
        <p:txBody>
          <a:bodyPr vert="horz" wrap="square" lIns="92541" tIns="46269" rIns="92541" bIns="46269" numCol="1" anchor="t" anchorCtr="0" compatLnSpc="1">
            <a:prstTxWarp prst="textNoShape">
              <a:avLst/>
            </a:prstTxWarp>
          </a:bodyPr>
          <a:lstStyle>
            <a:lvl1pPr algn="r" defTabSz="925482" eaLnBrk="0" hangingPunct="0">
              <a:defRPr sz="1200">
                <a:latin typeface="Times New Roman" pitchFamily="18" charset="0"/>
                <a:cs typeface="+mn-cs"/>
              </a:defRPr>
            </a:lvl1pPr>
          </a:lstStyle>
          <a:p>
            <a:pPr>
              <a:defRPr/>
            </a:pPr>
            <a:endParaRPr lang="en-US" dirty="0"/>
          </a:p>
        </p:txBody>
      </p:sp>
      <p:sp>
        <p:nvSpPr>
          <p:cNvPr id="185348" name="Rectangle 4"/>
          <p:cNvSpPr>
            <a:spLocks noGrp="1" noChangeArrowheads="1"/>
          </p:cNvSpPr>
          <p:nvPr>
            <p:ph type="ftr" sz="quarter" idx="2"/>
          </p:nvPr>
        </p:nvSpPr>
        <p:spPr bwMode="auto">
          <a:xfrm>
            <a:off x="0" y="8934450"/>
            <a:ext cx="3070225" cy="463550"/>
          </a:xfrm>
          <a:prstGeom prst="rect">
            <a:avLst/>
          </a:prstGeom>
          <a:noFill/>
          <a:ln w="12700">
            <a:noFill/>
            <a:miter lim="800000"/>
            <a:headEnd/>
            <a:tailEnd/>
          </a:ln>
          <a:effectLst/>
        </p:spPr>
        <p:txBody>
          <a:bodyPr vert="horz" wrap="square" lIns="92541" tIns="46269" rIns="92541" bIns="46269" numCol="1" anchor="b" anchorCtr="0" compatLnSpc="1">
            <a:prstTxWarp prst="textNoShape">
              <a:avLst/>
            </a:prstTxWarp>
          </a:bodyPr>
          <a:lstStyle>
            <a:lvl1pPr defTabSz="925482" eaLnBrk="0" hangingPunct="0">
              <a:defRPr sz="1200">
                <a:latin typeface="Times New Roman" pitchFamily="18" charset="0"/>
                <a:cs typeface="+mn-cs"/>
              </a:defRPr>
            </a:lvl1pPr>
          </a:lstStyle>
          <a:p>
            <a:pPr>
              <a:defRPr/>
            </a:pPr>
            <a:endParaRPr lang="en-US" dirty="0"/>
          </a:p>
        </p:txBody>
      </p:sp>
      <p:sp>
        <p:nvSpPr>
          <p:cNvPr id="185349" name="Rectangle 5"/>
          <p:cNvSpPr>
            <a:spLocks noGrp="1" noChangeArrowheads="1"/>
          </p:cNvSpPr>
          <p:nvPr>
            <p:ph type="sldNum" sz="quarter" idx="3"/>
          </p:nvPr>
        </p:nvSpPr>
        <p:spPr bwMode="auto">
          <a:xfrm>
            <a:off x="3990975" y="8934450"/>
            <a:ext cx="3070225" cy="463550"/>
          </a:xfrm>
          <a:prstGeom prst="rect">
            <a:avLst/>
          </a:prstGeom>
          <a:noFill/>
          <a:ln w="12700">
            <a:noFill/>
            <a:miter lim="800000"/>
            <a:headEnd/>
            <a:tailEnd/>
          </a:ln>
          <a:effectLst/>
        </p:spPr>
        <p:txBody>
          <a:bodyPr vert="horz" wrap="square" lIns="92541" tIns="46269" rIns="92541" bIns="46269" numCol="1" anchor="b" anchorCtr="0" compatLnSpc="1">
            <a:prstTxWarp prst="textNoShape">
              <a:avLst/>
            </a:prstTxWarp>
          </a:bodyPr>
          <a:lstStyle>
            <a:lvl1pPr algn="r" defTabSz="923925" eaLnBrk="0" hangingPunct="0">
              <a:defRPr sz="1200">
                <a:latin typeface="Times New Roman" panose="02020603050405020304" pitchFamily="18" charset="0"/>
              </a:defRPr>
            </a:lvl1pPr>
          </a:lstStyle>
          <a:p>
            <a:pPr>
              <a:defRPr/>
            </a:pPr>
            <a:fld id="{6EB38961-0612-4D1C-BA49-F84FA8C33B02}" type="slidenum">
              <a:rPr lang="en-US" altLang="en-US"/>
              <a:pPr>
                <a:defRPr/>
              </a:pPr>
              <a:t>‹#›</a:t>
            </a:fld>
            <a:endParaRPr lang="en-US" altLang="en-US" dirty="0"/>
          </a:p>
        </p:txBody>
      </p:sp>
    </p:spTree>
    <p:extLst>
      <p:ext uri="{BB962C8B-B14F-4D97-AF65-F5344CB8AC3E}">
        <p14:creationId xmlns:p14="http://schemas.microsoft.com/office/powerpoint/2010/main" val="3123064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3400" cy="468313"/>
          </a:xfrm>
          <a:prstGeom prst="rect">
            <a:avLst/>
          </a:prstGeom>
          <a:noFill/>
          <a:ln w="12700">
            <a:noFill/>
            <a:miter lim="800000"/>
            <a:headEnd/>
            <a:tailEnd/>
          </a:ln>
          <a:effectLst/>
        </p:spPr>
        <p:txBody>
          <a:bodyPr vert="horz" wrap="square" lIns="93853" tIns="46927" rIns="93853" bIns="46927" numCol="1" anchor="t" anchorCtr="0" compatLnSpc="1">
            <a:prstTxWarp prst="textNoShape">
              <a:avLst/>
            </a:prstTxWarp>
          </a:bodyPr>
          <a:lstStyle>
            <a:lvl1pPr defTabSz="938354" eaLnBrk="0" hangingPunct="0">
              <a:defRPr sz="1200">
                <a:latin typeface="Times New Roman" pitchFamily="18" charset="0"/>
                <a:cs typeface="+mn-cs"/>
              </a:defRPr>
            </a:lvl1pPr>
          </a:lstStyle>
          <a:p>
            <a:pPr>
              <a:defRPr/>
            </a:pPr>
            <a:endParaRPr lang="en-US" dirty="0"/>
          </a:p>
        </p:txBody>
      </p:sp>
      <p:sp>
        <p:nvSpPr>
          <p:cNvPr id="10243" name="Rectangle 3"/>
          <p:cNvSpPr>
            <a:spLocks noGrp="1" noChangeArrowheads="1"/>
          </p:cNvSpPr>
          <p:nvPr>
            <p:ph type="dt" idx="1"/>
          </p:nvPr>
        </p:nvSpPr>
        <p:spPr bwMode="auto">
          <a:xfrm>
            <a:off x="4013200" y="0"/>
            <a:ext cx="3073400" cy="468313"/>
          </a:xfrm>
          <a:prstGeom prst="rect">
            <a:avLst/>
          </a:prstGeom>
          <a:noFill/>
          <a:ln w="12700">
            <a:noFill/>
            <a:miter lim="800000"/>
            <a:headEnd/>
            <a:tailEnd/>
          </a:ln>
          <a:effectLst/>
        </p:spPr>
        <p:txBody>
          <a:bodyPr vert="horz" wrap="square" lIns="93853" tIns="46927" rIns="93853" bIns="46927" numCol="1" anchor="t" anchorCtr="0" compatLnSpc="1">
            <a:prstTxWarp prst="textNoShape">
              <a:avLst/>
            </a:prstTxWarp>
          </a:bodyPr>
          <a:lstStyle>
            <a:lvl1pPr algn="r" defTabSz="938354" eaLnBrk="0" hangingPunct="0">
              <a:defRPr sz="1200">
                <a:latin typeface="Times New Roman" pitchFamily="18"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200150" y="703263"/>
            <a:ext cx="4689475" cy="3516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44563" y="4454525"/>
            <a:ext cx="5197475" cy="4214813"/>
          </a:xfrm>
          <a:prstGeom prst="rect">
            <a:avLst/>
          </a:prstGeom>
          <a:noFill/>
          <a:ln w="12700">
            <a:noFill/>
            <a:miter lim="800000"/>
            <a:headEnd/>
            <a:tailEnd/>
          </a:ln>
          <a:effectLst/>
        </p:spPr>
        <p:txBody>
          <a:bodyPr vert="horz" wrap="square" lIns="93853" tIns="46927" rIns="93853" bIns="469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905875"/>
            <a:ext cx="3073400" cy="466725"/>
          </a:xfrm>
          <a:prstGeom prst="rect">
            <a:avLst/>
          </a:prstGeom>
          <a:noFill/>
          <a:ln w="12700">
            <a:noFill/>
            <a:miter lim="800000"/>
            <a:headEnd/>
            <a:tailEnd/>
          </a:ln>
          <a:effectLst/>
        </p:spPr>
        <p:txBody>
          <a:bodyPr vert="horz" wrap="square" lIns="93853" tIns="46927" rIns="93853" bIns="46927" numCol="1" anchor="b" anchorCtr="0" compatLnSpc="1">
            <a:prstTxWarp prst="textNoShape">
              <a:avLst/>
            </a:prstTxWarp>
          </a:bodyPr>
          <a:lstStyle>
            <a:lvl1pPr defTabSz="938354" eaLnBrk="0" hangingPunct="0">
              <a:defRPr sz="1200">
                <a:latin typeface="Times New Roman" pitchFamily="18" charset="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4013200" y="8905875"/>
            <a:ext cx="3073400" cy="466725"/>
          </a:xfrm>
          <a:prstGeom prst="rect">
            <a:avLst/>
          </a:prstGeom>
          <a:noFill/>
          <a:ln w="12700">
            <a:noFill/>
            <a:miter lim="800000"/>
            <a:headEnd/>
            <a:tailEnd/>
          </a:ln>
          <a:effectLst/>
        </p:spPr>
        <p:txBody>
          <a:bodyPr vert="horz" wrap="square" lIns="93853" tIns="46927" rIns="93853" bIns="46927" numCol="1" anchor="b" anchorCtr="0" compatLnSpc="1">
            <a:prstTxWarp prst="textNoShape">
              <a:avLst/>
            </a:prstTxWarp>
          </a:bodyPr>
          <a:lstStyle>
            <a:lvl1pPr algn="r" defTabSz="938213" eaLnBrk="0" hangingPunct="0">
              <a:defRPr sz="1200">
                <a:latin typeface="Times New Roman" panose="02020603050405020304" pitchFamily="18" charset="0"/>
              </a:defRPr>
            </a:lvl1pPr>
          </a:lstStyle>
          <a:p>
            <a:pPr>
              <a:defRPr/>
            </a:pPr>
            <a:fld id="{E1045059-2F4D-4222-9252-E01CAE13BC4D}" type="slidenum">
              <a:rPr lang="en-US" altLang="en-US"/>
              <a:pPr>
                <a:defRPr/>
              </a:pPr>
              <a:t>‹#›</a:t>
            </a:fld>
            <a:endParaRPr lang="en-US" altLang="en-US" dirty="0"/>
          </a:p>
        </p:txBody>
      </p:sp>
    </p:spTree>
    <p:extLst>
      <p:ext uri="{BB962C8B-B14F-4D97-AF65-F5344CB8AC3E}">
        <p14:creationId xmlns:p14="http://schemas.microsoft.com/office/powerpoint/2010/main" val="550162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New Roman" panose="02020603050405020304" pitchFamily="18" charset="0"/>
              </a:defRPr>
            </a:lvl1pPr>
            <a:lvl2pPr marL="750888" indent="-288925" defTabSz="936625">
              <a:spcBef>
                <a:spcPct val="30000"/>
              </a:spcBef>
              <a:defRPr sz="1200">
                <a:solidFill>
                  <a:schemeClr val="tx1"/>
                </a:solidFill>
                <a:latin typeface="Times New Roman" panose="02020603050405020304" pitchFamily="18" charset="0"/>
              </a:defRPr>
            </a:lvl2pPr>
            <a:lvl3pPr marL="1155700" indent="-230188" defTabSz="936625">
              <a:spcBef>
                <a:spcPct val="30000"/>
              </a:spcBef>
              <a:defRPr sz="1200">
                <a:solidFill>
                  <a:schemeClr val="tx1"/>
                </a:solidFill>
                <a:latin typeface="Times New Roman" panose="02020603050405020304" pitchFamily="18" charset="0"/>
              </a:defRPr>
            </a:lvl3pPr>
            <a:lvl4pPr marL="1617663" indent="-230188" defTabSz="936625">
              <a:spcBef>
                <a:spcPct val="30000"/>
              </a:spcBef>
              <a:defRPr sz="1200">
                <a:solidFill>
                  <a:schemeClr val="tx1"/>
                </a:solidFill>
                <a:latin typeface="Times New Roman" panose="02020603050405020304" pitchFamily="18" charset="0"/>
              </a:defRPr>
            </a:lvl4pPr>
            <a:lvl5pPr marL="2081213" indent="-230188" defTabSz="936625">
              <a:spcBef>
                <a:spcPct val="30000"/>
              </a:spcBef>
              <a:defRPr sz="1200">
                <a:solidFill>
                  <a:schemeClr val="tx1"/>
                </a:solidFill>
                <a:latin typeface="Times New Roman" panose="02020603050405020304" pitchFamily="18" charset="0"/>
              </a:defRPr>
            </a:lvl5pPr>
            <a:lvl6pPr marL="2538413" indent="-230188" defTabSz="936625" eaLnBrk="0" fontAlgn="base" hangingPunct="0">
              <a:spcBef>
                <a:spcPct val="30000"/>
              </a:spcBef>
              <a:spcAft>
                <a:spcPct val="0"/>
              </a:spcAft>
              <a:defRPr sz="1200">
                <a:solidFill>
                  <a:schemeClr val="tx1"/>
                </a:solidFill>
                <a:latin typeface="Times New Roman" panose="02020603050405020304" pitchFamily="18" charset="0"/>
              </a:defRPr>
            </a:lvl6pPr>
            <a:lvl7pPr marL="2995613" indent="-230188" defTabSz="936625" eaLnBrk="0" fontAlgn="base" hangingPunct="0">
              <a:spcBef>
                <a:spcPct val="30000"/>
              </a:spcBef>
              <a:spcAft>
                <a:spcPct val="0"/>
              </a:spcAft>
              <a:defRPr sz="1200">
                <a:solidFill>
                  <a:schemeClr val="tx1"/>
                </a:solidFill>
                <a:latin typeface="Times New Roman" panose="02020603050405020304" pitchFamily="18" charset="0"/>
              </a:defRPr>
            </a:lvl7pPr>
            <a:lvl8pPr marL="3452813" indent="-230188" defTabSz="936625" eaLnBrk="0" fontAlgn="base" hangingPunct="0">
              <a:spcBef>
                <a:spcPct val="30000"/>
              </a:spcBef>
              <a:spcAft>
                <a:spcPct val="0"/>
              </a:spcAft>
              <a:defRPr sz="1200">
                <a:solidFill>
                  <a:schemeClr val="tx1"/>
                </a:solidFill>
                <a:latin typeface="Times New Roman" panose="02020603050405020304" pitchFamily="18" charset="0"/>
              </a:defRPr>
            </a:lvl8pPr>
            <a:lvl9pPr marL="3910013" indent="-230188" defTabSz="9366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FF8F14-77AA-4DBB-8D95-705AE445FA57}" type="slidenum">
              <a:rPr lang="en-US" altLang="en-US" smtClean="0"/>
              <a:pPr>
                <a:spcBef>
                  <a:spcPct val="0"/>
                </a:spcBef>
              </a:pPr>
              <a:t>1</a:t>
            </a:fld>
            <a:endParaRPr lang="en-US" altLang="en-US" dirty="0" smtClean="0"/>
          </a:p>
        </p:txBody>
      </p:sp>
      <p:sp>
        <p:nvSpPr>
          <p:cNvPr id="16387" name="Rectangle 2"/>
          <p:cNvSpPr>
            <a:spLocks noGrp="1" noRot="1" noChangeAspect="1" noChangeArrowheads="1" noTextEdit="1"/>
          </p:cNvSpPr>
          <p:nvPr>
            <p:ph type="sldImg"/>
          </p:nvPr>
        </p:nvSpPr>
        <p:spPr>
          <a:xfrm>
            <a:off x="1198563" y="703263"/>
            <a:ext cx="4689475" cy="3516312"/>
          </a:xfrm>
          <a:ln/>
        </p:spPr>
      </p:sp>
      <p:sp>
        <p:nvSpPr>
          <p:cNvPr id="16388" name="Rectangle 3"/>
          <p:cNvSpPr>
            <a:spLocks noGrp="1" noChangeArrowheads="1"/>
          </p:cNvSpPr>
          <p:nvPr>
            <p:ph type="body" idx="1"/>
          </p:nvPr>
        </p:nvSpPr>
        <p:spPr>
          <a:xfrm>
            <a:off x="942975" y="4452938"/>
            <a:ext cx="5200650" cy="4216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3" tIns="46246" rIns="92493" bIns="46246"/>
          <a:lstStyle/>
          <a:p>
            <a:pPr eaLnBrk="1" hangingPunct="1"/>
            <a:endParaRPr lang="en-US" altLang="en-US" dirty="0" smtClean="0"/>
          </a:p>
        </p:txBody>
      </p:sp>
    </p:spTree>
    <p:extLst>
      <p:ext uri="{BB962C8B-B14F-4D97-AF65-F5344CB8AC3E}">
        <p14:creationId xmlns:p14="http://schemas.microsoft.com/office/powerpoint/2010/main" val="362933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u="sng" dirty="0" smtClean="0"/>
              <a:t>Chart Adequacy Workshop</a:t>
            </a:r>
            <a:r>
              <a:rPr lang="en-US" altLang="en-US" u="sng" dirty="0" smtClean="0"/>
              <a:t>:</a:t>
            </a:r>
          </a:p>
          <a:p>
            <a:pPr marL="171450" indent="-171450" fontAlgn="t">
              <a:buFontTx/>
              <a:buChar char="•"/>
              <a:defRPr/>
            </a:pPr>
            <a:r>
              <a:rPr lang="en-US" altLang="en-US" dirty="0" smtClean="0"/>
              <a:t>In</a:t>
            </a:r>
            <a:r>
              <a:rPr lang="en-US" altLang="en-US" baseline="0" dirty="0" smtClean="0"/>
              <a:t> t</a:t>
            </a:r>
            <a:r>
              <a:rPr lang="en-US" altLang="en-US" dirty="0" smtClean="0"/>
              <a:t>he  2017 Chart Adequacy training, the U.S.  hosted representatives from </a:t>
            </a:r>
            <a:r>
              <a:rPr lang="en-US" altLang="en-US" b="1" dirty="0" smtClean="0"/>
              <a:t>12 nations</a:t>
            </a:r>
            <a:r>
              <a:rPr lang="en-US" altLang="en-US" dirty="0" smtClean="0"/>
              <a:t>: </a:t>
            </a:r>
            <a:r>
              <a:rPr lang="en-US" kern="1200" dirty="0" smtClean="0">
                <a:solidFill>
                  <a:schemeClr val="tx1"/>
                </a:solidFill>
                <a:effectLst/>
              </a:rPr>
              <a:t>Egypt, Israel, Japan, Madagascar, Mauritius, Nigeria, Panama, Philippines, Russia, Spain, Taiwan, and Thailand. </a:t>
            </a:r>
          </a:p>
          <a:p>
            <a:pPr marL="171450" indent="-171450" fontAlgn="t">
              <a:buFontTx/>
              <a:buChar char="•"/>
              <a:defRPr/>
            </a:pPr>
            <a:r>
              <a:rPr lang="en-US" altLang="en-US" dirty="0" smtClean="0"/>
              <a:t>Anyone</a:t>
            </a:r>
            <a:r>
              <a:rPr lang="en-US" altLang="en-US" baseline="0" dirty="0" smtClean="0"/>
              <a:t> interested in the 2018 </a:t>
            </a:r>
            <a:r>
              <a:rPr lang="en-US" altLang="en-US" dirty="0" smtClean="0"/>
              <a:t>Chart Adequacy training should contact Dr. Peeri.</a:t>
            </a:r>
          </a:p>
          <a:p>
            <a:pPr marL="171450" indent="-171450" fontAlgn="t">
              <a:buFontTx/>
              <a:buChar char="•"/>
              <a:defRPr/>
            </a:pPr>
            <a:endParaRPr lang="en-US" altLang="en-US" dirty="0" smtClean="0"/>
          </a:p>
          <a:p>
            <a:r>
              <a:rPr lang="en-US" altLang="en-US" b="1" u="sng" dirty="0" smtClean="0"/>
              <a:t>MSI Training in 2017:</a:t>
            </a:r>
          </a:p>
          <a:p>
            <a:r>
              <a:rPr lang="en-US" altLang="en-US" dirty="0" smtClean="0"/>
              <a:t>	</a:t>
            </a:r>
            <a:r>
              <a:rPr lang="en-US" altLang="en-US" b="1" dirty="0" smtClean="0"/>
              <a:t>Hosted by Barbados—Thank you very much Barbados</a:t>
            </a:r>
          </a:p>
          <a:p>
            <a:pPr marL="0" indent="0" fontAlgn="t">
              <a:buFontTx/>
              <a:buNone/>
              <a:defRPr/>
            </a:pPr>
            <a:r>
              <a:rPr lang="en-US" altLang="en-US" dirty="0" smtClean="0"/>
              <a:t/>
            </a:r>
            <a:br>
              <a:rPr lang="en-US" altLang="en-US" dirty="0" smtClean="0"/>
            </a:br>
            <a:endParaRPr lang="en-US" altLang="en-US" dirty="0" smtClean="0"/>
          </a:p>
          <a:p>
            <a:pPr>
              <a:defRPr/>
            </a:pPr>
            <a:r>
              <a:rPr lang="en-US" altLang="en-US" b="1" u="sng" dirty="0" smtClean="0"/>
              <a:t>CAT A (Navy) Training</a:t>
            </a:r>
            <a:r>
              <a:rPr lang="en-US" altLang="en-US" u="sng" dirty="0" smtClean="0"/>
              <a:t>:  </a:t>
            </a:r>
            <a:r>
              <a:rPr lang="en-US" altLang="en-US" dirty="0" smtClean="0"/>
              <a:t>Is open to both civilian and military as long as they belong to the partner nations hydrographic service or military institutions.  Applicants should make the request through the Navy Attaché at the U.S. Embassy in their country and reference the course identifier number in the slide.   U.S. Navy has some funding to support applicants. Contact Eric Villalobos for further information and assistance:  eric.villalobos@navy.mil</a:t>
            </a:r>
            <a:r>
              <a:rPr lang="en-US" altLang="en-US" sz="1000" dirty="0" smtClean="0"/>
              <a:t/>
            </a:r>
            <a:br>
              <a:rPr lang="en-US" altLang="en-US" sz="1000" dirty="0" smtClean="0"/>
            </a:br>
            <a:endParaRPr lang="en-US" altLang="en-US" sz="1000" dirty="0" smtClean="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62000" indent="-292100" defTabSz="938213">
              <a:spcBef>
                <a:spcPct val="30000"/>
              </a:spcBef>
              <a:defRPr sz="1200">
                <a:solidFill>
                  <a:schemeClr val="tx1"/>
                </a:solidFill>
                <a:latin typeface="Times New Roman" panose="02020603050405020304" pitchFamily="18" charset="0"/>
              </a:defRPr>
            </a:lvl2pPr>
            <a:lvl3pPr marL="1173163" indent="-233363" defTabSz="938213">
              <a:spcBef>
                <a:spcPct val="30000"/>
              </a:spcBef>
              <a:defRPr sz="1200">
                <a:solidFill>
                  <a:schemeClr val="tx1"/>
                </a:solidFill>
                <a:latin typeface="Times New Roman" panose="02020603050405020304" pitchFamily="18" charset="0"/>
              </a:defRPr>
            </a:lvl3pPr>
            <a:lvl4pPr marL="1643063" indent="-233363" defTabSz="938213">
              <a:spcBef>
                <a:spcPct val="30000"/>
              </a:spcBef>
              <a:defRPr sz="1200">
                <a:solidFill>
                  <a:schemeClr val="tx1"/>
                </a:solidFill>
                <a:latin typeface="Times New Roman" panose="02020603050405020304" pitchFamily="18" charset="0"/>
              </a:defRPr>
            </a:lvl4pPr>
            <a:lvl5pPr marL="2114550" indent="-233363" defTabSz="938213">
              <a:spcBef>
                <a:spcPct val="30000"/>
              </a:spcBef>
              <a:defRPr sz="1200">
                <a:solidFill>
                  <a:schemeClr val="tx1"/>
                </a:solidFill>
                <a:latin typeface="Times New Roman" panose="02020603050405020304" pitchFamily="18" charset="0"/>
              </a:defRPr>
            </a:lvl5pPr>
            <a:lvl6pPr marL="2571750" indent="-233363"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3363"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3363"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3363"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9D3BCE9-902C-4B93-BADB-EE9AA9B57CA3}" type="slidenum">
              <a:rPr lang="en-US" altLang="en-US" smtClean="0">
                <a:latin typeface="Georgia" panose="02040502050405020303" pitchFamily="18" charset="0"/>
              </a:rPr>
              <a:pPr eaLnBrk="1" hangingPunct="1">
                <a:spcBef>
                  <a:spcPct val="0"/>
                </a:spcBef>
              </a:pPr>
              <a:t>10</a:t>
            </a:fld>
            <a:endParaRPr lang="en-US" altLang="en-US" dirty="0" smtClean="0">
              <a:latin typeface="Georgia" panose="02040502050405020303" pitchFamily="18" charset="0"/>
            </a:endParaRPr>
          </a:p>
        </p:txBody>
      </p:sp>
    </p:spTree>
    <p:extLst>
      <p:ext uri="{BB962C8B-B14F-4D97-AF65-F5344CB8AC3E}">
        <p14:creationId xmlns:p14="http://schemas.microsoft.com/office/powerpoint/2010/main" val="418008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u="sng" dirty="0" smtClean="0"/>
              <a:t>CAT B (Navy) Training</a:t>
            </a:r>
            <a:r>
              <a:rPr lang="en-US" altLang="en-US" u="sng" dirty="0" smtClean="0"/>
              <a:t>:  </a:t>
            </a:r>
            <a:r>
              <a:rPr lang="en-US" altLang="en-US" dirty="0" smtClean="0"/>
              <a:t>Just as for CAT A Training, CAT B training is open to both civilian and military as long as they belong to the partner nations hydrographic service or military institutions.  Applicants should make the request through the Navy Attaché at the U.S. Embassy in their country and reference the course identifier number in the slide.   U.S. Navy has some funding to support applicants. Contact Eric Villalobos for further information and assistance:  eric.villalobos@navy.mil</a:t>
            </a:r>
            <a:endParaRPr lang="en-US" sz="1200" b="1" dirty="0" smtClean="0">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Arial" charset="0"/>
                <a:cs typeface="Arial" charset="0"/>
              </a:rPr>
              <a:t>CAT A certified hydrographic programs:</a:t>
            </a:r>
          </a:p>
          <a:p>
            <a:r>
              <a:rPr lang="en-US" altLang="en-US" dirty="0" smtClean="0"/>
              <a:t>Funding opportunities for these and other CAT A and B Programs are available from GEBCO/the Japanese Nippon Foundation and Korea—these opportunities are announced through IHO Circular Letters.   For information on the University of New Hampshire Program, contact:   Andy. Armstrong@noaa.gov</a:t>
            </a:r>
            <a:endParaRPr lang="en-US" altLang="en-US" b="1" u="sng" dirty="0" smtClean="0"/>
          </a:p>
          <a:p>
            <a:r>
              <a:rPr lang="en-US" altLang="en-US" dirty="0" smtClean="0"/>
              <a:t>			</a:t>
            </a:r>
          </a:p>
          <a:p>
            <a:r>
              <a:rPr lang="en-US" altLang="en-US" b="1" u="sng" dirty="0" smtClean="0"/>
              <a:t>Fleet Survey Team</a:t>
            </a:r>
            <a:r>
              <a:rPr lang="en-US" altLang="en-US" dirty="0" smtClean="0"/>
              <a:t>:</a:t>
            </a:r>
          </a:p>
          <a:p>
            <a:r>
              <a:rPr lang="en-US" altLang="en-US" dirty="0" smtClean="0"/>
              <a:t>	</a:t>
            </a:r>
            <a:r>
              <a:rPr lang="en-US" sz="1200" kern="1200" dirty="0" smtClean="0">
                <a:solidFill>
                  <a:schemeClr val="tx1"/>
                </a:solidFill>
                <a:effectLst/>
                <a:latin typeface="Times New Roman" pitchFamily="18" charset="0"/>
                <a:ea typeface="+mn-ea"/>
                <a:cs typeface="+mn-cs"/>
              </a:rPr>
              <a:t>Fleet Survey Team (FST) has the capacity to conduct a quick survey over critical areas for navigation for beach landings or otherwise with their Rapid Littoral Survey Vessel (RLSV= Jet skis with single beam, SSS, DGPS) to investigate hazards to navigation for go/no-go decisions.</a:t>
            </a:r>
            <a:endParaRPr lang="en-US" altLang="en-US" dirty="0" smtClean="0"/>
          </a:p>
        </p:txBody>
      </p:sp>
      <p:sp>
        <p:nvSpPr>
          <p:cNvPr id="225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62000" indent="-292100" defTabSz="938213">
              <a:spcBef>
                <a:spcPct val="30000"/>
              </a:spcBef>
              <a:defRPr sz="1200">
                <a:solidFill>
                  <a:schemeClr val="tx1"/>
                </a:solidFill>
                <a:latin typeface="Times New Roman" panose="02020603050405020304" pitchFamily="18" charset="0"/>
              </a:defRPr>
            </a:lvl2pPr>
            <a:lvl3pPr marL="1173163" indent="-233363" defTabSz="938213">
              <a:spcBef>
                <a:spcPct val="30000"/>
              </a:spcBef>
              <a:defRPr sz="1200">
                <a:solidFill>
                  <a:schemeClr val="tx1"/>
                </a:solidFill>
                <a:latin typeface="Times New Roman" panose="02020603050405020304" pitchFamily="18" charset="0"/>
              </a:defRPr>
            </a:lvl3pPr>
            <a:lvl4pPr marL="1643063" indent="-233363" defTabSz="938213">
              <a:spcBef>
                <a:spcPct val="30000"/>
              </a:spcBef>
              <a:defRPr sz="1200">
                <a:solidFill>
                  <a:schemeClr val="tx1"/>
                </a:solidFill>
                <a:latin typeface="Times New Roman" panose="02020603050405020304" pitchFamily="18" charset="0"/>
              </a:defRPr>
            </a:lvl4pPr>
            <a:lvl5pPr marL="2114550" indent="-233363" defTabSz="938213">
              <a:spcBef>
                <a:spcPct val="30000"/>
              </a:spcBef>
              <a:defRPr sz="1200">
                <a:solidFill>
                  <a:schemeClr val="tx1"/>
                </a:solidFill>
                <a:latin typeface="Times New Roman" panose="02020603050405020304" pitchFamily="18" charset="0"/>
              </a:defRPr>
            </a:lvl5pPr>
            <a:lvl6pPr marL="2571750" indent="-233363"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3363"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3363"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3363"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7C19B88-9B72-4E09-8C20-30430374F0BE}" type="slidenum">
              <a:rPr lang="en-US" altLang="en-US" smtClean="0">
                <a:latin typeface="Georgia" panose="02040502050405020303" pitchFamily="18" charset="0"/>
              </a:rPr>
              <a:pPr eaLnBrk="1" hangingPunct="1">
                <a:spcBef>
                  <a:spcPct val="0"/>
                </a:spcBef>
              </a:pPr>
              <a:t>11</a:t>
            </a:fld>
            <a:endParaRPr lang="en-US" altLang="en-US" dirty="0" smtClean="0">
              <a:latin typeface="Georgia" panose="02040502050405020303" pitchFamily="18" charset="0"/>
            </a:endParaRPr>
          </a:p>
        </p:txBody>
      </p:sp>
    </p:spTree>
    <p:extLst>
      <p:ext uri="{BB962C8B-B14F-4D97-AF65-F5344CB8AC3E}">
        <p14:creationId xmlns:p14="http://schemas.microsoft.com/office/powerpoint/2010/main" val="2187536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sz="1200" b="1" u="sng" kern="1200" dirty="0" smtClean="0">
              <a:solidFill>
                <a:schemeClr val="tx1"/>
              </a:solidFill>
              <a:effectLst/>
              <a:latin typeface="Times New Roman" pitchFamily="18" charset="0"/>
              <a:ea typeface="+mn-ea"/>
              <a:cs typeface="+mn-cs"/>
            </a:endParaRPr>
          </a:p>
          <a:p>
            <a:pPr marL="0" indent="0">
              <a:buFont typeface="Arial" panose="020B0604020202020204" pitchFamily="34" charset="0"/>
              <a:buNone/>
              <a:defRPr/>
            </a:pPr>
            <a:r>
              <a:rPr lang="en-US" altLang="en-US" sz="1200" b="1" u="sng" dirty="0" smtClean="0"/>
              <a:t>Capacity Building Efforts in Haiti:   </a:t>
            </a:r>
          </a:p>
          <a:p>
            <a:pPr marL="0" indent="0">
              <a:buFont typeface="Arial" panose="020B0604020202020204" pitchFamily="34" charset="0"/>
              <a:buNone/>
              <a:defRPr/>
            </a:pPr>
            <a:endParaRPr lang="en-US" altLang="en-US" sz="1200" b="1" u="sng" dirty="0" smtClean="0"/>
          </a:p>
          <a:p>
            <a:pPr marL="171450" indent="-171450">
              <a:buFont typeface="Arial" panose="020B0604020202020204" pitchFamily="34" charset="0"/>
              <a:buChar char="•"/>
              <a:defRPr/>
            </a:pPr>
            <a:r>
              <a:rPr lang="en-US" sz="1200" kern="1200" dirty="0" smtClean="0">
                <a:solidFill>
                  <a:schemeClr val="tx1"/>
                </a:solidFill>
                <a:effectLst/>
                <a:latin typeface="Times New Roman" pitchFamily="18" charset="0"/>
                <a:ea typeface="+mn-ea"/>
                <a:cs typeface="+mn-cs"/>
              </a:rPr>
              <a:t>The US supported the IHO Capacity Building Sub-Committee (CBSC) Technical Visit to Haiti in </a:t>
            </a:r>
            <a:r>
              <a:rPr lang="en-US" sz="1200" kern="1200" baseline="0" dirty="0" smtClean="0">
                <a:solidFill>
                  <a:schemeClr val="tx1"/>
                </a:solidFill>
                <a:effectLst/>
                <a:latin typeface="Times New Roman" pitchFamily="18" charset="0"/>
                <a:ea typeface="+mn-ea"/>
                <a:cs typeface="+mn-cs"/>
              </a:rPr>
              <a:t>June of </a:t>
            </a:r>
            <a:r>
              <a:rPr lang="en-US" sz="1200" kern="1200" dirty="0" smtClean="0">
                <a:solidFill>
                  <a:schemeClr val="tx1"/>
                </a:solidFill>
                <a:effectLst/>
                <a:latin typeface="Times New Roman" pitchFamily="18" charset="0"/>
                <a:ea typeface="+mn-ea"/>
                <a:cs typeface="+mn-cs"/>
              </a:rPr>
              <a:t>2017 </a:t>
            </a:r>
            <a:r>
              <a:rPr lang="en-US" altLang="en-US" sz="1200" baseline="0" dirty="0" smtClean="0"/>
              <a:t>with colleagues from Brazil and France.   </a:t>
            </a:r>
          </a:p>
          <a:p>
            <a:pPr marL="171450" indent="-171450">
              <a:buFont typeface="Arial" panose="020B0604020202020204" pitchFamily="34" charset="0"/>
              <a:buChar char="•"/>
              <a:defRPr/>
            </a:pPr>
            <a:r>
              <a:rPr lang="en-US" altLang="en-US" sz="1200" baseline="0" dirty="0" smtClean="0"/>
              <a:t>The Technical Visit was successfully conducted the week of 19-23 JUN 2017.</a:t>
            </a:r>
            <a:endParaRPr lang="en-US" altLang="en-US" sz="1200" dirty="0" smtClean="0"/>
          </a:p>
          <a:p>
            <a:pPr marL="171450" indent="-171450">
              <a:buFont typeface="Arial" panose="020B0604020202020204" pitchFamily="34" charset="0"/>
              <a:buChar char="•"/>
            </a:pPr>
            <a:endParaRPr lang="en-US" sz="1200" kern="1200" dirty="0" smtClean="0">
              <a:solidFill>
                <a:schemeClr val="tx1"/>
              </a:solidFill>
              <a:effectLst/>
              <a:latin typeface="Times New Roman" pitchFamily="18" charset="0"/>
              <a:ea typeface="+mn-ea"/>
              <a:cs typeface="+mn-cs"/>
            </a:endParaRPr>
          </a:p>
          <a:p>
            <a:pPr marL="171450" indent="-171450">
              <a:buFont typeface="Arial" panose="020B0604020202020204" pitchFamily="34" charset="0"/>
              <a:buChar char="•"/>
            </a:pPr>
            <a:r>
              <a:rPr lang="en-US" altLang="en-US" sz="1200" kern="1200" dirty="0" smtClean="0">
                <a:solidFill>
                  <a:schemeClr val="tx1"/>
                </a:solidFill>
                <a:effectLst/>
                <a:latin typeface="Times New Roman" pitchFamily="18" charset="0"/>
                <a:ea typeface="+mn-ea"/>
                <a:cs typeface="+mn-cs"/>
              </a:rPr>
              <a:t>Purpose:</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To assess the current setup and capabilities of the various Haiti Hydrographic organizations.</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Provided an opportunity to assist Haiti in finalizing what needed to be completed in order to become full members of the IHO.</a:t>
            </a:r>
          </a:p>
          <a:p>
            <a:pPr marL="628650" lvl="1" indent="-171450">
              <a:buFont typeface="Arial" panose="020B0604020202020204" pitchFamily="34" charset="0"/>
              <a:buChar char="•"/>
            </a:pPr>
            <a:r>
              <a:rPr lang="en-US" altLang="en-US" sz="1200" kern="1200" dirty="0" smtClean="0">
                <a:solidFill>
                  <a:schemeClr val="tx1"/>
                </a:solidFill>
                <a:effectLst/>
                <a:latin typeface="Times New Roman" pitchFamily="18" charset="0"/>
                <a:ea typeface="+mn-ea"/>
                <a:cs typeface="+mn-cs"/>
              </a:rPr>
              <a:t>Highlighted</a:t>
            </a:r>
            <a:r>
              <a:rPr lang="en-US" altLang="en-US" sz="1200" kern="1200" baseline="0" dirty="0" smtClean="0">
                <a:solidFill>
                  <a:schemeClr val="tx1"/>
                </a:solidFill>
                <a:effectLst/>
                <a:latin typeface="Times New Roman" pitchFamily="18" charset="0"/>
                <a:ea typeface="+mn-ea"/>
                <a:cs typeface="+mn-cs"/>
              </a:rPr>
              <a:t> the importance of hydrography in Haiti to the various levels of the Haitian Government.  The Technical Visit Delegation also illustrated some of the benefits as well. </a:t>
            </a:r>
          </a:p>
          <a:p>
            <a:pPr marL="457200" lvl="1" indent="0">
              <a:buFont typeface="Arial" panose="020B0604020202020204" pitchFamily="34" charset="0"/>
              <a:buNone/>
            </a:pPr>
            <a:endParaRPr lang="en-US" altLang="en-US" sz="1200" kern="1200" baseline="0" dirty="0" smtClean="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US" altLang="en-US" sz="1200" kern="1200" baseline="0" dirty="0" smtClean="0">
                <a:solidFill>
                  <a:schemeClr val="tx1"/>
                </a:solidFill>
                <a:effectLst/>
                <a:latin typeface="Times New Roman" pitchFamily="18" charset="0"/>
                <a:ea typeface="+mn-ea"/>
                <a:cs typeface="+mn-cs"/>
              </a:rPr>
              <a:t>Met with the Haitian Prime Minister SEMANAH, National Port Authority (APN), Haitian Coast Guard, and National GIS Center (CNIGS) during the Technical Visit.     </a:t>
            </a:r>
            <a:endParaRPr lang="en-US" altLang="en-US" dirty="0" smtClean="0"/>
          </a:p>
        </p:txBody>
      </p:sp>
      <p:sp>
        <p:nvSpPr>
          <p:cNvPr id="225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62000" indent="-292100" defTabSz="938213">
              <a:spcBef>
                <a:spcPct val="30000"/>
              </a:spcBef>
              <a:defRPr sz="1200">
                <a:solidFill>
                  <a:schemeClr val="tx1"/>
                </a:solidFill>
                <a:latin typeface="Times New Roman" panose="02020603050405020304" pitchFamily="18" charset="0"/>
              </a:defRPr>
            </a:lvl2pPr>
            <a:lvl3pPr marL="1173163" indent="-233363" defTabSz="938213">
              <a:spcBef>
                <a:spcPct val="30000"/>
              </a:spcBef>
              <a:defRPr sz="1200">
                <a:solidFill>
                  <a:schemeClr val="tx1"/>
                </a:solidFill>
                <a:latin typeface="Times New Roman" panose="02020603050405020304" pitchFamily="18" charset="0"/>
              </a:defRPr>
            </a:lvl3pPr>
            <a:lvl4pPr marL="1643063" indent="-233363" defTabSz="938213">
              <a:spcBef>
                <a:spcPct val="30000"/>
              </a:spcBef>
              <a:defRPr sz="1200">
                <a:solidFill>
                  <a:schemeClr val="tx1"/>
                </a:solidFill>
                <a:latin typeface="Times New Roman" panose="02020603050405020304" pitchFamily="18" charset="0"/>
              </a:defRPr>
            </a:lvl4pPr>
            <a:lvl5pPr marL="2114550" indent="-233363" defTabSz="938213">
              <a:spcBef>
                <a:spcPct val="30000"/>
              </a:spcBef>
              <a:defRPr sz="1200">
                <a:solidFill>
                  <a:schemeClr val="tx1"/>
                </a:solidFill>
                <a:latin typeface="Times New Roman" panose="02020603050405020304" pitchFamily="18" charset="0"/>
              </a:defRPr>
            </a:lvl5pPr>
            <a:lvl6pPr marL="2571750" indent="-233363"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3363"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3363"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3363"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7C19B88-9B72-4E09-8C20-30430374F0BE}" type="slidenum">
              <a:rPr lang="en-US" altLang="en-US" smtClean="0">
                <a:latin typeface="Georgia" panose="02040502050405020303" pitchFamily="18" charset="0"/>
              </a:rPr>
              <a:pPr eaLnBrk="1" hangingPunct="1">
                <a:spcBef>
                  <a:spcPct val="0"/>
                </a:spcBef>
              </a:pPr>
              <a:t>12</a:t>
            </a:fld>
            <a:endParaRPr lang="en-US" altLang="en-US" dirty="0" smtClean="0">
              <a:latin typeface="Georgia" panose="02040502050405020303" pitchFamily="18" charset="0"/>
            </a:endParaRPr>
          </a:p>
        </p:txBody>
      </p:sp>
    </p:spTree>
    <p:extLst>
      <p:ext uri="{BB962C8B-B14F-4D97-AF65-F5344CB8AC3E}">
        <p14:creationId xmlns:p14="http://schemas.microsoft.com/office/powerpoint/2010/main" val="2187536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00" dirty="0" smtClean="0"/>
              <a:t/>
            </a:r>
            <a:br>
              <a:rPr lang="en-US" altLang="en-US" sz="1000" dirty="0" smtClean="0"/>
            </a:br>
            <a:r>
              <a:rPr lang="en-US" altLang="en-US" sz="1000" b="1" u="sng" dirty="0" smtClean="0"/>
              <a:t>Disaster Response:</a:t>
            </a:r>
          </a:p>
          <a:p>
            <a:pPr>
              <a:defRPr/>
            </a:pPr>
            <a:endParaRPr lang="en-US" altLang="en-US" sz="1000" b="0" u="none" dirty="0" smtClean="0"/>
          </a:p>
          <a:p>
            <a:pPr marL="171450" indent="-171450">
              <a:buFont typeface="Arial" panose="020B0604020202020204" pitchFamily="34" charset="0"/>
              <a:buChar char="•"/>
              <a:defRPr/>
            </a:pPr>
            <a:r>
              <a:rPr lang="en-US" altLang="en-US" sz="1000" b="0" u="none" dirty="0" smtClean="0"/>
              <a:t>The Disaster Response website provides a good</a:t>
            </a:r>
            <a:r>
              <a:rPr lang="en-US" altLang="en-US" sz="1000" b="0" u="none" baseline="0" dirty="0" smtClean="0"/>
              <a:t> starting point to support things like the Hurricane Recovery efforts.  </a:t>
            </a:r>
          </a:p>
          <a:p>
            <a:pPr marL="171450" indent="-171450">
              <a:buFont typeface="Arial" panose="020B0604020202020204" pitchFamily="34" charset="0"/>
              <a:buChar char="•"/>
              <a:defRPr/>
            </a:pPr>
            <a:r>
              <a:rPr lang="en-US" altLang="en-US" sz="1000" b="0" u="none" baseline="0" dirty="0" smtClean="0"/>
              <a:t>First Responders need the best available information to support their operations and help them make timely informed decisions.  </a:t>
            </a:r>
          </a:p>
          <a:p>
            <a:pPr marL="171450" indent="-171450">
              <a:buFont typeface="Arial" panose="020B0604020202020204" pitchFamily="34" charset="0"/>
              <a:buChar char="•"/>
              <a:defRPr/>
            </a:pPr>
            <a:r>
              <a:rPr lang="en-US" altLang="en-US" sz="1000" b="0" u="none" baseline="0" dirty="0" smtClean="0"/>
              <a:t>Ultimately, this website is about critical and timely information.  </a:t>
            </a:r>
          </a:p>
          <a:p>
            <a:pPr marL="628650" lvl="1" indent="-171450">
              <a:buFont typeface="Arial" panose="020B0604020202020204" pitchFamily="34" charset="0"/>
              <a:buChar char="•"/>
              <a:defRPr/>
            </a:pPr>
            <a:r>
              <a:rPr lang="en-US" altLang="en-US" sz="1000" b="0" u="none" baseline="0" dirty="0" smtClean="0"/>
              <a:t>This information in large part comes from geospatial organizations within the US Government.  </a:t>
            </a:r>
          </a:p>
          <a:p>
            <a:pPr marL="628650" lvl="1" indent="-171450">
              <a:buFont typeface="Arial" panose="020B0604020202020204" pitchFamily="34" charset="0"/>
              <a:buChar char="•"/>
              <a:defRPr/>
            </a:pPr>
            <a:r>
              <a:rPr lang="en-US" altLang="en-US" sz="1000" b="0" u="none" baseline="0" dirty="0" smtClean="0"/>
              <a:t>However, it can be greatly enhanced with the addition of information from other partners within the region. </a:t>
            </a:r>
          </a:p>
          <a:p>
            <a:pPr marL="628650" lvl="1" indent="-171450">
              <a:buFont typeface="Arial" panose="020B0604020202020204" pitchFamily="34" charset="0"/>
              <a:buChar char="•"/>
              <a:defRPr/>
            </a:pPr>
            <a:r>
              <a:rPr lang="en-US" altLang="en-US" sz="1000" b="0" u="none" baseline="0" dirty="0" smtClean="0"/>
              <a:t>Some partners have provided support to this effort.</a:t>
            </a:r>
          </a:p>
          <a:p>
            <a:pPr marL="171450" lvl="0" indent="-171450">
              <a:buFont typeface="Arial" panose="020B0604020202020204" pitchFamily="34" charset="0"/>
              <a:buChar char="•"/>
              <a:defRPr/>
            </a:pPr>
            <a:r>
              <a:rPr lang="en-US" altLang="en-US" sz="1000" b="0" u="none" baseline="0" dirty="0" smtClean="0"/>
              <a:t>Collaboration between partners to improve information sharing could be enhanced with the development of two way engagement tools like ArcGIS Hub.  </a:t>
            </a:r>
          </a:p>
          <a:p>
            <a:pPr marL="171450" lvl="0" indent="-171450">
              <a:buFont typeface="Arial" panose="020B0604020202020204" pitchFamily="34" charset="0"/>
              <a:buChar char="•"/>
              <a:defRPr/>
            </a:pPr>
            <a:r>
              <a:rPr lang="en-US" altLang="en-US" sz="1000" b="0" u="none" baseline="0" dirty="0" smtClean="0"/>
              <a:t>Better communication could be established by providing contact information for the website to the various partners during the crisis.   </a:t>
            </a:r>
            <a:endParaRPr lang="en-US" altLang="en-US" sz="1000" b="0" u="none" dirty="0" smtClean="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62000" indent="-292100" defTabSz="938213">
              <a:spcBef>
                <a:spcPct val="30000"/>
              </a:spcBef>
              <a:defRPr sz="1200">
                <a:solidFill>
                  <a:schemeClr val="tx1"/>
                </a:solidFill>
                <a:latin typeface="Times New Roman" panose="02020603050405020304" pitchFamily="18" charset="0"/>
              </a:defRPr>
            </a:lvl2pPr>
            <a:lvl3pPr marL="1173163" indent="-233363" defTabSz="938213">
              <a:spcBef>
                <a:spcPct val="30000"/>
              </a:spcBef>
              <a:defRPr sz="1200">
                <a:solidFill>
                  <a:schemeClr val="tx1"/>
                </a:solidFill>
                <a:latin typeface="Times New Roman" panose="02020603050405020304" pitchFamily="18" charset="0"/>
              </a:defRPr>
            </a:lvl3pPr>
            <a:lvl4pPr marL="1643063" indent="-233363" defTabSz="938213">
              <a:spcBef>
                <a:spcPct val="30000"/>
              </a:spcBef>
              <a:defRPr sz="1200">
                <a:solidFill>
                  <a:schemeClr val="tx1"/>
                </a:solidFill>
                <a:latin typeface="Times New Roman" panose="02020603050405020304" pitchFamily="18" charset="0"/>
              </a:defRPr>
            </a:lvl4pPr>
            <a:lvl5pPr marL="2114550" indent="-233363" defTabSz="938213">
              <a:spcBef>
                <a:spcPct val="30000"/>
              </a:spcBef>
              <a:defRPr sz="1200">
                <a:solidFill>
                  <a:schemeClr val="tx1"/>
                </a:solidFill>
                <a:latin typeface="Times New Roman" panose="02020603050405020304" pitchFamily="18" charset="0"/>
              </a:defRPr>
            </a:lvl5pPr>
            <a:lvl6pPr marL="2571750" indent="-233363"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3363"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3363"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3363"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9D3BCE9-902C-4B93-BADB-EE9AA9B57CA3}" type="slidenum">
              <a:rPr lang="en-US" altLang="en-US" smtClean="0">
                <a:latin typeface="Georgia" panose="02040502050405020303" pitchFamily="18" charset="0"/>
              </a:rPr>
              <a:pPr eaLnBrk="1" hangingPunct="1">
                <a:spcBef>
                  <a:spcPct val="0"/>
                </a:spcBef>
              </a:pPr>
              <a:t>13</a:t>
            </a:fld>
            <a:endParaRPr lang="en-US" altLang="en-US" dirty="0" smtClean="0">
              <a:latin typeface="Georgia" panose="02040502050405020303" pitchFamily="18" charset="0"/>
            </a:endParaRPr>
          </a:p>
        </p:txBody>
      </p:sp>
    </p:spTree>
    <p:extLst>
      <p:ext uri="{BB962C8B-B14F-4D97-AF65-F5344CB8AC3E}">
        <p14:creationId xmlns:p14="http://schemas.microsoft.com/office/powerpoint/2010/main" val="4180087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09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D5F593-1D56-4152-8FF1-5643AB52A07A}" type="slidenum">
              <a:rPr lang="en-US" altLang="en-US" smtClean="0"/>
              <a:pPr>
                <a:spcBef>
                  <a:spcPct val="0"/>
                </a:spcBef>
              </a:pPr>
              <a:t>14</a:t>
            </a:fld>
            <a:endParaRPr lang="en-US" altLang="en-US" dirty="0" smtClean="0"/>
          </a:p>
        </p:txBody>
      </p:sp>
    </p:spTree>
    <p:extLst>
      <p:ext uri="{BB962C8B-B14F-4D97-AF65-F5344CB8AC3E}">
        <p14:creationId xmlns:p14="http://schemas.microsoft.com/office/powerpoint/2010/main" val="170972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Note:</a:t>
            </a:r>
          </a:p>
          <a:p>
            <a:r>
              <a:rPr lang="en-US" altLang="en-US" dirty="0" smtClean="0"/>
              <a:t>	Rear Admiral John Okon has replaced</a:t>
            </a:r>
            <a:r>
              <a:rPr lang="en-US" altLang="en-US" baseline="0" dirty="0" smtClean="0"/>
              <a:t> Admiral Tim Gallaudet this past year.  Admiral Gallaudet is now the </a:t>
            </a:r>
            <a:r>
              <a:rPr lang="en-US" dirty="0"/>
              <a:t>Acting Under Secretary of Commerce for Oceans and </a:t>
            </a:r>
            <a:r>
              <a:rPr lang="en-US" dirty="0" smtClean="0"/>
              <a:t>Atmosphere within NOAA.</a:t>
            </a:r>
            <a:endParaRPr lang="en-US" altLang="en-US" dirty="0" smtClean="0"/>
          </a:p>
        </p:txBody>
      </p:sp>
      <p:sp>
        <p:nvSpPr>
          <p:cNvPr id="184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6EA5A6-62B7-4AE3-9FA3-271DFBA48F9B}" type="slidenum">
              <a:rPr lang="en-US" altLang="en-US" smtClean="0">
                <a:solidFill>
                  <a:srgbClr val="000000"/>
                </a:solidFill>
              </a:rPr>
              <a:pPr>
                <a:spcBef>
                  <a:spcPct val="0"/>
                </a:spcBef>
              </a:pPr>
              <a:t>2</a:t>
            </a:fld>
            <a:endParaRPr lang="en-US" altLang="en-US" dirty="0" smtClean="0">
              <a:solidFill>
                <a:srgbClr val="000000"/>
              </a:solidFill>
            </a:endParaRPr>
          </a:p>
        </p:txBody>
      </p:sp>
    </p:spTree>
    <p:extLst>
      <p:ext uri="{BB962C8B-B14F-4D97-AF65-F5344CB8AC3E}">
        <p14:creationId xmlns:p14="http://schemas.microsoft.com/office/powerpoint/2010/main" val="423579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xfrm>
            <a:off x="944563" y="4454525"/>
            <a:ext cx="5197475" cy="479425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u="sng" dirty="0" smtClean="0"/>
              <a:t>NIS Load:</a:t>
            </a:r>
          </a:p>
          <a:p>
            <a:pPr marL="171450" indent="-171450">
              <a:buFont typeface="Arial" panose="020B0604020202020204" pitchFamily="34" charset="0"/>
              <a:buChar char="•"/>
              <a:defRPr/>
            </a:pPr>
            <a:r>
              <a:rPr lang="en-US" b="0" kern="1200" dirty="0" smtClean="0">
                <a:solidFill>
                  <a:schemeClr val="tx1"/>
                </a:solidFill>
                <a:effectLst/>
              </a:rPr>
              <a:t>Four years ago, NOAA began the task of loading the entire portfolio of over 1,000 electronic navigational charts (ENC) into the Nautical Information System database – this is now complete</a:t>
            </a:r>
          </a:p>
          <a:p>
            <a:pPr marL="171450" indent="-171450">
              <a:buFont typeface="Arial" panose="020B0604020202020204" pitchFamily="34" charset="0"/>
              <a:buChar char="•"/>
              <a:defRPr/>
            </a:pPr>
            <a:r>
              <a:rPr lang="en-US" b="0" kern="1200" dirty="0" smtClean="0">
                <a:solidFill>
                  <a:schemeClr val="tx1"/>
                </a:solidFill>
                <a:effectLst/>
              </a:rPr>
              <a:t>Used to store and update all of the information used to produce the weekly ENC updates,</a:t>
            </a:r>
            <a:endParaRPr lang="en-US" altLang="en-US" u="sng" dirty="0" smtClean="0"/>
          </a:p>
          <a:p>
            <a:pPr>
              <a:defRPr/>
            </a:pPr>
            <a:endParaRPr lang="en-US" altLang="en-US" b="1" u="sng"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u="sng" dirty="0" smtClean="0">
                <a:solidFill>
                  <a:srgbClr val="FF0000"/>
                </a:solidFill>
              </a:rPr>
              <a:t>National Charting Plan: </a:t>
            </a:r>
            <a:r>
              <a:rPr lang="en-US" dirty="0" smtClean="0"/>
              <a:t>This plan describes a </a:t>
            </a:r>
            <a:r>
              <a:rPr lang="en-US" b="1" dirty="0" smtClean="0"/>
              <a:t>strategy to make comprehensive improvements across the entire suite of NOAA nautical chart products</a:t>
            </a:r>
            <a:r>
              <a:rPr lang="en-US" b="0" dirty="0" smtClean="0"/>
              <a:t>. Part I describes the current set of NOAA nautical chart products and </a:t>
            </a:r>
            <a:r>
              <a:rPr lang="en-US" dirty="0" smtClean="0"/>
              <a:t>their distribution. Part II describes some of the steps we are taking to improve those products, including changes to chart formats, scales, data compilation, and </a:t>
            </a:r>
            <a:r>
              <a:rPr lang="en-US" dirty="0" err="1" smtClean="0"/>
              <a:t>symbology</a:t>
            </a:r>
            <a:r>
              <a:rPr lang="en-US" dirty="0" smtClean="0"/>
              <a:t>. At the end of Part II, some thoughts are presented about the long-term future of NOAA navigational products.</a:t>
            </a:r>
          </a:p>
          <a:p>
            <a:pPr>
              <a:defRPr/>
            </a:pPr>
            <a:endParaRPr lang="en-US" altLang="en-US" b="1" u="sng"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u="sng" dirty="0" smtClean="0">
                <a:solidFill>
                  <a:srgbClr val="FF0000"/>
                </a:solidFill>
              </a:rPr>
              <a:t>New NOAA CAT B Cartography</a:t>
            </a:r>
            <a:r>
              <a:rPr lang="en-US" altLang="en-US" b="1" u="sng" baseline="0" dirty="0" smtClean="0">
                <a:solidFill>
                  <a:srgbClr val="FF0000"/>
                </a:solidFill>
              </a:rPr>
              <a:t> Program: </a:t>
            </a:r>
            <a:r>
              <a:rPr lang="en-US" altLang="en-US" b="0" u="none" baseline="0" dirty="0" smtClean="0">
                <a:solidFill>
                  <a:srgbClr val="FF0000"/>
                </a:solidFill>
              </a:rPr>
              <a:t> NOAA was recently certified by the IBSC to run a Cartographic Category B program and is in the middle of its first class.  We currently have 10 NOAA employees in the training and will be offering it again next year.</a:t>
            </a:r>
            <a:endParaRPr lang="en-US" altLang="en-US" b="1" i="1" u="sng" baseline="0" dirty="0" smtClean="0">
              <a:solidFill>
                <a:srgbClr val="FF0000"/>
              </a:solidFill>
            </a:endParaRPr>
          </a:p>
          <a:p>
            <a:pPr>
              <a:defRPr/>
            </a:pPr>
            <a:endParaRPr lang="en-US" altLang="en-US" u="sng" dirty="0" smtClean="0"/>
          </a:p>
          <a:p>
            <a:pPr>
              <a:defRPr/>
            </a:pPr>
            <a:r>
              <a:rPr lang="en-US" altLang="en-US" b="1" u="sng" dirty="0" smtClean="0"/>
              <a:t>Chart Adequacy Workshop: (Also addressed in subsequent slides)</a:t>
            </a:r>
          </a:p>
          <a:p>
            <a:pPr marL="171450" indent="-171450" fontAlgn="t">
              <a:buFontTx/>
              <a:buChar char="•"/>
              <a:defRPr/>
            </a:pPr>
            <a:r>
              <a:rPr lang="en-US" altLang="en-US" dirty="0" smtClean="0"/>
              <a:t>In the first Chart Adequacy training in 2015.  U.S.  hosted representatives from 10 nations, including 2 from MACHC </a:t>
            </a:r>
          </a:p>
          <a:p>
            <a:pPr marL="171450" indent="-171450" fontAlgn="t">
              <a:buFontTx/>
              <a:buChar char="•"/>
              <a:defRPr/>
            </a:pPr>
            <a:r>
              <a:rPr lang="en-US" altLang="en-US" dirty="0" smtClean="0"/>
              <a:t>In the second course in 2016, the U.S. hosted representatives from 13 nations, including 4 from MACHC. </a:t>
            </a:r>
            <a:endParaRPr lang="en-US" altLang="en-US" dirty="0"/>
          </a:p>
          <a:p>
            <a:pPr marL="171450" indent="-171450" fontAlgn="t">
              <a:buFontTx/>
              <a:buChar char="•"/>
              <a:defRPr/>
            </a:pPr>
            <a:r>
              <a:rPr lang="en-US" altLang="en-US" b="1" dirty="0" smtClean="0"/>
              <a:t>In the course in July this</a:t>
            </a:r>
            <a:r>
              <a:rPr lang="en-US" altLang="en-US" b="1" baseline="0" dirty="0" smtClean="0"/>
              <a:t> year</a:t>
            </a:r>
            <a:r>
              <a:rPr lang="en-US" altLang="en-US" b="1" dirty="0" smtClean="0"/>
              <a:t>, the U.S.  hosted 12 students from </a:t>
            </a:r>
            <a:r>
              <a:rPr lang="en-US" b="1" kern="1200" dirty="0" smtClean="0">
                <a:solidFill>
                  <a:schemeClr val="tx1"/>
                </a:solidFill>
                <a:effectLst/>
              </a:rPr>
              <a:t>Egypt, Israel, Japan, Madagascar, Mauritius, Nigeria, </a:t>
            </a:r>
            <a:r>
              <a:rPr lang="en-US" b="1" u="sng" kern="1200" dirty="0" smtClean="0">
                <a:solidFill>
                  <a:schemeClr val="tx1"/>
                </a:solidFill>
                <a:effectLst/>
              </a:rPr>
              <a:t>Panama</a:t>
            </a:r>
            <a:r>
              <a:rPr lang="en-US" b="1" kern="1200" dirty="0" smtClean="0">
                <a:solidFill>
                  <a:schemeClr val="tx1"/>
                </a:solidFill>
                <a:effectLst/>
              </a:rPr>
              <a:t>, Philippines, Russia, Spain, Taiwan, and Thailand.  </a:t>
            </a:r>
            <a:endParaRPr lang="en-US" altLang="en-US" b="1" dirty="0" smtClean="0"/>
          </a:p>
          <a:p>
            <a:pPr marL="0" indent="0" fontAlgn="t">
              <a:buFontTx/>
              <a:buNone/>
              <a:defRPr/>
            </a:pPr>
            <a:endParaRPr lang="en-US" altLang="en-US" b="1" u="sng" dirty="0" smtClean="0"/>
          </a:p>
          <a:p>
            <a:pPr marL="0" indent="0" fontAlgn="t">
              <a:buFontTx/>
              <a:buNone/>
              <a:defRPr/>
            </a:pPr>
            <a:r>
              <a:rPr lang="en-US" altLang="en-US" b="1" u="sng" dirty="0" smtClean="0"/>
              <a:t>MSI Training</a:t>
            </a:r>
            <a:r>
              <a:rPr lang="en-US" altLang="en-US" b="1" dirty="0" smtClean="0"/>
              <a:t>:</a:t>
            </a:r>
          </a:p>
          <a:p>
            <a:pPr marL="171450" indent="-171450" fontAlgn="t">
              <a:buFont typeface="Arial" panose="020B0604020202020204" pitchFamily="34" charset="0"/>
              <a:buChar char="•"/>
              <a:defRPr/>
            </a:pPr>
            <a:r>
              <a:rPr lang="en-US" altLang="en-US" dirty="0" smtClean="0"/>
              <a:t>An MSI Training Course was held in Barbados this year.</a:t>
            </a:r>
          </a:p>
          <a:p>
            <a:pPr marL="171450" indent="-171450" fontAlgn="t">
              <a:buFont typeface="Arial" panose="020B0604020202020204" pitchFamily="34" charset="0"/>
              <a:buChar char="•"/>
              <a:defRPr/>
            </a:pPr>
            <a:r>
              <a:rPr lang="en-US" altLang="en-US" dirty="0" smtClean="0"/>
              <a:t>U.S. provided one of the instructors.  </a:t>
            </a:r>
          </a:p>
          <a:p>
            <a:pPr marL="171450" indent="-171450" fontAlgn="t">
              <a:buFont typeface="Arial" panose="020B0604020202020204" pitchFamily="34" charset="0"/>
              <a:buChar char="•"/>
              <a:defRPr/>
            </a:pPr>
            <a:r>
              <a:rPr lang="en-US" altLang="en-US" dirty="0" smtClean="0"/>
              <a:t>Such</a:t>
            </a:r>
            <a:r>
              <a:rPr lang="en-US" altLang="en-US" baseline="0" dirty="0" smtClean="0"/>
              <a:t> courses are </a:t>
            </a:r>
            <a:r>
              <a:rPr lang="en-US" kern="1200" dirty="0" smtClean="0">
                <a:solidFill>
                  <a:schemeClr val="tx1"/>
                </a:solidFill>
                <a:effectLst/>
              </a:rPr>
              <a:t>coordinated between the CBSC and the Regional Hydrographic Commission (RHC).</a:t>
            </a:r>
            <a:r>
              <a:rPr lang="en-US" altLang="en-US" dirty="0" smtClean="0"/>
              <a:t/>
            </a:r>
            <a:br>
              <a:rPr lang="en-US" altLang="en-US" dirty="0" smtClean="0"/>
            </a:br>
            <a:endParaRPr lang="en-US" altLang="en-US" dirty="0" smtClean="0"/>
          </a:p>
          <a:p>
            <a:pPr>
              <a:defRPr/>
            </a:pPr>
            <a:r>
              <a:rPr lang="en-US" altLang="en-US" sz="1000" b="1" dirty="0" smtClean="0">
                <a:solidFill>
                  <a:srgbClr val="FF0000"/>
                </a:solidFill>
              </a:rPr>
              <a:t>Technical Visit to Haiti</a:t>
            </a:r>
            <a:r>
              <a:rPr lang="en-US" altLang="en-US" sz="1000" b="1" baseline="0" dirty="0" smtClean="0">
                <a:solidFill>
                  <a:srgbClr val="FF0000"/>
                </a:solidFill>
              </a:rPr>
              <a:t>  in June 2017-- (and Slide 12)</a:t>
            </a:r>
          </a:p>
          <a:p>
            <a:pPr>
              <a:defRPr/>
            </a:pPr>
            <a:endParaRPr lang="en-US" altLang="en-US" sz="1000" baseline="0" dirty="0" smtClean="0">
              <a:solidFill>
                <a:srgbClr val="FF0000"/>
              </a:solidFill>
            </a:endParaRPr>
          </a:p>
          <a:p>
            <a:pPr>
              <a:defRPr/>
            </a:pPr>
            <a:r>
              <a:rPr lang="en-US" altLang="en-US" sz="1000" b="1" baseline="0" dirty="0" smtClean="0">
                <a:solidFill>
                  <a:srgbClr val="FF0000"/>
                </a:solidFill>
              </a:rPr>
              <a:t>Disaster Response Website (discussed in more detail on next Slide and on Slide 13)</a:t>
            </a:r>
            <a:r>
              <a:rPr lang="en-US" altLang="en-US" sz="1000" dirty="0" smtClean="0">
                <a:solidFill>
                  <a:srgbClr val="FF0000"/>
                </a:solidFill>
              </a:rPr>
              <a:t/>
            </a:r>
            <a:br>
              <a:rPr lang="en-US" altLang="en-US" sz="1000" dirty="0" smtClean="0">
                <a:solidFill>
                  <a:srgbClr val="FF0000"/>
                </a:solidFill>
              </a:rPr>
            </a:br>
            <a:endParaRPr lang="en-US" altLang="en-US" sz="1000" dirty="0" smtClean="0">
              <a:solidFill>
                <a:srgbClr val="FF0000"/>
              </a:solidFill>
            </a:endParaRPr>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62000" indent="-292100" defTabSz="938213">
              <a:spcBef>
                <a:spcPct val="30000"/>
              </a:spcBef>
              <a:defRPr sz="1200">
                <a:solidFill>
                  <a:schemeClr val="tx1"/>
                </a:solidFill>
                <a:latin typeface="Times New Roman" panose="02020603050405020304" pitchFamily="18" charset="0"/>
              </a:defRPr>
            </a:lvl2pPr>
            <a:lvl3pPr marL="1173163" indent="-233363" defTabSz="938213">
              <a:spcBef>
                <a:spcPct val="30000"/>
              </a:spcBef>
              <a:defRPr sz="1200">
                <a:solidFill>
                  <a:schemeClr val="tx1"/>
                </a:solidFill>
                <a:latin typeface="Times New Roman" panose="02020603050405020304" pitchFamily="18" charset="0"/>
              </a:defRPr>
            </a:lvl3pPr>
            <a:lvl4pPr marL="1643063" indent="-233363" defTabSz="938213">
              <a:spcBef>
                <a:spcPct val="30000"/>
              </a:spcBef>
              <a:defRPr sz="1200">
                <a:solidFill>
                  <a:schemeClr val="tx1"/>
                </a:solidFill>
                <a:latin typeface="Times New Roman" panose="02020603050405020304" pitchFamily="18" charset="0"/>
              </a:defRPr>
            </a:lvl4pPr>
            <a:lvl5pPr marL="2114550" indent="-233363" defTabSz="938213">
              <a:spcBef>
                <a:spcPct val="30000"/>
              </a:spcBef>
              <a:defRPr sz="1200">
                <a:solidFill>
                  <a:schemeClr val="tx1"/>
                </a:solidFill>
                <a:latin typeface="Times New Roman" panose="02020603050405020304" pitchFamily="18" charset="0"/>
              </a:defRPr>
            </a:lvl5pPr>
            <a:lvl6pPr marL="2571750" indent="-233363"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3363"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3363"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3363"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9D3BCE9-902C-4B93-BADB-EE9AA9B57CA3}" type="slidenum">
              <a:rPr lang="en-US" altLang="en-US" smtClean="0">
                <a:latin typeface="Georgia" panose="02040502050405020303" pitchFamily="18" charset="0"/>
              </a:rPr>
              <a:pPr eaLnBrk="1" hangingPunct="1">
                <a:spcBef>
                  <a:spcPct val="0"/>
                </a:spcBef>
              </a:pPr>
              <a:t>3</a:t>
            </a:fld>
            <a:endParaRPr lang="en-US" altLang="en-US" dirty="0" smtClean="0">
              <a:latin typeface="Georgia" panose="02040502050405020303" pitchFamily="18" charset="0"/>
            </a:endParaRPr>
          </a:p>
        </p:txBody>
      </p:sp>
    </p:spTree>
    <p:extLst>
      <p:ext uri="{BB962C8B-B14F-4D97-AF65-F5344CB8AC3E}">
        <p14:creationId xmlns:p14="http://schemas.microsoft.com/office/powerpoint/2010/main" val="418008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NGA Disaster Response Site:</a:t>
            </a:r>
          </a:p>
          <a:p>
            <a:r>
              <a:rPr lang="en-US" altLang="en-US" dirty="0" smtClean="0"/>
              <a:t>This site provides consolidated </a:t>
            </a:r>
            <a:r>
              <a:rPr lang="en-US" altLang="en-US" b="1" dirty="0" smtClean="0"/>
              <a:t>tools</a:t>
            </a:r>
            <a:r>
              <a:rPr lang="en-US" altLang="en-US" dirty="0" smtClean="0"/>
              <a:t> and </a:t>
            </a:r>
            <a:r>
              <a:rPr lang="en-US" altLang="en-US" b="1" dirty="0" smtClean="0"/>
              <a:t>situational awareness</a:t>
            </a:r>
            <a:r>
              <a:rPr lang="en-US" altLang="en-US" dirty="0" smtClean="0"/>
              <a:t> to assist in understanding the extent of damage caused by the 3 recent Hurricanes and essential information to protect and secure lives and infrastructure. </a:t>
            </a:r>
            <a:r>
              <a:rPr lang="en-US" altLang="en-US" b="1" dirty="0" smtClean="0"/>
              <a:t>This website is open to the public and requires no passwords</a:t>
            </a:r>
            <a:r>
              <a:rPr lang="en-US" altLang="en-US" dirty="0" smtClean="0"/>
              <a:t>.</a:t>
            </a:r>
          </a:p>
          <a:p>
            <a:endParaRPr lang="en-US" altLang="en-US" dirty="0" smtClean="0"/>
          </a:p>
        </p:txBody>
      </p:sp>
      <p:sp>
        <p:nvSpPr>
          <p:cNvPr id="245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62000" indent="-292100" defTabSz="938213">
              <a:spcBef>
                <a:spcPct val="30000"/>
              </a:spcBef>
              <a:defRPr sz="1200">
                <a:solidFill>
                  <a:schemeClr val="tx1"/>
                </a:solidFill>
                <a:latin typeface="Times New Roman" panose="02020603050405020304" pitchFamily="18" charset="0"/>
              </a:defRPr>
            </a:lvl2pPr>
            <a:lvl3pPr marL="1173163" indent="-233363" defTabSz="938213">
              <a:spcBef>
                <a:spcPct val="30000"/>
              </a:spcBef>
              <a:defRPr sz="1200">
                <a:solidFill>
                  <a:schemeClr val="tx1"/>
                </a:solidFill>
                <a:latin typeface="Times New Roman" panose="02020603050405020304" pitchFamily="18" charset="0"/>
              </a:defRPr>
            </a:lvl3pPr>
            <a:lvl4pPr marL="1643063" indent="-233363" defTabSz="938213">
              <a:spcBef>
                <a:spcPct val="30000"/>
              </a:spcBef>
              <a:defRPr sz="1200">
                <a:solidFill>
                  <a:schemeClr val="tx1"/>
                </a:solidFill>
                <a:latin typeface="Times New Roman" panose="02020603050405020304" pitchFamily="18" charset="0"/>
              </a:defRPr>
            </a:lvl4pPr>
            <a:lvl5pPr marL="2114550" indent="-233363" defTabSz="938213">
              <a:spcBef>
                <a:spcPct val="30000"/>
              </a:spcBef>
              <a:defRPr sz="1200">
                <a:solidFill>
                  <a:schemeClr val="tx1"/>
                </a:solidFill>
                <a:latin typeface="Times New Roman" panose="02020603050405020304" pitchFamily="18" charset="0"/>
              </a:defRPr>
            </a:lvl5pPr>
            <a:lvl6pPr marL="2571750" indent="-233363"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3363"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3363"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3363"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6F03BAE-A1A9-460A-A9CF-FC2766E87FF2}" type="slidenum">
              <a:rPr lang="en-US" altLang="en-US" smtClean="0">
                <a:latin typeface="Georgia" panose="02040502050405020303" pitchFamily="18" charset="0"/>
              </a:rPr>
              <a:pPr eaLnBrk="1" hangingPunct="1">
                <a:spcBef>
                  <a:spcPct val="0"/>
                </a:spcBef>
              </a:pPr>
              <a:t>4</a:t>
            </a:fld>
            <a:endParaRPr lang="en-US" altLang="en-US" dirty="0" smtClean="0">
              <a:latin typeface="Georgia" panose="02040502050405020303" pitchFamily="18" charset="0"/>
            </a:endParaRPr>
          </a:p>
        </p:txBody>
      </p:sp>
    </p:spTree>
    <p:extLst>
      <p:ext uri="{BB962C8B-B14F-4D97-AF65-F5344CB8AC3E}">
        <p14:creationId xmlns:p14="http://schemas.microsoft.com/office/powerpoint/2010/main" val="376113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00" b="1" u="sng" dirty="0" smtClean="0"/>
              <a:t>Post Hurricane Assistance:</a:t>
            </a:r>
          </a:p>
          <a:p>
            <a:pPr marL="171450" indent="-171450">
              <a:buFont typeface="Arial" panose="020B0604020202020204" pitchFamily="34" charset="0"/>
              <a:buChar char="•"/>
              <a:defRPr/>
            </a:pPr>
            <a:r>
              <a:rPr lang="en-US" sz="1200" kern="1200" dirty="0" smtClean="0">
                <a:solidFill>
                  <a:schemeClr val="tx1"/>
                </a:solidFill>
                <a:effectLst/>
                <a:latin typeface="Times New Roman" pitchFamily="18" charset="0"/>
                <a:ea typeface="+mn-ea"/>
                <a:cs typeface="+mn-cs"/>
              </a:rPr>
              <a:t>NGA has created a Post-Hurricane Harvey, Irma, and Maria Assistance website to support all the ongoing recovery operations throughout the region affected by the multiple Hurricanes this season</a:t>
            </a:r>
          </a:p>
          <a:p>
            <a:pPr marL="171450" indent="-171450">
              <a:buFont typeface="Arial" panose="020B0604020202020204" pitchFamily="34" charset="0"/>
              <a:buChar char="•"/>
              <a:defRPr/>
            </a:pPr>
            <a:r>
              <a:rPr lang="en-US" sz="1200" kern="1200" dirty="0" smtClean="0">
                <a:solidFill>
                  <a:schemeClr val="tx1"/>
                </a:solidFill>
                <a:effectLst/>
                <a:latin typeface="Times New Roman" pitchFamily="18" charset="0"/>
                <a:ea typeface="+mn-ea"/>
                <a:cs typeface="+mn-cs"/>
              </a:rPr>
              <a:t>The webpage has a number of tabs containing Products, Maps/Charts, and Data to support operations</a:t>
            </a:r>
            <a:r>
              <a:rPr lang="en-US" sz="1200" kern="1200" baseline="0" dirty="0" smtClean="0">
                <a:solidFill>
                  <a:schemeClr val="tx1"/>
                </a:solidFill>
                <a:effectLst/>
                <a:latin typeface="Times New Roman" pitchFamily="18" charset="0"/>
                <a:ea typeface="+mn-ea"/>
                <a:cs typeface="+mn-cs"/>
              </a:rPr>
              <a:t> by</a:t>
            </a:r>
            <a:r>
              <a:rPr lang="en-US" sz="1200" kern="1200" dirty="0" smtClean="0">
                <a:solidFill>
                  <a:schemeClr val="tx1"/>
                </a:solidFill>
                <a:effectLst/>
                <a:latin typeface="Times New Roman" pitchFamily="18" charset="0"/>
                <a:ea typeface="+mn-ea"/>
                <a:cs typeface="+mn-cs"/>
              </a:rPr>
              <a:t> first responders in hurricane recovery efforts.  </a:t>
            </a:r>
          </a:p>
          <a:p>
            <a:pPr marL="0" indent="0">
              <a:buFont typeface="Arial" panose="020B0604020202020204" pitchFamily="34" charset="0"/>
              <a:buNone/>
              <a:defRPr/>
            </a:pPr>
            <a:endParaRPr lang="en-US" altLang="en-US" sz="1000" dirty="0" smtClean="0"/>
          </a:p>
          <a:p>
            <a:pPr marL="0" indent="0">
              <a:buFont typeface="Arial" panose="020B0604020202020204" pitchFamily="34" charset="0"/>
              <a:buNone/>
              <a:defRPr/>
            </a:pPr>
            <a:r>
              <a:rPr lang="en-US" altLang="en-US" sz="1000" b="1" u="sng" dirty="0" smtClean="0"/>
              <a:t>SeaBed 20130:</a:t>
            </a:r>
          </a:p>
          <a:p>
            <a:pPr marL="171450" indent="-171450">
              <a:buFont typeface="Arial" panose="020B0604020202020204" pitchFamily="34" charset="0"/>
              <a:buChar char="•"/>
              <a:defRPr/>
            </a:pPr>
            <a:r>
              <a:rPr lang="en-US" sz="1200" b="0" i="0" kern="1200" dirty="0" smtClean="0">
                <a:solidFill>
                  <a:schemeClr val="tx1"/>
                </a:solidFill>
                <a:effectLst/>
                <a:latin typeface="Times New Roman" pitchFamily="18" charset="0"/>
                <a:ea typeface="+mn-ea"/>
                <a:cs typeface="+mn-cs"/>
              </a:rPr>
              <a:t>U.S. mapping agencies are assessing how they may contribute to the global Seabed 2030 initiative, which has a goal to achieve the complete mapping of the ocean floor by the year 2030. </a:t>
            </a:r>
          </a:p>
          <a:p>
            <a:pPr marL="171450" indent="-171450">
              <a:buFont typeface="Arial" panose="020B0604020202020204" pitchFamily="34" charset="0"/>
              <a:buChar char="•"/>
              <a:defRPr/>
            </a:pPr>
            <a:r>
              <a:rPr lang="en-US" sz="1200" b="0" i="0" kern="1200" dirty="0" smtClean="0">
                <a:solidFill>
                  <a:schemeClr val="tx1"/>
                </a:solidFill>
                <a:effectLst/>
                <a:latin typeface="Times New Roman" pitchFamily="18" charset="0"/>
                <a:ea typeface="+mn-ea"/>
                <a:cs typeface="+mn-cs"/>
              </a:rPr>
              <a:t>NOAA conducted a preliminary assessment of coverage based on bathymetric holdings at its National Centers for Environmental Information</a:t>
            </a:r>
          </a:p>
          <a:p>
            <a:pPr marL="171450" indent="-171450">
              <a:buFont typeface="Arial" panose="020B0604020202020204" pitchFamily="34" charset="0"/>
              <a:buChar char="•"/>
              <a:defRPr/>
            </a:pPr>
            <a:r>
              <a:rPr lang="en-US" altLang="en-US" sz="1000" b="1" baseline="0" dirty="0" smtClean="0"/>
              <a:t>Gap analysis to be used by partners </a:t>
            </a:r>
            <a:r>
              <a:rPr lang="en-US" altLang="en-US" sz="1000" baseline="0" dirty="0" smtClean="0"/>
              <a:t>to determine </a:t>
            </a:r>
            <a:r>
              <a:rPr lang="en-US" sz="1200" kern="1200" dirty="0" smtClean="0">
                <a:solidFill>
                  <a:schemeClr val="tx1"/>
                </a:solidFill>
                <a:effectLst/>
                <a:latin typeface="Times New Roman" pitchFamily="18" charset="0"/>
                <a:ea typeface="+mn-ea"/>
                <a:cs typeface="+mn-cs"/>
              </a:rPr>
              <a:t>where additional existing data can fill in gaps, and/or where data acquisition efforts will have the most impact.  The gap analysis can be viewed at the website indicated.</a:t>
            </a:r>
          </a:p>
          <a:p>
            <a:pPr marL="0" indent="0">
              <a:buFont typeface="Arial" panose="020B0604020202020204" pitchFamily="34" charset="0"/>
              <a:buNone/>
              <a:defRPr/>
            </a:pPr>
            <a:endParaRPr lang="en-US" altLang="en-US" sz="1000" dirty="0" smtClean="0"/>
          </a:p>
          <a:p>
            <a:pPr marL="0" indent="0">
              <a:buFont typeface="Arial" panose="020B0604020202020204" pitchFamily="34" charset="0"/>
              <a:buNone/>
              <a:defRPr/>
            </a:pPr>
            <a:r>
              <a:rPr lang="en-US" altLang="en-US" sz="1000" b="1" u="sng" dirty="0" smtClean="0"/>
              <a:t>New Survey Prioritization Model:</a:t>
            </a:r>
          </a:p>
          <a:p>
            <a:pPr marL="171450" indent="-171450">
              <a:buFont typeface="Arial" panose="020B0604020202020204" pitchFamily="34" charset="0"/>
              <a:buChar char="•"/>
              <a:defRPr/>
            </a:pPr>
            <a:r>
              <a:rPr lang="en-US" sz="1200" kern="1200" dirty="0" smtClean="0">
                <a:solidFill>
                  <a:schemeClr val="tx1"/>
                </a:solidFill>
                <a:effectLst/>
                <a:latin typeface="Times New Roman" pitchFamily="18" charset="0"/>
                <a:ea typeface="+mn-ea"/>
                <a:cs typeface="+mn-cs"/>
              </a:rPr>
              <a:t>NOAA is presently developing a new </a:t>
            </a:r>
            <a:r>
              <a:rPr lang="en-US" sz="1200" b="1" kern="1200" dirty="0" smtClean="0">
                <a:solidFill>
                  <a:schemeClr val="tx1"/>
                </a:solidFill>
                <a:effectLst/>
                <a:latin typeface="Times New Roman" pitchFamily="18" charset="0"/>
                <a:ea typeface="+mn-ea"/>
                <a:cs typeface="+mn-cs"/>
              </a:rPr>
              <a:t>survey prioritization model </a:t>
            </a:r>
            <a:r>
              <a:rPr lang="en-US" sz="1200" kern="1200" dirty="0" smtClean="0">
                <a:solidFill>
                  <a:schemeClr val="tx1"/>
                </a:solidFill>
                <a:effectLst/>
                <a:latin typeface="Times New Roman" pitchFamily="18" charset="0"/>
                <a:ea typeface="+mn-ea"/>
                <a:cs typeface="+mn-cs"/>
              </a:rPr>
              <a:t>based on a </a:t>
            </a:r>
            <a:r>
              <a:rPr lang="en-US" sz="1200" b="1" kern="1200" dirty="0" smtClean="0">
                <a:solidFill>
                  <a:schemeClr val="tx1"/>
                </a:solidFill>
                <a:effectLst/>
                <a:latin typeface="Times New Roman" pitchFamily="18" charset="0"/>
                <a:ea typeface="+mn-ea"/>
                <a:cs typeface="+mn-cs"/>
              </a:rPr>
              <a:t>thorough risk analysis of all U.S. waters</a:t>
            </a:r>
            <a:r>
              <a:rPr lang="en-US" sz="1200" kern="1200" dirty="0" smtClean="0">
                <a:solidFill>
                  <a:schemeClr val="tx1"/>
                </a:solidFill>
                <a:effectLst/>
                <a:latin typeface="Times New Roman" pitchFamily="18" charset="0"/>
                <a:ea typeface="+mn-ea"/>
                <a:cs typeface="+mn-cs"/>
              </a:rPr>
              <a:t>, which will incorporate, among many factors, modern vessel and port usage data sets. This risk-based model will </a:t>
            </a:r>
            <a:r>
              <a:rPr lang="en-US" sz="1200" b="1" kern="1200" dirty="0" smtClean="0">
                <a:solidFill>
                  <a:schemeClr val="tx1"/>
                </a:solidFill>
                <a:effectLst/>
                <a:latin typeface="Times New Roman" pitchFamily="18" charset="0"/>
                <a:ea typeface="+mn-ea"/>
                <a:cs typeface="+mn-cs"/>
              </a:rPr>
              <a:t>be implemented in 2018</a:t>
            </a:r>
            <a:r>
              <a:rPr lang="en-US" sz="1200" kern="1200" dirty="0" smtClean="0">
                <a:solidFill>
                  <a:schemeClr val="tx1"/>
                </a:solidFill>
                <a:effectLst/>
                <a:latin typeface="Times New Roman" pitchFamily="18" charset="0"/>
                <a:ea typeface="+mn-ea"/>
                <a:cs typeface="+mn-cs"/>
              </a:rPr>
              <a:t>.</a:t>
            </a:r>
            <a:endParaRPr lang="en-US" altLang="en-US" sz="1000" dirty="0" smtClean="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62000" indent="-292100" defTabSz="938213">
              <a:spcBef>
                <a:spcPct val="30000"/>
              </a:spcBef>
              <a:defRPr sz="1200">
                <a:solidFill>
                  <a:schemeClr val="tx1"/>
                </a:solidFill>
                <a:latin typeface="Times New Roman" panose="02020603050405020304" pitchFamily="18" charset="0"/>
              </a:defRPr>
            </a:lvl2pPr>
            <a:lvl3pPr marL="1173163" indent="-233363" defTabSz="938213">
              <a:spcBef>
                <a:spcPct val="30000"/>
              </a:spcBef>
              <a:defRPr sz="1200">
                <a:solidFill>
                  <a:schemeClr val="tx1"/>
                </a:solidFill>
                <a:latin typeface="Times New Roman" panose="02020603050405020304" pitchFamily="18" charset="0"/>
              </a:defRPr>
            </a:lvl3pPr>
            <a:lvl4pPr marL="1643063" indent="-233363" defTabSz="938213">
              <a:spcBef>
                <a:spcPct val="30000"/>
              </a:spcBef>
              <a:defRPr sz="1200">
                <a:solidFill>
                  <a:schemeClr val="tx1"/>
                </a:solidFill>
                <a:latin typeface="Times New Roman" panose="02020603050405020304" pitchFamily="18" charset="0"/>
              </a:defRPr>
            </a:lvl4pPr>
            <a:lvl5pPr marL="2114550" indent="-233363" defTabSz="938213">
              <a:spcBef>
                <a:spcPct val="30000"/>
              </a:spcBef>
              <a:defRPr sz="1200">
                <a:solidFill>
                  <a:schemeClr val="tx1"/>
                </a:solidFill>
                <a:latin typeface="Times New Roman" panose="02020603050405020304" pitchFamily="18" charset="0"/>
              </a:defRPr>
            </a:lvl5pPr>
            <a:lvl6pPr marL="2571750" indent="-233363"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3363"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3363"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3363"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9D3BCE9-902C-4B93-BADB-EE9AA9B57CA3}" type="slidenum">
              <a:rPr lang="en-US" altLang="en-US" smtClean="0">
                <a:latin typeface="Georgia" panose="02040502050405020303" pitchFamily="18" charset="0"/>
              </a:rPr>
              <a:pPr eaLnBrk="1" hangingPunct="1">
                <a:spcBef>
                  <a:spcPct val="0"/>
                </a:spcBef>
              </a:pPr>
              <a:t>5</a:t>
            </a:fld>
            <a:endParaRPr lang="en-US" altLang="en-US" dirty="0" smtClean="0">
              <a:latin typeface="Georgia" panose="02040502050405020303" pitchFamily="18" charset="0"/>
            </a:endParaRPr>
          </a:p>
        </p:txBody>
      </p:sp>
    </p:spTree>
    <p:extLst>
      <p:ext uri="{BB962C8B-B14F-4D97-AF65-F5344CB8AC3E}">
        <p14:creationId xmlns:p14="http://schemas.microsoft.com/office/powerpoint/2010/main" val="4180087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xfrm>
            <a:off x="944563" y="4454526"/>
            <a:ext cx="5197475" cy="38989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u="sng" dirty="0" smtClean="0">
                <a:solidFill>
                  <a:schemeClr val="tx1"/>
                </a:solidFill>
              </a:rPr>
              <a:t>Hydrographic</a:t>
            </a:r>
            <a:r>
              <a:rPr lang="en-US" altLang="en-US" b="1" u="sng" baseline="0" dirty="0" smtClean="0">
                <a:solidFill>
                  <a:schemeClr val="tx1"/>
                </a:solidFill>
              </a:rPr>
              <a:t> Surveys in MACHC:</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The status of hydrographic surveys of navigable waters in the U.S. portion of the MACHC Region (Gulf of Mexico and Puerto Rico) out to the limits of the EEZ are as follows</a:t>
            </a:r>
            <a:r>
              <a:rPr lang="en-GB" sz="1200" kern="1200" dirty="0" smtClean="0">
                <a:solidFill>
                  <a:schemeClr val="tx1"/>
                </a:solidFill>
                <a:effectLst/>
                <a:latin typeface="Times New Roman" pitchFamily="18" charset="0"/>
                <a:ea typeface="+mn-ea"/>
                <a:cs typeface="+mn-cs"/>
              </a:rPr>
              <a:t>:	</a:t>
            </a:r>
            <a:endParaRPr lang="en-US" sz="1200" kern="1200" dirty="0" smtClean="0">
              <a:solidFill>
                <a:schemeClr val="tx1"/>
              </a:solidFill>
              <a:effectLst/>
              <a:latin typeface="Times New Roman" pitchFamily="18" charset="0"/>
              <a:ea typeface="+mn-ea"/>
              <a:cs typeface="+mn-cs"/>
            </a:endParaRPr>
          </a:p>
          <a:p>
            <a:pPr lvl="1"/>
            <a:r>
              <a:rPr lang="en-GB" sz="1200" kern="1200" dirty="0" smtClean="0">
                <a:solidFill>
                  <a:schemeClr val="tx1"/>
                </a:solidFill>
                <a:effectLst/>
                <a:latin typeface="Times New Roman" pitchFamily="18" charset="0"/>
                <a:ea typeface="+mn-ea"/>
                <a:cs typeface="+mn-cs"/>
              </a:rPr>
              <a:t>A = percentage which is adequately surveyed</a:t>
            </a:r>
            <a:endParaRPr lang="en-US" sz="1200" kern="1200" dirty="0" smtClean="0">
              <a:solidFill>
                <a:schemeClr val="tx1"/>
              </a:solidFill>
              <a:effectLst/>
              <a:latin typeface="Times New Roman" pitchFamily="18" charset="0"/>
              <a:ea typeface="+mn-ea"/>
              <a:cs typeface="+mn-cs"/>
            </a:endParaRPr>
          </a:p>
          <a:p>
            <a:pPr lvl="1"/>
            <a:r>
              <a:rPr lang="en-GB" sz="1200" kern="1200" dirty="0" smtClean="0">
                <a:solidFill>
                  <a:schemeClr val="tx1"/>
                </a:solidFill>
                <a:effectLst/>
                <a:latin typeface="Times New Roman" pitchFamily="18" charset="0"/>
                <a:ea typeface="+mn-ea"/>
                <a:cs typeface="+mn-cs"/>
              </a:rPr>
              <a:t>B = percentage which requires re-survey at larger scale or to modern standards</a:t>
            </a:r>
            <a:endParaRPr lang="en-US" sz="1200" kern="1200" dirty="0" smtClean="0">
              <a:solidFill>
                <a:schemeClr val="tx1"/>
              </a:solidFill>
              <a:effectLst/>
              <a:latin typeface="Times New Roman" pitchFamily="18" charset="0"/>
              <a:ea typeface="+mn-ea"/>
              <a:cs typeface="+mn-cs"/>
            </a:endParaRPr>
          </a:p>
          <a:p>
            <a:pPr lvl="1"/>
            <a:r>
              <a:rPr lang="en-GB" sz="1200" kern="1200" dirty="0" smtClean="0">
                <a:solidFill>
                  <a:schemeClr val="tx1"/>
                </a:solidFill>
                <a:effectLst/>
                <a:latin typeface="Times New Roman" pitchFamily="18" charset="0"/>
                <a:ea typeface="+mn-ea"/>
                <a:cs typeface="+mn-cs"/>
              </a:rPr>
              <a:t>C = percentage which has never been systematically surveyed</a:t>
            </a:r>
          </a:p>
          <a:p>
            <a:pPr lvl="1"/>
            <a:endParaRPr lang="en-GB" sz="1200" b="1" u="sng" kern="1200" dirty="0" smtClean="0">
              <a:solidFill>
                <a:schemeClr val="tx1"/>
              </a:solidFill>
              <a:effectLst/>
              <a:latin typeface="Times New Roman" pitchFamily="18" charset="0"/>
              <a:ea typeface="+mn-ea"/>
              <a:cs typeface="+mn-cs"/>
            </a:endParaRPr>
          </a:p>
          <a:p>
            <a:pPr lvl="0"/>
            <a:r>
              <a:rPr lang="en-GB" sz="1200" b="1" u="sng" kern="1200" dirty="0" smtClean="0">
                <a:solidFill>
                  <a:schemeClr val="tx1"/>
                </a:solidFill>
                <a:effectLst/>
                <a:latin typeface="Times New Roman" pitchFamily="18" charset="0"/>
                <a:ea typeface="+mn-ea"/>
                <a:cs typeface="+mn-cs"/>
              </a:rPr>
              <a:t>Charts published in MACHC</a:t>
            </a:r>
            <a:r>
              <a:rPr lang="en-GB" sz="1200" b="1" kern="1200" dirty="0" smtClean="0">
                <a:solidFill>
                  <a:schemeClr val="tx1"/>
                </a:solidFill>
                <a:effectLst/>
                <a:latin typeface="Times New Roman" pitchFamily="18" charset="0"/>
                <a:ea typeface="+mn-ea"/>
                <a:cs typeface="+mn-cs"/>
              </a:rPr>
              <a:t>:  (Charts produced in the Region are in Report)</a:t>
            </a:r>
          </a:p>
          <a:p>
            <a:pPr marL="171450" indent="-171450">
              <a:buFont typeface="Arial" panose="020B0604020202020204" pitchFamily="34" charset="0"/>
              <a:buChar char="•"/>
            </a:pPr>
            <a:r>
              <a:rPr lang="en-GB" sz="1200" kern="1200" dirty="0" smtClean="0">
                <a:solidFill>
                  <a:schemeClr val="tx1"/>
                </a:solidFill>
                <a:effectLst/>
                <a:latin typeface="Times New Roman" pitchFamily="18" charset="0"/>
                <a:ea typeface="+mn-ea"/>
                <a:cs typeface="+mn-cs"/>
              </a:rPr>
              <a:t>Coverage of charts published by the U.S. in the MACHC region (Gulf of Mexico Coast of the Continental U.S), where:</a:t>
            </a:r>
            <a:endParaRPr lang="en-US" sz="1200" kern="1200" dirty="0" smtClean="0">
              <a:solidFill>
                <a:schemeClr val="tx1"/>
              </a:solidFill>
              <a:effectLst/>
              <a:latin typeface="Times New Roman" pitchFamily="18" charset="0"/>
              <a:ea typeface="+mn-ea"/>
              <a:cs typeface="+mn-cs"/>
            </a:endParaRPr>
          </a:p>
          <a:p>
            <a:pPr lvl="1"/>
            <a:r>
              <a:rPr lang="en-GB" sz="1200" kern="1200" dirty="0" smtClean="0">
                <a:solidFill>
                  <a:schemeClr val="tx1"/>
                </a:solidFill>
                <a:effectLst/>
                <a:latin typeface="Times New Roman" pitchFamily="18" charset="0"/>
                <a:ea typeface="+mn-ea"/>
                <a:cs typeface="+mn-cs"/>
              </a:rPr>
              <a:t>A = percentage covered by INT series, or a paper chart series meeting the standards in M-4</a:t>
            </a:r>
            <a:endParaRPr lang="en-US" sz="1200" kern="1200" dirty="0" smtClean="0">
              <a:solidFill>
                <a:schemeClr val="tx1"/>
              </a:solidFill>
              <a:effectLst/>
              <a:latin typeface="Times New Roman" pitchFamily="18" charset="0"/>
              <a:ea typeface="+mn-ea"/>
              <a:cs typeface="+mn-cs"/>
            </a:endParaRPr>
          </a:p>
          <a:p>
            <a:pPr lvl="1"/>
            <a:r>
              <a:rPr lang="en-GB" sz="1200" kern="1200" dirty="0" smtClean="0">
                <a:solidFill>
                  <a:schemeClr val="tx1"/>
                </a:solidFill>
                <a:effectLst/>
                <a:latin typeface="Times New Roman" pitchFamily="18" charset="0"/>
                <a:ea typeface="+mn-ea"/>
                <a:cs typeface="+mn-cs"/>
              </a:rPr>
              <a:t>B = percentage covered by Raster Navigational Charts (RNCs) meeting the standards in S-61 </a:t>
            </a:r>
            <a:endParaRPr lang="en-US" sz="1200" kern="1200" dirty="0" smtClean="0">
              <a:solidFill>
                <a:schemeClr val="tx1"/>
              </a:solidFill>
              <a:effectLst/>
              <a:latin typeface="Times New Roman" pitchFamily="18" charset="0"/>
              <a:ea typeface="+mn-ea"/>
              <a:cs typeface="+mn-cs"/>
            </a:endParaRPr>
          </a:p>
          <a:p>
            <a:pPr lvl="1"/>
            <a:r>
              <a:rPr lang="en-GB" sz="1200" kern="1200" dirty="0" smtClean="0">
                <a:solidFill>
                  <a:schemeClr val="tx1"/>
                </a:solidFill>
                <a:effectLst/>
                <a:latin typeface="Times New Roman" pitchFamily="18" charset="0"/>
                <a:ea typeface="+mn-ea"/>
                <a:cs typeface="+mn-cs"/>
              </a:rPr>
              <a:t>C = percentage covered by ENCs meeting the standards in S-57</a:t>
            </a:r>
          </a:p>
          <a:p>
            <a:pPr lvl="1"/>
            <a:endParaRPr lang="en-GB" sz="1200" kern="1200" dirty="0" smtClean="0">
              <a:solidFill>
                <a:schemeClr val="tx1"/>
              </a:solidFill>
              <a:effectLst/>
              <a:latin typeface="Times New Roman" pitchFamily="18" charset="0"/>
              <a:ea typeface="+mn-ea"/>
              <a:cs typeface="+mn-cs"/>
            </a:endParaRPr>
          </a:p>
          <a:p>
            <a:pPr lvl="0"/>
            <a:endParaRPr lang="en-US" sz="1200" b="1" u="sng" kern="1200" dirty="0" smtClean="0">
              <a:solidFill>
                <a:schemeClr val="tx1"/>
              </a:solidFill>
              <a:effectLst/>
              <a:latin typeface="Times New Roman" pitchFamily="18" charset="0"/>
              <a:ea typeface="+mn-ea"/>
              <a:cs typeface="+mn-cs"/>
            </a:endParaRPr>
          </a:p>
          <a:p>
            <a:pPr marL="171450" indent="-171450">
              <a:buFont typeface="Arial" panose="020B0604020202020204" pitchFamily="34" charset="0"/>
              <a:buChar char="•"/>
              <a:defRPr/>
            </a:pPr>
            <a:endParaRPr lang="en-US" altLang="en-US" sz="1000" b="0" u="none" baseline="0" dirty="0" smtClean="0">
              <a:solidFill>
                <a:schemeClr val="tx1"/>
              </a:solidFill>
            </a:endParaRPr>
          </a:p>
          <a:p>
            <a:pPr marL="171450" indent="-171450">
              <a:buFont typeface="Arial" panose="020B0604020202020204" pitchFamily="34" charset="0"/>
              <a:buChar char="•"/>
              <a:defRPr/>
            </a:pPr>
            <a:endParaRPr lang="en-US" altLang="en-US" sz="1000" b="1" u="sng" dirty="0" smtClean="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62000" indent="-292100" defTabSz="938213">
              <a:spcBef>
                <a:spcPct val="30000"/>
              </a:spcBef>
              <a:defRPr sz="1200">
                <a:solidFill>
                  <a:schemeClr val="tx1"/>
                </a:solidFill>
                <a:latin typeface="Times New Roman" panose="02020603050405020304" pitchFamily="18" charset="0"/>
              </a:defRPr>
            </a:lvl2pPr>
            <a:lvl3pPr marL="1173163" indent="-233363" defTabSz="938213">
              <a:spcBef>
                <a:spcPct val="30000"/>
              </a:spcBef>
              <a:defRPr sz="1200">
                <a:solidFill>
                  <a:schemeClr val="tx1"/>
                </a:solidFill>
                <a:latin typeface="Times New Roman" panose="02020603050405020304" pitchFamily="18" charset="0"/>
              </a:defRPr>
            </a:lvl3pPr>
            <a:lvl4pPr marL="1643063" indent="-233363" defTabSz="938213">
              <a:spcBef>
                <a:spcPct val="30000"/>
              </a:spcBef>
              <a:defRPr sz="1200">
                <a:solidFill>
                  <a:schemeClr val="tx1"/>
                </a:solidFill>
                <a:latin typeface="Times New Roman" panose="02020603050405020304" pitchFamily="18" charset="0"/>
              </a:defRPr>
            </a:lvl4pPr>
            <a:lvl5pPr marL="2114550" indent="-233363" defTabSz="938213">
              <a:spcBef>
                <a:spcPct val="30000"/>
              </a:spcBef>
              <a:defRPr sz="1200">
                <a:solidFill>
                  <a:schemeClr val="tx1"/>
                </a:solidFill>
                <a:latin typeface="Times New Roman" panose="02020603050405020304" pitchFamily="18" charset="0"/>
              </a:defRPr>
            </a:lvl5pPr>
            <a:lvl6pPr marL="2571750" indent="-233363"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3363"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3363"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3363"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9D3BCE9-902C-4B93-BADB-EE9AA9B57CA3}" type="slidenum">
              <a:rPr lang="en-US" altLang="en-US" smtClean="0">
                <a:latin typeface="Georgia" panose="02040502050405020303" pitchFamily="18" charset="0"/>
              </a:rPr>
              <a:pPr eaLnBrk="1" hangingPunct="1">
                <a:spcBef>
                  <a:spcPct val="0"/>
                </a:spcBef>
              </a:pPr>
              <a:t>6</a:t>
            </a:fld>
            <a:endParaRPr lang="en-US" altLang="en-US" dirty="0" smtClean="0">
              <a:latin typeface="Georgia" panose="02040502050405020303" pitchFamily="18" charset="0"/>
            </a:endParaRPr>
          </a:p>
        </p:txBody>
      </p:sp>
    </p:spTree>
    <p:extLst>
      <p:ext uri="{BB962C8B-B14F-4D97-AF65-F5344CB8AC3E}">
        <p14:creationId xmlns:p14="http://schemas.microsoft.com/office/powerpoint/2010/main" val="4180087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xfrm>
            <a:off x="944563" y="4454526"/>
            <a:ext cx="5197475" cy="38989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u="sng" dirty="0" smtClean="0">
                <a:solidFill>
                  <a:schemeClr val="tx1"/>
                </a:solidFill>
              </a:rPr>
              <a:t>Four New Paper Charts  --  listed above</a:t>
            </a:r>
            <a:r>
              <a:rPr lang="en-US" altLang="en-US" b="1" u="sng" baseline="0" dirty="0" smtClean="0">
                <a:solidFill>
                  <a:schemeClr val="tx1"/>
                </a:solidFill>
              </a:rPr>
              <a:t>:</a:t>
            </a:r>
          </a:p>
          <a:p>
            <a:pPr>
              <a:defRPr/>
            </a:pPr>
            <a:endParaRPr lang="en-GB" sz="1200" b="1" u="sng" kern="1200" dirty="0" smtClean="0">
              <a:solidFill>
                <a:schemeClr val="tx1"/>
              </a:solidFill>
              <a:effectLst/>
              <a:latin typeface="Times New Roman" pitchFamily="18" charset="0"/>
              <a:ea typeface="+mn-ea"/>
              <a:cs typeface="+mn-cs"/>
            </a:endParaRPr>
          </a:p>
          <a:p>
            <a:pPr lvl="0"/>
            <a:r>
              <a:rPr lang="en-GB" sz="1200" b="1" u="sng" kern="1200" dirty="0" smtClean="0">
                <a:solidFill>
                  <a:schemeClr val="tx1"/>
                </a:solidFill>
                <a:effectLst/>
                <a:latin typeface="Times New Roman" pitchFamily="18" charset="0"/>
                <a:ea typeface="+mn-ea"/>
                <a:cs typeface="+mn-cs"/>
              </a:rPr>
              <a:t>One new INT Chart  --  noted above</a:t>
            </a:r>
          </a:p>
          <a:p>
            <a:pPr lvl="0"/>
            <a:endParaRPr lang="en-GB" sz="1200" b="1" u="sng" kern="1200" dirty="0" smtClean="0">
              <a:solidFill>
                <a:schemeClr val="tx1"/>
              </a:solidFill>
              <a:effectLst/>
              <a:latin typeface="Times New Roman" pitchFamily="18" charset="0"/>
              <a:ea typeface="+mn-ea"/>
              <a:cs typeface="+mn-cs"/>
            </a:endParaRPr>
          </a:p>
          <a:p>
            <a:pPr lvl="0"/>
            <a:r>
              <a:rPr lang="en-GB" sz="1200" b="1" u="sng" kern="1200" dirty="0" smtClean="0">
                <a:solidFill>
                  <a:schemeClr val="tx1"/>
                </a:solidFill>
                <a:effectLst/>
                <a:latin typeface="Times New Roman" pitchFamily="18" charset="0"/>
                <a:ea typeface="+mn-ea"/>
                <a:cs typeface="+mn-cs"/>
              </a:rPr>
              <a:t>Two New ENCs  --  noted above are in progress</a:t>
            </a:r>
            <a:endParaRPr lang="en-US" altLang="en-US" sz="1000" b="1" u="sng" dirty="0" smtClean="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62000" indent="-292100" defTabSz="938213">
              <a:spcBef>
                <a:spcPct val="30000"/>
              </a:spcBef>
              <a:defRPr sz="1200">
                <a:solidFill>
                  <a:schemeClr val="tx1"/>
                </a:solidFill>
                <a:latin typeface="Times New Roman" panose="02020603050405020304" pitchFamily="18" charset="0"/>
              </a:defRPr>
            </a:lvl2pPr>
            <a:lvl3pPr marL="1173163" indent="-233363" defTabSz="938213">
              <a:spcBef>
                <a:spcPct val="30000"/>
              </a:spcBef>
              <a:defRPr sz="1200">
                <a:solidFill>
                  <a:schemeClr val="tx1"/>
                </a:solidFill>
                <a:latin typeface="Times New Roman" panose="02020603050405020304" pitchFamily="18" charset="0"/>
              </a:defRPr>
            </a:lvl3pPr>
            <a:lvl4pPr marL="1643063" indent="-233363" defTabSz="938213">
              <a:spcBef>
                <a:spcPct val="30000"/>
              </a:spcBef>
              <a:defRPr sz="1200">
                <a:solidFill>
                  <a:schemeClr val="tx1"/>
                </a:solidFill>
                <a:latin typeface="Times New Roman" panose="02020603050405020304" pitchFamily="18" charset="0"/>
              </a:defRPr>
            </a:lvl4pPr>
            <a:lvl5pPr marL="2114550" indent="-233363" defTabSz="938213">
              <a:spcBef>
                <a:spcPct val="30000"/>
              </a:spcBef>
              <a:defRPr sz="1200">
                <a:solidFill>
                  <a:schemeClr val="tx1"/>
                </a:solidFill>
                <a:latin typeface="Times New Roman" panose="02020603050405020304" pitchFamily="18" charset="0"/>
              </a:defRPr>
            </a:lvl5pPr>
            <a:lvl6pPr marL="2571750" indent="-233363"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3363"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3363"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3363"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9D3BCE9-902C-4B93-BADB-EE9AA9B57CA3}" type="slidenum">
              <a:rPr lang="en-US" altLang="en-US" smtClean="0">
                <a:latin typeface="Georgia" panose="02040502050405020303" pitchFamily="18" charset="0"/>
              </a:rPr>
              <a:pPr eaLnBrk="1" hangingPunct="1">
                <a:spcBef>
                  <a:spcPct val="0"/>
                </a:spcBef>
              </a:pPr>
              <a:t>7</a:t>
            </a:fld>
            <a:endParaRPr lang="en-US" altLang="en-US" dirty="0" smtClean="0">
              <a:latin typeface="Georgia" panose="02040502050405020303" pitchFamily="18" charset="0"/>
            </a:endParaRPr>
          </a:p>
        </p:txBody>
      </p:sp>
    </p:spTree>
    <p:extLst>
      <p:ext uri="{BB962C8B-B14F-4D97-AF65-F5344CB8AC3E}">
        <p14:creationId xmlns:p14="http://schemas.microsoft.com/office/powerpoint/2010/main" val="4180087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t">
              <a:buFont typeface="Arial" panose="020B0604020202020204" pitchFamily="34" charset="0"/>
              <a:buChar char="•"/>
              <a:defRPr/>
            </a:pPr>
            <a:r>
              <a:rPr lang="en-US" altLang="en-US" sz="1000" dirty="0" smtClean="0"/>
              <a:t>The U.S. </a:t>
            </a:r>
            <a:r>
              <a:rPr lang="en-US" sz="1200" kern="1200" dirty="0" smtClean="0">
                <a:solidFill>
                  <a:schemeClr val="tx1"/>
                </a:solidFill>
                <a:effectLst/>
                <a:latin typeface="Times New Roman" pitchFamily="18" charset="0"/>
                <a:ea typeface="+mn-ea"/>
                <a:cs typeface="+mn-cs"/>
              </a:rPr>
              <a:t>States participates on the IOC-IHO Guiding Committee for GEBCO and chairs the IHO IRCC Crowdsourced Bathymetry Working Group.</a:t>
            </a:r>
          </a:p>
          <a:p>
            <a:pPr marL="171450" indent="-171450" fontAlgn="t">
              <a:buFont typeface="Arial" panose="020B0604020202020204" pitchFamily="34" charset="0"/>
              <a:buChar char="•"/>
              <a:defRPr/>
            </a:pPr>
            <a:r>
              <a:rPr lang="en-US" sz="1200" kern="1200" dirty="0" smtClean="0">
                <a:solidFill>
                  <a:schemeClr val="tx1"/>
                </a:solidFill>
                <a:effectLst/>
                <a:latin typeface="Times New Roman" pitchFamily="18" charset="0"/>
                <a:ea typeface="+mn-ea"/>
                <a:cs typeface="+mn-cs"/>
              </a:rPr>
              <a:t>The</a:t>
            </a:r>
            <a:r>
              <a:rPr lang="en-US" sz="1200" kern="1200" baseline="0" dirty="0" smtClean="0">
                <a:solidFill>
                  <a:schemeClr val="tx1"/>
                </a:solidFill>
                <a:effectLst/>
                <a:latin typeface="Times New Roman" pitchFamily="18" charset="0"/>
                <a:ea typeface="+mn-ea"/>
                <a:cs typeface="+mn-cs"/>
              </a:rPr>
              <a:t> U.S. also </a:t>
            </a:r>
            <a:r>
              <a:rPr lang="en-US" sz="1200" kern="1200" dirty="0" smtClean="0">
                <a:solidFill>
                  <a:schemeClr val="tx1"/>
                </a:solidFill>
                <a:effectLst/>
                <a:latin typeface="Times New Roman" pitchFamily="18" charset="0"/>
                <a:ea typeface="+mn-ea"/>
                <a:cs typeface="+mn-cs"/>
              </a:rPr>
              <a:t>hosts both the IHO Data Centre for Digital Bathymetry (IHO DCDB) and the online GEBCO Gazetteer of Undersea Features at NOAA’s National Centers for Environmental Information (NCEI).  </a:t>
            </a:r>
          </a:p>
          <a:p>
            <a:pPr marL="171450" indent="-171450" fontAlgn="t">
              <a:buFont typeface="Arial" panose="020B0604020202020204" pitchFamily="34" charset="0"/>
              <a:buChar char="•"/>
              <a:defRPr/>
            </a:pPr>
            <a:r>
              <a:rPr lang="en-US" altLang="en-US" sz="1200" kern="1200" dirty="0" smtClean="0">
                <a:solidFill>
                  <a:schemeClr val="tx1"/>
                </a:solidFill>
                <a:effectLst/>
                <a:latin typeface="Times New Roman" pitchFamily="18" charset="0"/>
                <a:ea typeface="+mn-ea"/>
                <a:cs typeface="+mn-cs"/>
              </a:rPr>
              <a:t>Also support the </a:t>
            </a:r>
            <a:r>
              <a:rPr lang="en-US" sz="1200" kern="1200" dirty="0" smtClean="0">
                <a:solidFill>
                  <a:schemeClr val="tx1"/>
                </a:solidFill>
                <a:effectLst/>
                <a:latin typeface="Times New Roman" pitchFamily="18" charset="0"/>
                <a:ea typeface="+mn-ea"/>
                <a:cs typeface="+mn-cs"/>
              </a:rPr>
              <a:t>IHO Data Centre for Digital Bathymetry (IHO DCDB). </a:t>
            </a:r>
          </a:p>
          <a:p>
            <a:pPr marL="628650" lvl="1" indent="-171450" fontAlgn="t">
              <a:buFont typeface="Arial" panose="020B0604020202020204" pitchFamily="34" charset="0"/>
              <a:buChar char="•"/>
              <a:defRPr/>
            </a:pPr>
            <a:r>
              <a:rPr lang="en-US" sz="1200" kern="1200" dirty="0" smtClean="0">
                <a:solidFill>
                  <a:schemeClr val="tx1"/>
                </a:solidFill>
                <a:effectLst/>
                <a:latin typeface="Times New Roman" pitchFamily="18" charset="0"/>
                <a:ea typeface="+mn-ea"/>
                <a:cs typeface="+mn-cs"/>
              </a:rPr>
              <a:t>IHO DCDB, co-located with NOAA's National Centers for Environmental Information (NCEI)</a:t>
            </a:r>
          </a:p>
          <a:p>
            <a:pPr marL="628650" lvl="1" indent="-171450" fontAlgn="t">
              <a:buFont typeface="Arial" panose="020B0604020202020204" pitchFamily="34" charset="0"/>
              <a:buChar char="•"/>
              <a:defRPr/>
            </a:pPr>
            <a:r>
              <a:rPr lang="en-US" sz="1200" kern="1200" dirty="0" smtClean="0">
                <a:solidFill>
                  <a:schemeClr val="tx1"/>
                </a:solidFill>
                <a:effectLst/>
                <a:latin typeface="Times New Roman" pitchFamily="18" charset="0"/>
                <a:ea typeface="+mn-ea"/>
                <a:cs typeface="+mn-cs"/>
              </a:rPr>
              <a:t>Building the infrastructure necessary to provide </a:t>
            </a:r>
          </a:p>
          <a:p>
            <a:pPr marL="1085850" lvl="2" indent="-171450" fontAlgn="t">
              <a:buFont typeface="Arial" panose="020B0604020202020204" pitchFamily="34" charset="0"/>
              <a:buChar char="•"/>
              <a:defRPr/>
            </a:pPr>
            <a:r>
              <a:rPr lang="en-US" sz="1200" kern="1200" dirty="0" smtClean="0">
                <a:solidFill>
                  <a:schemeClr val="tx1"/>
                </a:solidFill>
                <a:effectLst/>
                <a:latin typeface="Times New Roman" pitchFamily="18" charset="0"/>
                <a:ea typeface="+mn-ea"/>
                <a:cs typeface="+mn-cs"/>
              </a:rPr>
              <a:t>archiving, </a:t>
            </a:r>
          </a:p>
          <a:p>
            <a:pPr marL="1085850" lvl="2" indent="-171450" fontAlgn="t">
              <a:buFont typeface="Arial" panose="020B0604020202020204" pitchFamily="34" charset="0"/>
              <a:buChar char="•"/>
              <a:defRPr/>
            </a:pPr>
            <a:r>
              <a:rPr lang="en-US" sz="1200" kern="1200" dirty="0" smtClean="0">
                <a:solidFill>
                  <a:schemeClr val="tx1"/>
                </a:solidFill>
                <a:effectLst/>
                <a:latin typeface="Times New Roman" pitchFamily="18" charset="0"/>
                <a:ea typeface="+mn-ea"/>
                <a:cs typeface="+mn-cs"/>
              </a:rPr>
              <a:t>discovery, </a:t>
            </a:r>
          </a:p>
          <a:p>
            <a:pPr marL="1085850" lvl="2" indent="-171450" fontAlgn="t">
              <a:buFont typeface="Arial" panose="020B0604020202020204" pitchFamily="34" charset="0"/>
              <a:buChar char="•"/>
              <a:defRPr/>
            </a:pPr>
            <a:r>
              <a:rPr lang="en-US" sz="1200" kern="1200" dirty="0" smtClean="0">
                <a:solidFill>
                  <a:schemeClr val="tx1"/>
                </a:solidFill>
                <a:effectLst/>
                <a:latin typeface="Times New Roman" pitchFamily="18" charset="0"/>
                <a:ea typeface="+mn-ea"/>
                <a:cs typeface="+mn-cs"/>
              </a:rPr>
              <a:t>display and </a:t>
            </a:r>
          </a:p>
          <a:p>
            <a:pPr marL="1085850" lvl="2" indent="-171450" fontAlgn="t">
              <a:buFont typeface="Arial" panose="020B0604020202020204" pitchFamily="34" charset="0"/>
              <a:buChar char="•"/>
              <a:defRPr/>
            </a:pPr>
            <a:r>
              <a:rPr lang="en-US" sz="1200" kern="1200" dirty="0" smtClean="0">
                <a:solidFill>
                  <a:schemeClr val="tx1"/>
                </a:solidFill>
                <a:effectLst/>
                <a:latin typeface="Times New Roman" pitchFamily="18" charset="0"/>
                <a:ea typeface="+mn-ea"/>
                <a:cs typeface="+mn-cs"/>
              </a:rPr>
              <a:t>retrieval of global crowdsourced bathymetry data from mariners around the world.</a:t>
            </a:r>
            <a:r>
              <a:rPr lang="en-US" altLang="en-US" sz="1000" dirty="0" smtClean="0"/>
              <a:t/>
            </a:r>
            <a:br>
              <a:rPr lang="en-US" altLang="en-US" sz="1000" dirty="0" smtClean="0"/>
            </a:br>
            <a:endParaRPr lang="en-US" altLang="en-US" sz="1000" dirty="0" smtClean="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62000" indent="-292100" defTabSz="938213">
              <a:spcBef>
                <a:spcPct val="30000"/>
              </a:spcBef>
              <a:defRPr sz="1200">
                <a:solidFill>
                  <a:schemeClr val="tx1"/>
                </a:solidFill>
                <a:latin typeface="Times New Roman" panose="02020603050405020304" pitchFamily="18" charset="0"/>
              </a:defRPr>
            </a:lvl2pPr>
            <a:lvl3pPr marL="1173163" indent="-233363" defTabSz="938213">
              <a:spcBef>
                <a:spcPct val="30000"/>
              </a:spcBef>
              <a:defRPr sz="1200">
                <a:solidFill>
                  <a:schemeClr val="tx1"/>
                </a:solidFill>
                <a:latin typeface="Times New Roman" panose="02020603050405020304" pitchFamily="18" charset="0"/>
              </a:defRPr>
            </a:lvl3pPr>
            <a:lvl4pPr marL="1643063" indent="-233363" defTabSz="938213">
              <a:spcBef>
                <a:spcPct val="30000"/>
              </a:spcBef>
              <a:defRPr sz="1200">
                <a:solidFill>
                  <a:schemeClr val="tx1"/>
                </a:solidFill>
                <a:latin typeface="Times New Roman" panose="02020603050405020304" pitchFamily="18" charset="0"/>
              </a:defRPr>
            </a:lvl4pPr>
            <a:lvl5pPr marL="2114550" indent="-233363" defTabSz="938213">
              <a:spcBef>
                <a:spcPct val="30000"/>
              </a:spcBef>
              <a:defRPr sz="1200">
                <a:solidFill>
                  <a:schemeClr val="tx1"/>
                </a:solidFill>
                <a:latin typeface="Times New Roman" panose="02020603050405020304" pitchFamily="18" charset="0"/>
              </a:defRPr>
            </a:lvl5pPr>
            <a:lvl6pPr marL="2571750" indent="-233363"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3363"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3363"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3363"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9D3BCE9-902C-4B93-BADB-EE9AA9B57CA3}" type="slidenum">
              <a:rPr lang="en-US" altLang="en-US" smtClean="0">
                <a:latin typeface="Georgia" panose="02040502050405020303" pitchFamily="18" charset="0"/>
              </a:rPr>
              <a:pPr eaLnBrk="1" hangingPunct="1">
                <a:spcBef>
                  <a:spcPct val="0"/>
                </a:spcBef>
              </a:pPr>
              <a:t>8</a:t>
            </a:fld>
            <a:endParaRPr lang="en-US" altLang="en-US" dirty="0" smtClean="0">
              <a:latin typeface="Georgia" panose="02040502050405020303" pitchFamily="18" charset="0"/>
            </a:endParaRPr>
          </a:p>
        </p:txBody>
      </p:sp>
    </p:spTree>
    <p:extLst>
      <p:ext uri="{BB962C8B-B14F-4D97-AF65-F5344CB8AC3E}">
        <p14:creationId xmlns:p14="http://schemas.microsoft.com/office/powerpoint/2010/main" val="4180087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b="1" dirty="0" smtClean="0">
                <a:latin typeface="Arial" charset="0"/>
                <a:cs typeface="Arial" charset="0"/>
              </a:rPr>
              <a:t>Chart Adequacy Workshop for 2018:</a:t>
            </a:r>
          </a:p>
          <a:p>
            <a:pPr>
              <a:defRPr/>
            </a:pPr>
            <a:r>
              <a:rPr lang="en-US" altLang="en-US" sz="1000" b="1" dirty="0" smtClean="0">
                <a:latin typeface="Arial" charset="0"/>
                <a:cs typeface="Arial" charset="0"/>
              </a:rPr>
              <a:t>	</a:t>
            </a:r>
            <a:r>
              <a:rPr lang="en-US" altLang="en-US" sz="1000" b="0" dirty="0" smtClean="0">
                <a:latin typeface="Arial" charset="0"/>
                <a:cs typeface="Arial" charset="0"/>
              </a:rPr>
              <a:t>To be held in Silver Spring, USA</a:t>
            </a:r>
          </a:p>
          <a:p>
            <a:pPr>
              <a:defRPr/>
            </a:pPr>
            <a:endParaRPr lang="en-US" altLang="en-US" sz="1000" b="0" dirty="0" smtClean="0">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latin typeface="Arial" charset="0"/>
                <a:cs typeface="Arial" charset="0"/>
              </a:rPr>
              <a:t>Tide and Water Levels Training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latin typeface="Arial" charset="0"/>
                <a:cs typeface="Arial" charset="0"/>
              </a:rPr>
              <a:t>	</a:t>
            </a:r>
            <a:r>
              <a:rPr lang="en-US" sz="1000" b="0" dirty="0" smtClean="0">
                <a:latin typeface="Arial" charset="0"/>
                <a:cs typeface="Arial" charset="0"/>
              </a:rPr>
              <a:t>Being planned for late 2018 with location to be determined.</a:t>
            </a:r>
          </a:p>
          <a:p>
            <a:pPr>
              <a:defRPr/>
            </a:pPr>
            <a:endParaRPr lang="en-US" altLang="en-US" sz="1000" b="0" dirty="0" smtClean="0">
              <a:latin typeface="Arial" charset="0"/>
              <a:cs typeface="Arial" charset="0"/>
            </a:endParaRPr>
          </a:p>
          <a:p>
            <a:pPr>
              <a:defRPr/>
            </a:pPr>
            <a:endParaRPr lang="en-US" altLang="en-US" sz="1000" b="0" dirty="0" smtClean="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62000" indent="-292100" defTabSz="938213">
              <a:spcBef>
                <a:spcPct val="30000"/>
              </a:spcBef>
              <a:defRPr sz="1200">
                <a:solidFill>
                  <a:schemeClr val="tx1"/>
                </a:solidFill>
                <a:latin typeface="Times New Roman" panose="02020603050405020304" pitchFamily="18" charset="0"/>
              </a:defRPr>
            </a:lvl2pPr>
            <a:lvl3pPr marL="1173163" indent="-233363" defTabSz="938213">
              <a:spcBef>
                <a:spcPct val="30000"/>
              </a:spcBef>
              <a:defRPr sz="1200">
                <a:solidFill>
                  <a:schemeClr val="tx1"/>
                </a:solidFill>
                <a:latin typeface="Times New Roman" panose="02020603050405020304" pitchFamily="18" charset="0"/>
              </a:defRPr>
            </a:lvl3pPr>
            <a:lvl4pPr marL="1643063" indent="-233363" defTabSz="938213">
              <a:spcBef>
                <a:spcPct val="30000"/>
              </a:spcBef>
              <a:defRPr sz="1200">
                <a:solidFill>
                  <a:schemeClr val="tx1"/>
                </a:solidFill>
                <a:latin typeface="Times New Roman" panose="02020603050405020304" pitchFamily="18" charset="0"/>
              </a:defRPr>
            </a:lvl4pPr>
            <a:lvl5pPr marL="2114550" indent="-233363" defTabSz="938213">
              <a:spcBef>
                <a:spcPct val="30000"/>
              </a:spcBef>
              <a:defRPr sz="1200">
                <a:solidFill>
                  <a:schemeClr val="tx1"/>
                </a:solidFill>
                <a:latin typeface="Times New Roman" panose="02020603050405020304" pitchFamily="18" charset="0"/>
              </a:defRPr>
            </a:lvl5pPr>
            <a:lvl6pPr marL="2571750" indent="-233363"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3363"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3363"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3363"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9D3BCE9-902C-4B93-BADB-EE9AA9B57CA3}" type="slidenum">
              <a:rPr lang="en-US" altLang="en-US" smtClean="0">
                <a:latin typeface="Georgia" panose="02040502050405020303" pitchFamily="18" charset="0"/>
              </a:rPr>
              <a:pPr eaLnBrk="1" hangingPunct="1">
                <a:spcBef>
                  <a:spcPct val="0"/>
                </a:spcBef>
              </a:pPr>
              <a:t>9</a:t>
            </a:fld>
            <a:endParaRPr lang="en-US" altLang="en-US" dirty="0" smtClean="0">
              <a:latin typeface="Georgia" panose="02040502050405020303" pitchFamily="18" charset="0"/>
            </a:endParaRPr>
          </a:p>
        </p:txBody>
      </p:sp>
    </p:spTree>
    <p:extLst>
      <p:ext uri="{BB962C8B-B14F-4D97-AF65-F5344CB8AC3E}">
        <p14:creationId xmlns:p14="http://schemas.microsoft.com/office/powerpoint/2010/main" val="418008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AACG_Title_Header_Shape"/>
          <p:cNvSpPr txBox="1"/>
          <p:nvPr userDrawn="1"/>
        </p:nvSpPr>
        <p:spPr>
          <a:xfrm>
            <a:off x="0" y="0"/>
            <a:ext cx="9144000" cy="276999"/>
          </a:xfrm>
          <a:prstGeom prst="rect">
            <a:avLst/>
          </a:prstGeom>
          <a:noFill/>
        </p:spPr>
        <p:txBody>
          <a:bodyPr vert="horz" wrap="square" rtlCol="0">
            <a:spAutoFit/>
          </a:bodyPr>
          <a:lstStyle/>
          <a:p>
            <a:pPr algn="ctr"/>
            <a:r>
              <a:rPr lang="en-US" sz="1200" b="0" dirty="0" smtClean="0">
                <a:solidFill>
                  <a:srgbClr val="000000"/>
                </a:solidFill>
                <a:latin typeface="Courier"/>
              </a:rPr>
              <a:t>UNCLASSIFIED</a:t>
            </a:r>
            <a:endParaRPr lang="en-US" sz="1200" b="0" dirty="0">
              <a:solidFill>
                <a:srgbClr val="000000"/>
              </a:solidFill>
              <a:latin typeface="Courier"/>
            </a:endParaRPr>
          </a:p>
        </p:txBody>
      </p:sp>
      <p:sp>
        <p:nvSpPr>
          <p:cNvPr id="5" name="AACG_Title_Footer_Shape"/>
          <p:cNvSpPr txBox="1"/>
          <p:nvPr userDrawn="1"/>
        </p:nvSpPr>
        <p:spPr>
          <a:xfrm>
            <a:off x="0" y="6568301"/>
            <a:ext cx="9144000" cy="276999"/>
          </a:xfrm>
          <a:prstGeom prst="rect">
            <a:avLst/>
          </a:prstGeom>
          <a:noFill/>
        </p:spPr>
        <p:txBody>
          <a:bodyPr vert="horz" wrap="square" rtlCol="0">
            <a:spAutoFit/>
          </a:bodyPr>
          <a:lstStyle/>
          <a:p>
            <a:pPr algn="ctr"/>
            <a:r>
              <a:rPr lang="en-US" sz="1200" b="0" dirty="0" smtClean="0">
                <a:solidFill>
                  <a:srgbClr val="000000"/>
                </a:solidFill>
                <a:latin typeface="Courier"/>
              </a:rPr>
              <a:t>UNCLASSIFIED</a:t>
            </a:r>
            <a:endParaRPr lang="en-US" sz="1200" b="0" dirty="0">
              <a:solidFill>
                <a:srgbClr val="000000"/>
              </a:solidFill>
              <a:latin typeface="Courier"/>
            </a:endParaRPr>
          </a:p>
        </p:txBody>
      </p:sp>
    </p:spTree>
    <p:extLst>
      <p:ext uri="{BB962C8B-B14F-4D97-AF65-F5344CB8AC3E}">
        <p14:creationId xmlns:p14="http://schemas.microsoft.com/office/powerpoint/2010/main" val="328443584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869889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82563"/>
            <a:ext cx="2286000" cy="5392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82563"/>
            <a:ext cx="6705600" cy="5392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712900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F8A90EB-5739-412E-916A-698857D0D8F3}" type="slidenum">
              <a:rPr lang="en-US" altLang="en-US"/>
              <a:pPr>
                <a:defRPr/>
              </a:pPr>
              <a:t>‹#›</a:t>
            </a:fld>
            <a:endParaRPr lang="en-US" altLang="en-US" dirty="0"/>
          </a:p>
        </p:txBody>
      </p:sp>
    </p:spTree>
    <p:extLst>
      <p:ext uri="{BB962C8B-B14F-4D97-AF65-F5344CB8AC3E}">
        <p14:creationId xmlns:p14="http://schemas.microsoft.com/office/powerpoint/2010/main" val="223404755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32FC9EE-332A-408D-B13B-ACE1B8B6D24C}" type="slidenum">
              <a:rPr lang="en-US" altLang="en-US"/>
              <a:pPr>
                <a:defRPr/>
              </a:pPr>
              <a:t>‹#›</a:t>
            </a:fld>
            <a:endParaRPr lang="en-US" altLang="en-US" dirty="0"/>
          </a:p>
        </p:txBody>
      </p:sp>
    </p:spTree>
    <p:extLst>
      <p:ext uri="{BB962C8B-B14F-4D97-AF65-F5344CB8AC3E}">
        <p14:creationId xmlns:p14="http://schemas.microsoft.com/office/powerpoint/2010/main" val="79647982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54E7B41-D6C3-45F2-BB5E-F1BC70242A25}" type="slidenum">
              <a:rPr lang="en-US" altLang="en-US"/>
              <a:pPr>
                <a:defRPr/>
              </a:pPr>
              <a:t>‹#›</a:t>
            </a:fld>
            <a:endParaRPr lang="en-US" altLang="en-US" dirty="0"/>
          </a:p>
        </p:txBody>
      </p:sp>
    </p:spTree>
    <p:extLst>
      <p:ext uri="{BB962C8B-B14F-4D97-AF65-F5344CB8AC3E}">
        <p14:creationId xmlns:p14="http://schemas.microsoft.com/office/powerpoint/2010/main" val="402161819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240A6DC-FABA-4984-98AE-9A5C24C9820A}" type="slidenum">
              <a:rPr lang="en-US" altLang="en-US"/>
              <a:pPr>
                <a:defRPr/>
              </a:pPr>
              <a:t>‹#›</a:t>
            </a:fld>
            <a:endParaRPr lang="en-US" altLang="en-US" dirty="0"/>
          </a:p>
        </p:txBody>
      </p:sp>
    </p:spTree>
    <p:extLst>
      <p:ext uri="{BB962C8B-B14F-4D97-AF65-F5344CB8AC3E}">
        <p14:creationId xmlns:p14="http://schemas.microsoft.com/office/powerpoint/2010/main" val="428057318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6D00280-F15F-4999-9BC7-6A01A3FCD361}" type="slidenum">
              <a:rPr lang="en-US" altLang="en-US"/>
              <a:pPr>
                <a:defRPr/>
              </a:pPr>
              <a:t>‹#›</a:t>
            </a:fld>
            <a:endParaRPr lang="en-US" altLang="en-US" dirty="0"/>
          </a:p>
        </p:txBody>
      </p:sp>
    </p:spTree>
    <p:extLst>
      <p:ext uri="{BB962C8B-B14F-4D97-AF65-F5344CB8AC3E}">
        <p14:creationId xmlns:p14="http://schemas.microsoft.com/office/powerpoint/2010/main" val="264712209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12A3B99-7330-40F2-A5A1-DF93AA4B2A51}" type="slidenum">
              <a:rPr lang="en-US" altLang="en-US"/>
              <a:pPr>
                <a:defRPr/>
              </a:pPr>
              <a:t>‹#›</a:t>
            </a:fld>
            <a:endParaRPr lang="en-US" altLang="en-US" dirty="0"/>
          </a:p>
        </p:txBody>
      </p:sp>
    </p:spTree>
    <p:extLst>
      <p:ext uri="{BB962C8B-B14F-4D97-AF65-F5344CB8AC3E}">
        <p14:creationId xmlns:p14="http://schemas.microsoft.com/office/powerpoint/2010/main" val="34911970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06004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A9E854B-06FC-4117-B334-42D997D11234}" type="slidenum">
              <a:rPr lang="en-US" altLang="en-US"/>
              <a:pPr>
                <a:defRPr/>
              </a:pPr>
              <a:t>‹#›</a:t>
            </a:fld>
            <a:endParaRPr lang="en-US" altLang="en-US" dirty="0"/>
          </a:p>
        </p:txBody>
      </p:sp>
    </p:spTree>
    <p:extLst>
      <p:ext uri="{BB962C8B-B14F-4D97-AF65-F5344CB8AC3E}">
        <p14:creationId xmlns:p14="http://schemas.microsoft.com/office/powerpoint/2010/main" val="275737160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09663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40FF2BC-4EC3-4580-A8CD-1CFC12BE123F}" type="slidenum">
              <a:rPr lang="en-US" altLang="en-US"/>
              <a:pPr>
                <a:defRPr/>
              </a:pPr>
              <a:t>‹#›</a:t>
            </a:fld>
            <a:endParaRPr lang="en-US" altLang="en-US" dirty="0"/>
          </a:p>
        </p:txBody>
      </p:sp>
    </p:spTree>
    <p:extLst>
      <p:ext uri="{BB962C8B-B14F-4D97-AF65-F5344CB8AC3E}">
        <p14:creationId xmlns:p14="http://schemas.microsoft.com/office/powerpoint/2010/main" val="420958088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8C4F5D9-2A6C-4AF5-866F-66AECAFCFC4E}" type="slidenum">
              <a:rPr lang="en-US" altLang="en-US"/>
              <a:pPr>
                <a:defRPr/>
              </a:pPr>
              <a:t>‹#›</a:t>
            </a:fld>
            <a:endParaRPr lang="en-US" altLang="en-US" dirty="0"/>
          </a:p>
        </p:txBody>
      </p:sp>
    </p:spTree>
    <p:extLst>
      <p:ext uri="{BB962C8B-B14F-4D97-AF65-F5344CB8AC3E}">
        <p14:creationId xmlns:p14="http://schemas.microsoft.com/office/powerpoint/2010/main" val="212553622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pitchFamily="34" charset="0"/>
                <a:cs typeface="Arial" pitchFamily="34"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E9A6085-F942-4009-A9E4-D85328749E6F}" type="slidenum">
              <a:rPr lang="en-US" altLang="en-US"/>
              <a:pPr>
                <a:defRPr/>
              </a:pPr>
              <a:t>‹#›</a:t>
            </a:fld>
            <a:endParaRPr lang="en-US" altLang="en-US" dirty="0"/>
          </a:p>
        </p:txBody>
      </p:sp>
    </p:spTree>
    <p:extLst>
      <p:ext uri="{BB962C8B-B14F-4D97-AF65-F5344CB8AC3E}">
        <p14:creationId xmlns:p14="http://schemas.microsoft.com/office/powerpoint/2010/main" val="106751027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3381324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752600"/>
            <a:ext cx="4229100" cy="382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4229100" cy="382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339480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551241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607437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41985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009271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480978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82563"/>
            <a:ext cx="9144000" cy="808037"/>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4800" y="1752600"/>
            <a:ext cx="8610600" cy="38227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AACG_Header_Shape"/>
          <p:cNvSpPr txBox="1"/>
          <p:nvPr userDrawn="1"/>
        </p:nvSpPr>
        <p:spPr>
          <a:xfrm>
            <a:off x="0" y="0"/>
            <a:ext cx="9144000" cy="276999"/>
          </a:xfrm>
          <a:prstGeom prst="rect">
            <a:avLst/>
          </a:prstGeom>
          <a:noFill/>
        </p:spPr>
        <p:txBody>
          <a:bodyPr vert="horz" wrap="square" rtlCol="0">
            <a:spAutoFit/>
          </a:bodyPr>
          <a:lstStyle/>
          <a:p>
            <a:pPr algn="ctr"/>
            <a:r>
              <a:rPr lang="en-US" sz="1200" b="0" dirty="0" smtClean="0">
                <a:solidFill>
                  <a:srgbClr val="000000"/>
                </a:solidFill>
                <a:latin typeface="Courier"/>
              </a:rPr>
              <a:t>UNCLASSIFIED</a:t>
            </a:r>
            <a:endParaRPr lang="en-US" sz="1200" b="0" dirty="0">
              <a:solidFill>
                <a:srgbClr val="000000"/>
              </a:solidFill>
              <a:latin typeface="Courier"/>
            </a:endParaRPr>
          </a:p>
        </p:txBody>
      </p:sp>
      <p:sp>
        <p:nvSpPr>
          <p:cNvPr id="3" name="AACG_Footer_Shape"/>
          <p:cNvSpPr txBox="1"/>
          <p:nvPr userDrawn="1"/>
        </p:nvSpPr>
        <p:spPr>
          <a:xfrm>
            <a:off x="0" y="6568301"/>
            <a:ext cx="9144000" cy="276999"/>
          </a:xfrm>
          <a:prstGeom prst="rect">
            <a:avLst/>
          </a:prstGeom>
          <a:noFill/>
        </p:spPr>
        <p:txBody>
          <a:bodyPr vert="horz" wrap="square" rtlCol="0">
            <a:spAutoFit/>
          </a:bodyPr>
          <a:lstStyle/>
          <a:p>
            <a:pPr algn="ctr"/>
            <a:r>
              <a:rPr lang="en-US" sz="1200" b="0" dirty="0" smtClean="0">
                <a:solidFill>
                  <a:srgbClr val="000000"/>
                </a:solidFill>
                <a:latin typeface="Courier"/>
              </a:rPr>
              <a:t>UNCLASSIFIED</a:t>
            </a:r>
            <a:endParaRPr lang="en-US" sz="1200" b="0" dirty="0">
              <a:solidFill>
                <a:srgbClr val="000000"/>
              </a:solidFill>
              <a:latin typeface="Courier"/>
            </a:endParaRPr>
          </a:p>
        </p:txBody>
      </p:sp>
      <p:sp>
        <p:nvSpPr>
          <p:cNvPr id="4" name="AACG_CaveatHeader_Shape"/>
          <p:cNvSpPr txBox="1"/>
          <p:nvPr userDrawn="1"/>
        </p:nvSpPr>
        <p:spPr>
          <a:xfrm>
            <a:off x="0" y="279400"/>
            <a:ext cx="9144000" cy="276999"/>
          </a:xfrm>
          <a:prstGeom prst="rect">
            <a:avLst/>
          </a:prstGeom>
          <a:noFill/>
        </p:spPr>
        <p:txBody>
          <a:bodyPr vert="horz" wrap="square" rtlCol="0">
            <a:spAutoFit/>
          </a:bodyPr>
          <a:lstStyle/>
          <a:p>
            <a:pPr algn="l"/>
            <a:endParaRPr lang="en-US" sz="1200" b="0" dirty="0">
              <a:solidFill>
                <a:srgbClr val="000000"/>
              </a:solidFill>
              <a:latin typeface="Courier"/>
            </a:endParaRPr>
          </a:p>
        </p:txBody>
      </p:sp>
    </p:spTree>
  </p:cSld>
  <p:clrMap bg1="lt1" tx1="dk1" bg2="lt2" tx2="dk2" accent1="accent1" accent2="accent2" accent3="accent3" accent4="accent4" accent5="accent5" accent6="accent6" hlink="hlink" folHlink="folHlink"/>
  <p:sldLayoutIdLst>
    <p:sldLayoutId id="2147485731" r:id="rId1"/>
    <p:sldLayoutId id="2147485732" r:id="rId2"/>
    <p:sldLayoutId id="2147485733" r:id="rId3"/>
    <p:sldLayoutId id="2147485734" r:id="rId4"/>
    <p:sldLayoutId id="2147485735" r:id="rId5"/>
    <p:sldLayoutId id="2147485736" r:id="rId6"/>
    <p:sldLayoutId id="2147485737" r:id="rId7"/>
    <p:sldLayoutId id="2147485738" r:id="rId8"/>
    <p:sldLayoutId id="2147485739" r:id="rId9"/>
    <p:sldLayoutId id="2147485740" r:id="rId10"/>
    <p:sldLayoutId id="2147485741" r:id="rId11"/>
  </p:sldLayoutIdLst>
  <p:transition spd="med">
    <p:fade/>
  </p:transition>
  <p:txStyles>
    <p:titleStyle>
      <a:lvl1pPr algn="ctr" rtl="0" eaLnBrk="0" fontAlgn="base" hangingPunct="0">
        <a:spcBef>
          <a:spcPct val="0"/>
        </a:spcBef>
        <a:spcAft>
          <a:spcPct val="0"/>
        </a:spcAft>
        <a:defRPr sz="3200" b="1">
          <a:solidFill>
            <a:srgbClr val="FFCC66"/>
          </a:solidFill>
          <a:latin typeface="+mj-lt"/>
          <a:ea typeface="+mj-ea"/>
          <a:cs typeface="+mj-cs"/>
        </a:defRPr>
      </a:lvl1pPr>
      <a:lvl2pPr algn="ctr" rtl="0" eaLnBrk="0" fontAlgn="base" hangingPunct="0">
        <a:spcBef>
          <a:spcPct val="0"/>
        </a:spcBef>
        <a:spcAft>
          <a:spcPct val="0"/>
        </a:spcAft>
        <a:defRPr sz="3200" b="1">
          <a:solidFill>
            <a:srgbClr val="FFCC66"/>
          </a:solidFill>
          <a:latin typeface="Verdana" pitchFamily="34" charset="0"/>
        </a:defRPr>
      </a:lvl2pPr>
      <a:lvl3pPr algn="ctr" rtl="0" eaLnBrk="0" fontAlgn="base" hangingPunct="0">
        <a:spcBef>
          <a:spcPct val="0"/>
        </a:spcBef>
        <a:spcAft>
          <a:spcPct val="0"/>
        </a:spcAft>
        <a:defRPr sz="3200" b="1">
          <a:solidFill>
            <a:srgbClr val="FFCC66"/>
          </a:solidFill>
          <a:latin typeface="Verdana" pitchFamily="34" charset="0"/>
        </a:defRPr>
      </a:lvl3pPr>
      <a:lvl4pPr algn="ctr" rtl="0" eaLnBrk="0" fontAlgn="base" hangingPunct="0">
        <a:spcBef>
          <a:spcPct val="0"/>
        </a:spcBef>
        <a:spcAft>
          <a:spcPct val="0"/>
        </a:spcAft>
        <a:defRPr sz="3200" b="1">
          <a:solidFill>
            <a:srgbClr val="FFCC66"/>
          </a:solidFill>
          <a:latin typeface="Verdana" pitchFamily="34" charset="0"/>
        </a:defRPr>
      </a:lvl4pPr>
      <a:lvl5pPr algn="ctr" rtl="0" eaLnBrk="0" fontAlgn="base" hangingPunct="0">
        <a:spcBef>
          <a:spcPct val="0"/>
        </a:spcBef>
        <a:spcAft>
          <a:spcPct val="0"/>
        </a:spcAft>
        <a:defRPr sz="3200" b="1">
          <a:solidFill>
            <a:srgbClr val="FFCC66"/>
          </a:solidFill>
          <a:latin typeface="Verdana" pitchFamily="34" charset="0"/>
        </a:defRPr>
      </a:lvl5pPr>
      <a:lvl6pPr marL="457200" algn="ctr" rtl="0" fontAlgn="base">
        <a:spcBef>
          <a:spcPct val="0"/>
        </a:spcBef>
        <a:spcAft>
          <a:spcPct val="0"/>
        </a:spcAft>
        <a:defRPr sz="3200" b="1">
          <a:solidFill>
            <a:srgbClr val="FFCC66"/>
          </a:solidFill>
          <a:latin typeface="Verdana" pitchFamily="34" charset="0"/>
        </a:defRPr>
      </a:lvl6pPr>
      <a:lvl7pPr marL="914400" algn="ctr" rtl="0" fontAlgn="base">
        <a:spcBef>
          <a:spcPct val="0"/>
        </a:spcBef>
        <a:spcAft>
          <a:spcPct val="0"/>
        </a:spcAft>
        <a:defRPr sz="3200" b="1">
          <a:solidFill>
            <a:srgbClr val="FFCC66"/>
          </a:solidFill>
          <a:latin typeface="Verdana" pitchFamily="34" charset="0"/>
        </a:defRPr>
      </a:lvl7pPr>
      <a:lvl8pPr marL="1371600" algn="ctr" rtl="0" fontAlgn="base">
        <a:spcBef>
          <a:spcPct val="0"/>
        </a:spcBef>
        <a:spcAft>
          <a:spcPct val="0"/>
        </a:spcAft>
        <a:defRPr sz="3200" b="1">
          <a:solidFill>
            <a:srgbClr val="FFCC66"/>
          </a:solidFill>
          <a:latin typeface="Verdana" pitchFamily="34" charset="0"/>
        </a:defRPr>
      </a:lvl8pPr>
      <a:lvl9pPr marL="1828800" algn="ctr" rtl="0" fontAlgn="base">
        <a:spcBef>
          <a:spcPct val="0"/>
        </a:spcBef>
        <a:spcAft>
          <a:spcPct val="0"/>
        </a:spcAft>
        <a:defRPr sz="3200" b="1">
          <a:solidFill>
            <a:srgbClr val="FFCC66"/>
          </a:solidFill>
          <a:latin typeface="Verdana" pitchFamily="34" charset="0"/>
        </a:defRPr>
      </a:lvl9pPr>
    </p:titleStyle>
    <p:bodyStyle>
      <a:lvl1pPr marL="290513" indent="-290513" algn="l" rtl="0" eaLnBrk="0" fontAlgn="base" hangingPunct="0">
        <a:lnSpc>
          <a:spcPct val="115000"/>
        </a:lnSpc>
        <a:spcBef>
          <a:spcPct val="20000"/>
        </a:spcBef>
        <a:spcAft>
          <a:spcPct val="20000"/>
        </a:spcAft>
        <a:buClr>
          <a:srgbClr val="FFFF99"/>
        </a:buClr>
        <a:buSzPct val="125000"/>
        <a:buChar char="•"/>
        <a:defRPr sz="2200" b="1">
          <a:solidFill>
            <a:srgbClr val="EAEAEA"/>
          </a:solidFill>
          <a:latin typeface="+mn-lt"/>
          <a:ea typeface="+mn-ea"/>
          <a:cs typeface="+mn-cs"/>
        </a:defRPr>
      </a:lvl1pPr>
      <a:lvl2pPr marL="688975" indent="-231775" algn="l" rtl="0" eaLnBrk="0" fontAlgn="base" hangingPunct="0">
        <a:lnSpc>
          <a:spcPct val="115000"/>
        </a:lnSpc>
        <a:spcBef>
          <a:spcPct val="20000"/>
        </a:spcBef>
        <a:spcAft>
          <a:spcPct val="20000"/>
        </a:spcAft>
        <a:buClr>
          <a:srgbClr val="FFFF99"/>
        </a:buClr>
        <a:buSzPct val="125000"/>
        <a:buChar char="•"/>
        <a:defRPr sz="2000" b="1">
          <a:solidFill>
            <a:srgbClr val="EAEAEA"/>
          </a:solidFill>
          <a:latin typeface="+mn-lt"/>
        </a:defRPr>
      </a:lvl2pPr>
      <a:lvl3pPr marL="1089025" indent="-174625" algn="l" rtl="0" eaLnBrk="0" fontAlgn="base" hangingPunct="0">
        <a:lnSpc>
          <a:spcPct val="115000"/>
        </a:lnSpc>
        <a:spcBef>
          <a:spcPct val="20000"/>
        </a:spcBef>
        <a:spcAft>
          <a:spcPct val="20000"/>
        </a:spcAft>
        <a:buClr>
          <a:srgbClr val="FFFF99"/>
        </a:buClr>
        <a:buSzPct val="125000"/>
        <a:buChar char="•"/>
        <a:defRPr b="1">
          <a:solidFill>
            <a:srgbClr val="EAEAEA"/>
          </a:solidFill>
          <a:latin typeface="+mn-lt"/>
        </a:defRPr>
      </a:lvl3pPr>
      <a:lvl4pPr marL="1541463" indent="-169863" algn="l" rtl="0" eaLnBrk="0" fontAlgn="base" hangingPunct="0">
        <a:lnSpc>
          <a:spcPct val="115000"/>
        </a:lnSpc>
        <a:spcBef>
          <a:spcPct val="20000"/>
        </a:spcBef>
        <a:spcAft>
          <a:spcPct val="20000"/>
        </a:spcAft>
        <a:buClr>
          <a:srgbClr val="FFFF99"/>
        </a:buClr>
        <a:buSzPct val="125000"/>
        <a:buChar char="•"/>
        <a:defRPr sz="1600" b="1">
          <a:solidFill>
            <a:srgbClr val="EAEAEA"/>
          </a:solidFill>
          <a:latin typeface="+mn-lt"/>
        </a:defRPr>
      </a:lvl4pPr>
      <a:lvl5pPr marL="2005013" indent="-176213" algn="l" rtl="0" eaLnBrk="0" fontAlgn="base" hangingPunct="0">
        <a:lnSpc>
          <a:spcPct val="115000"/>
        </a:lnSpc>
        <a:spcBef>
          <a:spcPct val="20000"/>
        </a:spcBef>
        <a:spcAft>
          <a:spcPct val="20000"/>
        </a:spcAft>
        <a:buClr>
          <a:srgbClr val="FFFF99"/>
        </a:buClr>
        <a:buSzPct val="125000"/>
        <a:buChar char="•"/>
        <a:defRPr sz="1600" b="1">
          <a:solidFill>
            <a:srgbClr val="EAEAEA"/>
          </a:solidFill>
          <a:latin typeface="+mn-lt"/>
        </a:defRPr>
      </a:lvl5pPr>
      <a:lvl6pPr marL="2462213" indent="-176213" algn="l" rtl="0" fontAlgn="base">
        <a:lnSpc>
          <a:spcPct val="115000"/>
        </a:lnSpc>
        <a:spcBef>
          <a:spcPct val="20000"/>
        </a:spcBef>
        <a:spcAft>
          <a:spcPct val="20000"/>
        </a:spcAft>
        <a:buClr>
          <a:srgbClr val="FFFF99"/>
        </a:buClr>
        <a:buSzPct val="125000"/>
        <a:buChar char="•"/>
        <a:defRPr sz="1600" b="1">
          <a:solidFill>
            <a:srgbClr val="EAEAEA"/>
          </a:solidFill>
          <a:latin typeface="+mn-lt"/>
        </a:defRPr>
      </a:lvl6pPr>
      <a:lvl7pPr marL="2919413" indent="-176213" algn="l" rtl="0" fontAlgn="base">
        <a:lnSpc>
          <a:spcPct val="115000"/>
        </a:lnSpc>
        <a:spcBef>
          <a:spcPct val="20000"/>
        </a:spcBef>
        <a:spcAft>
          <a:spcPct val="20000"/>
        </a:spcAft>
        <a:buClr>
          <a:srgbClr val="FFFF99"/>
        </a:buClr>
        <a:buSzPct val="125000"/>
        <a:buChar char="•"/>
        <a:defRPr sz="1600" b="1">
          <a:solidFill>
            <a:srgbClr val="EAEAEA"/>
          </a:solidFill>
          <a:latin typeface="+mn-lt"/>
        </a:defRPr>
      </a:lvl7pPr>
      <a:lvl8pPr marL="3376613" indent="-176213" algn="l" rtl="0" fontAlgn="base">
        <a:lnSpc>
          <a:spcPct val="115000"/>
        </a:lnSpc>
        <a:spcBef>
          <a:spcPct val="20000"/>
        </a:spcBef>
        <a:spcAft>
          <a:spcPct val="20000"/>
        </a:spcAft>
        <a:buClr>
          <a:srgbClr val="FFFF99"/>
        </a:buClr>
        <a:buSzPct val="125000"/>
        <a:buChar char="•"/>
        <a:defRPr sz="1600" b="1">
          <a:solidFill>
            <a:srgbClr val="EAEAEA"/>
          </a:solidFill>
          <a:latin typeface="+mn-lt"/>
        </a:defRPr>
      </a:lvl8pPr>
      <a:lvl9pPr marL="3833813" indent="-176213" algn="l" rtl="0" fontAlgn="base">
        <a:lnSpc>
          <a:spcPct val="115000"/>
        </a:lnSpc>
        <a:spcBef>
          <a:spcPct val="20000"/>
        </a:spcBef>
        <a:spcAft>
          <a:spcPct val="20000"/>
        </a:spcAft>
        <a:buClr>
          <a:srgbClr val="FFFF99"/>
        </a:buClr>
        <a:buSzPct val="125000"/>
        <a:buChar char="•"/>
        <a:defRPr sz="1600" b="1">
          <a:solidFill>
            <a:srgbClr val="EAEAE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1"/>
          <p:cNvSpPr/>
          <p:nvPr userDrawn="1"/>
        </p:nvSpPr>
        <p:spPr bwMode="auto">
          <a:xfrm>
            <a:off x="0" y="6209731"/>
            <a:ext cx="9144000" cy="46402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dirty="0">
              <a:solidFill>
                <a:schemeClr val="tx1"/>
              </a:solidFill>
              <a:latin typeface="Arial" charset="0"/>
            </a:endParaRPr>
          </a:p>
        </p:txBody>
      </p:sp>
      <p:pic>
        <p:nvPicPr>
          <p:cNvPr id="2055" name="Picture 2"/>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885113" y="57213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6819900" y="57737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5778500" y="5773738"/>
            <a:ext cx="1027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43" r:id="rId1"/>
    <p:sldLayoutId id="2147485744" r:id="rId2"/>
    <p:sldLayoutId id="2147485745" r:id="rId3"/>
    <p:sldLayoutId id="2147485746" r:id="rId4"/>
    <p:sldLayoutId id="2147485747" r:id="rId5"/>
    <p:sldLayoutId id="2147485748" r:id="rId6"/>
    <p:sldLayoutId id="2147485742" r:id="rId7"/>
    <p:sldLayoutId id="2147485749" r:id="rId8"/>
    <p:sldLayoutId id="2147485750" r:id="rId9"/>
    <p:sldLayoutId id="2147485751" r:id="rId10"/>
    <p:sldLayoutId id="2147485752" r:id="rId11"/>
  </p:sldLayoutIdLst>
  <p:transition spd="med">
    <p:fade/>
  </p:transition>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alibri" pitchFamily="34" charset="0"/>
        </a:defRPr>
      </a:lvl2pPr>
      <a:lvl3pPr algn="ctr" rtl="0" eaLnBrk="0" fontAlgn="base" hangingPunct="0">
        <a:spcBef>
          <a:spcPct val="0"/>
        </a:spcBef>
        <a:spcAft>
          <a:spcPct val="0"/>
        </a:spcAft>
        <a:defRPr sz="3600">
          <a:solidFill>
            <a:schemeClr val="tx2"/>
          </a:solidFill>
          <a:latin typeface="Calibri" pitchFamily="34" charset="0"/>
        </a:defRPr>
      </a:lvl3pPr>
      <a:lvl4pPr algn="ctr" rtl="0" eaLnBrk="0" fontAlgn="base" hangingPunct="0">
        <a:spcBef>
          <a:spcPct val="0"/>
        </a:spcBef>
        <a:spcAft>
          <a:spcPct val="0"/>
        </a:spcAft>
        <a:defRPr sz="3600">
          <a:solidFill>
            <a:schemeClr val="tx2"/>
          </a:solidFill>
          <a:latin typeface="Calibri" pitchFamily="34" charset="0"/>
        </a:defRPr>
      </a:lvl4pPr>
      <a:lvl5pPr algn="ctr" rtl="0" eaLnBrk="0" fontAlgn="base" hangingPunct="0">
        <a:spcBef>
          <a:spcPct val="0"/>
        </a:spcBef>
        <a:spcAft>
          <a:spcPct val="0"/>
        </a:spcAft>
        <a:defRPr sz="36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mailto:shachack.peeri@noaa.gov"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mailto:webmaster_nss@nga.mi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marine.unh.edu/research/ccom.html"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mailto:andy.armstrong@noaa.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nga.maps.arcgis.com/apps/MapAndAppGallery/index.html?appid=85c45e071293405ba0926b75d740f83e"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nga.maps.arcgis.com/apps/MapSeries/index.html?appid=8a22b48330094b23b2e7937a56e8c42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nga.maps.arcgis.com/apps/MapAndAppGallery/index.html?appid=85c45e071293405ba0926b75d740f83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ga.mil/Pages/default.aspx"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easket.ch/OwJiQE0h0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mailto:shachack.peeri@noaa.gov"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mailto:Peter.Stone@noaa.gov"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0" y="304799"/>
            <a:ext cx="9144000" cy="1280161"/>
          </a:xfrm>
          <a:prstGeom prst="rect">
            <a:avLst/>
          </a:prstGeom>
          <a:solidFill>
            <a:schemeClr val="bg1"/>
          </a:solidFill>
          <a:ln w="12700" cap="flat" cmpd="sng" algn="ctr">
            <a:noFill/>
            <a:prstDash val="solid"/>
            <a:round/>
            <a:headEnd type="none" w="med" len="med"/>
            <a:tailEnd type="none" w="med" len="med"/>
          </a:ln>
          <a:effectLst>
            <a:glow rad="139700">
              <a:schemeClr val="accent2">
                <a:satMod val="175000"/>
                <a:alpha val="40000"/>
              </a:schemeClr>
            </a:glow>
          </a:effectLst>
        </p:spPr>
        <p:txBody>
          <a:bodyPr/>
          <a:lstStyle/>
          <a:p>
            <a:pPr>
              <a:defRPr/>
            </a:pPr>
            <a:endParaRPr lang="en-US" dirty="0">
              <a:latin typeface="Arial" charset="0"/>
            </a:endParaRPr>
          </a:p>
        </p:txBody>
      </p:sp>
      <p:sp>
        <p:nvSpPr>
          <p:cNvPr id="13317" name="Text Box 5"/>
          <p:cNvSpPr txBox="1">
            <a:spLocks noChangeArrowheads="1"/>
          </p:cNvSpPr>
          <p:nvPr/>
        </p:nvSpPr>
        <p:spPr bwMode="auto">
          <a:xfrm>
            <a:off x="679450" y="3121025"/>
            <a:ext cx="7908925" cy="1492716"/>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defRPr/>
            </a:pPr>
            <a:r>
              <a:rPr lang="en-US" i="1" dirty="0" smtClean="0">
                <a:solidFill>
                  <a:srgbClr val="000000"/>
                </a:solidFill>
                <a:latin typeface="Verdana" pitchFamily="34" charset="0"/>
              </a:rPr>
              <a:t>National Oceanic and Atmospheric Administration</a:t>
            </a:r>
          </a:p>
          <a:p>
            <a:pPr algn="ctr">
              <a:spcBef>
                <a:spcPts val="600"/>
              </a:spcBef>
              <a:defRPr/>
            </a:pPr>
            <a:r>
              <a:rPr lang="en-US" i="1" dirty="0" smtClean="0">
                <a:solidFill>
                  <a:srgbClr val="000000"/>
                </a:solidFill>
                <a:latin typeface="Verdana" pitchFamily="34" charset="0"/>
              </a:rPr>
              <a:t>Naval Meteorology and Oceanography Command</a:t>
            </a:r>
          </a:p>
          <a:p>
            <a:pPr algn="ctr">
              <a:spcBef>
                <a:spcPts val="600"/>
              </a:spcBef>
              <a:defRPr/>
            </a:pPr>
            <a:r>
              <a:rPr lang="en-US" i="1" dirty="0" smtClean="0">
                <a:solidFill>
                  <a:srgbClr val="000000"/>
                </a:solidFill>
                <a:latin typeface="Verdana" pitchFamily="34" charset="0"/>
              </a:rPr>
              <a:t>National Geospatial-Intelligence Agency</a:t>
            </a:r>
          </a:p>
          <a:p>
            <a:pPr algn="ctr">
              <a:spcBef>
                <a:spcPct val="50000"/>
              </a:spcBef>
              <a:defRPr/>
            </a:pPr>
            <a:r>
              <a:rPr lang="en-US" b="1" dirty="0" smtClean="0">
                <a:solidFill>
                  <a:srgbClr val="000000"/>
                </a:solidFill>
                <a:latin typeface="+mj-lt"/>
              </a:rPr>
              <a:t>December 2017</a:t>
            </a:r>
          </a:p>
        </p:txBody>
      </p:sp>
      <p:sp>
        <p:nvSpPr>
          <p:cNvPr id="15366" name="Text Box 6"/>
          <p:cNvSpPr txBox="1">
            <a:spLocks noChangeArrowheads="1"/>
          </p:cNvSpPr>
          <p:nvPr/>
        </p:nvSpPr>
        <p:spPr bwMode="auto">
          <a:xfrm>
            <a:off x="322263" y="1858963"/>
            <a:ext cx="8499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n-US" altLang="en-US" sz="3600" dirty="0">
                <a:solidFill>
                  <a:srgbClr val="000000"/>
                </a:solidFill>
              </a:rPr>
              <a:t>Meso-American and Caribbean Sea Hydrographic Commission  (MACHC)</a:t>
            </a:r>
            <a:endParaRPr lang="en-US" altLang="en-US" sz="3600" dirty="0">
              <a:solidFill>
                <a:srgbClr val="000000"/>
              </a:solidFill>
              <a:latin typeface="Times New Roman" panose="02020603050405020304" pitchFamily="18" charset="0"/>
            </a:endParaRPr>
          </a:p>
        </p:txBody>
      </p:sp>
      <p:pic>
        <p:nvPicPr>
          <p:cNvPr id="15367" name="Picture 8" descr="DO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0588" y="304800"/>
            <a:ext cx="128111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DOC commerce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2138" y="304800"/>
            <a:ext cx="12954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Box 5"/>
          <p:cNvSpPr txBox="1">
            <a:spLocks noChangeArrowheads="1"/>
          </p:cNvSpPr>
          <p:nvPr/>
        </p:nvSpPr>
        <p:spPr bwMode="auto">
          <a:xfrm>
            <a:off x="2017713" y="622300"/>
            <a:ext cx="5108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t>United States of America</a:t>
            </a:r>
          </a:p>
        </p:txBody>
      </p:sp>
      <p:pic>
        <p:nvPicPr>
          <p:cNvPr id="15370"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09863" y="4980590"/>
            <a:ext cx="1096962"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8600" y="4980590"/>
            <a:ext cx="1231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11800" y="4980590"/>
            <a:ext cx="10969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88" y="284163"/>
            <a:ext cx="8740775" cy="1077218"/>
          </a:xfrm>
          <a:prstGeom prst="rect">
            <a:avLst/>
          </a:prstGeom>
        </p:spPr>
        <p:txBody>
          <a:bodyPr>
            <a:spAutoFit/>
          </a:bodyPr>
          <a:lstStyle/>
          <a:p>
            <a:pPr algn="ctr" eaLnBrk="1" hangingPunct="1">
              <a:defRPr/>
            </a:pPr>
            <a:r>
              <a:rPr lang="en-US" sz="3200" b="1" dirty="0">
                <a:latin typeface="+mn-lt"/>
                <a:cs typeface="Arial" charset="0"/>
              </a:rPr>
              <a:t>Capacity Building </a:t>
            </a:r>
            <a:r>
              <a:rPr lang="en-US" sz="3200" b="1" dirty="0" smtClean="0">
                <a:latin typeface="+mn-lt"/>
                <a:cs typeface="Arial" charset="0"/>
              </a:rPr>
              <a:t>Activities</a:t>
            </a:r>
          </a:p>
          <a:p>
            <a:pPr algn="ctr" eaLnBrk="1" hangingPunct="1">
              <a:defRPr/>
            </a:pPr>
            <a:r>
              <a:rPr lang="en-US" sz="3200" b="1" dirty="0" smtClean="0">
                <a:latin typeface="+mn-lt"/>
                <a:cs typeface="Arial" charset="0"/>
              </a:rPr>
              <a:t>2017</a:t>
            </a:r>
            <a:endParaRPr lang="en-US" sz="3200" b="1" dirty="0">
              <a:latin typeface="+mn-lt"/>
              <a:cs typeface="Arial" charset="0"/>
            </a:endParaRPr>
          </a:p>
        </p:txBody>
      </p:sp>
      <p:sp>
        <p:nvSpPr>
          <p:cNvPr id="4" name="TextBox 3"/>
          <p:cNvSpPr txBox="1"/>
          <p:nvPr/>
        </p:nvSpPr>
        <p:spPr>
          <a:xfrm>
            <a:off x="409574" y="1022858"/>
            <a:ext cx="8372475" cy="5232202"/>
          </a:xfrm>
          <a:prstGeom prst="rect">
            <a:avLst/>
          </a:prstGeom>
          <a:noFill/>
        </p:spPr>
        <p:txBody>
          <a:bodyPr>
            <a:spAutoFit/>
          </a:bodyPr>
          <a:lstStyle/>
          <a:p>
            <a:pPr marL="285750" indent="-285750" eaLnBrk="1" hangingPunct="1">
              <a:buFont typeface="Courier New" panose="02070309020205020404" pitchFamily="49" charset="0"/>
              <a:buChar char="o"/>
              <a:defRPr/>
            </a:pPr>
            <a:endParaRPr lang="en-US" sz="2000" b="1" dirty="0">
              <a:latin typeface="Arial" charset="0"/>
              <a:cs typeface="Arial" charset="0"/>
            </a:endParaRPr>
          </a:p>
          <a:p>
            <a:pPr marL="285750" indent="-285750" eaLnBrk="1" hangingPunct="1">
              <a:buFont typeface="Courier New" panose="02070309020205020404" pitchFamily="49" charset="0"/>
              <a:buChar char="o"/>
              <a:defRPr/>
            </a:pPr>
            <a:r>
              <a:rPr lang="en-US" sz="2000" b="1" dirty="0">
                <a:latin typeface="Arial" charset="0"/>
                <a:cs typeface="Arial" charset="0"/>
              </a:rPr>
              <a:t>International Chart Adequacy Workshop</a:t>
            </a:r>
          </a:p>
          <a:p>
            <a:pPr marL="800100" lvl="1" indent="-342900" eaLnBrk="1" hangingPunct="1">
              <a:buFont typeface="Arial" panose="020B0604020202020204" pitchFamily="34" charset="0"/>
              <a:buChar char="•"/>
              <a:defRPr/>
            </a:pPr>
            <a:r>
              <a:rPr lang="en-US" dirty="0">
                <a:latin typeface="Arial" charset="0"/>
                <a:cs typeface="Arial" charset="0"/>
              </a:rPr>
              <a:t>July </a:t>
            </a:r>
            <a:r>
              <a:rPr lang="en-US" dirty="0" smtClean="0">
                <a:latin typeface="Arial" charset="0"/>
                <a:cs typeface="Arial" charset="0"/>
              </a:rPr>
              <a:t>2017 </a:t>
            </a:r>
            <a:r>
              <a:rPr lang="en-US" dirty="0">
                <a:latin typeface="Arial" charset="0"/>
                <a:cs typeface="Arial" charset="0"/>
              </a:rPr>
              <a:t>in Silver Spring, MD (12 Nations)</a:t>
            </a:r>
          </a:p>
          <a:p>
            <a:pPr marL="800100" lvl="1" indent="-342900" eaLnBrk="1" hangingPunct="1">
              <a:buFont typeface="Arial" panose="020B0604020202020204" pitchFamily="34" charset="0"/>
              <a:buChar char="•"/>
              <a:defRPr/>
            </a:pPr>
            <a:r>
              <a:rPr lang="en-US" dirty="0" smtClean="0">
                <a:latin typeface="Arial" charset="0"/>
                <a:cs typeface="Arial" charset="0"/>
              </a:rPr>
              <a:t>For </a:t>
            </a:r>
            <a:r>
              <a:rPr lang="en-US" dirty="0">
                <a:latin typeface="Arial" charset="0"/>
                <a:cs typeface="Arial" charset="0"/>
              </a:rPr>
              <a:t>interest in 2018 course, contact: Dr. Shachak Pe’eri at </a:t>
            </a:r>
            <a:r>
              <a:rPr lang="en-US" dirty="0" smtClean="0">
                <a:latin typeface="Arial" charset="0"/>
                <a:cs typeface="Arial" charset="0"/>
                <a:hlinkClick r:id="rId3"/>
              </a:rPr>
              <a:t>shachack.peeri@noaa.gov</a:t>
            </a:r>
            <a:endParaRPr lang="en-US" dirty="0" smtClean="0">
              <a:latin typeface="Arial" charset="0"/>
              <a:cs typeface="Arial" charset="0"/>
            </a:endParaRPr>
          </a:p>
          <a:p>
            <a:pPr marL="800100" lvl="1" indent="-342900" eaLnBrk="1" hangingPunct="1">
              <a:buFont typeface="Arial" panose="020B0604020202020204" pitchFamily="34" charset="0"/>
              <a:buChar char="•"/>
              <a:defRPr/>
            </a:pPr>
            <a:endParaRPr lang="en-US" dirty="0">
              <a:latin typeface="Arial" charset="0"/>
              <a:cs typeface="Arial" charset="0"/>
            </a:endParaRPr>
          </a:p>
          <a:p>
            <a:pPr marL="285750" indent="-285750" eaLnBrk="1" hangingPunct="1">
              <a:buFont typeface="Courier New" panose="02070309020205020404" pitchFamily="49" charset="0"/>
              <a:buChar char="o"/>
              <a:defRPr/>
            </a:pPr>
            <a:r>
              <a:rPr lang="en-US" sz="2000" b="1" dirty="0">
                <a:latin typeface="Arial" charset="0"/>
                <a:cs typeface="Arial" charset="0"/>
              </a:rPr>
              <a:t>MSI training in FY 2017 in Barbados</a:t>
            </a:r>
          </a:p>
          <a:p>
            <a:pPr marL="742950" lvl="1" indent="-285750" eaLnBrk="1" hangingPunct="1">
              <a:buFont typeface="Arial" panose="020B0604020202020204" pitchFamily="34" charset="0"/>
              <a:buChar char="•"/>
              <a:defRPr/>
            </a:pPr>
            <a:r>
              <a:rPr lang="en-US" dirty="0">
                <a:latin typeface="Arial" charset="0"/>
                <a:cs typeface="Arial" charset="0"/>
              </a:rPr>
              <a:t>MSI Coordinator – Peter Doherty at: </a:t>
            </a:r>
            <a:r>
              <a:rPr lang="en-US" dirty="0">
                <a:latin typeface="Arial" charset="0"/>
                <a:cs typeface="Arial" charset="0"/>
                <a:hlinkClick r:id="rId4"/>
              </a:rPr>
              <a:t>Peter.M.Doherty@nga.mil </a:t>
            </a:r>
            <a:endParaRPr lang="en-US" dirty="0" smtClean="0">
              <a:latin typeface="Arial" charset="0"/>
              <a:cs typeface="Arial" charset="0"/>
            </a:endParaRPr>
          </a:p>
          <a:p>
            <a:pPr lvl="1" eaLnBrk="1" hangingPunct="1">
              <a:defRPr/>
            </a:pPr>
            <a:endParaRPr lang="en-US" dirty="0">
              <a:latin typeface="Arial" charset="0"/>
              <a:cs typeface="Arial" charset="0"/>
            </a:endParaRPr>
          </a:p>
          <a:p>
            <a:pPr algn="ctr" eaLnBrk="1" hangingPunct="1">
              <a:defRPr/>
            </a:pPr>
            <a:endParaRPr lang="en-US" sz="2400" b="1" dirty="0">
              <a:latin typeface="Arial" charset="0"/>
              <a:cs typeface="Arial" charset="0"/>
            </a:endParaRPr>
          </a:p>
          <a:p>
            <a:pPr lvl="1" algn="ctr" eaLnBrk="1" hangingPunct="1">
              <a:defRPr/>
            </a:pPr>
            <a:r>
              <a:rPr lang="en-US" sz="2400" b="1" dirty="0" smtClean="0">
                <a:latin typeface="Arial" charset="0"/>
                <a:cs typeface="Arial" charset="0"/>
              </a:rPr>
              <a:t>Other Training Opportunities</a:t>
            </a:r>
          </a:p>
          <a:p>
            <a:pPr lvl="1" algn="ctr" eaLnBrk="1" hangingPunct="1">
              <a:defRPr/>
            </a:pPr>
            <a:endParaRPr lang="en-US" sz="2400" b="1" dirty="0">
              <a:latin typeface="Arial" charset="0"/>
              <a:cs typeface="Arial" charset="0"/>
            </a:endParaRPr>
          </a:p>
          <a:p>
            <a:pPr marL="285750" indent="-285750" eaLnBrk="1" hangingPunct="1">
              <a:buFont typeface="Courier New" panose="02070309020205020404" pitchFamily="49" charset="0"/>
              <a:buChar char="o"/>
              <a:defRPr/>
            </a:pPr>
            <a:r>
              <a:rPr lang="en-US" sz="2000" b="1" dirty="0">
                <a:latin typeface="Arial" charset="0"/>
                <a:cs typeface="Arial" charset="0"/>
              </a:rPr>
              <a:t>The International Hydrographic Science Applications Program (CAT A) at the University of Southern Mississippi</a:t>
            </a:r>
          </a:p>
          <a:p>
            <a:pPr marL="742950" lvl="1" indent="-285750" eaLnBrk="1" hangingPunct="1">
              <a:buFont typeface="Arial" panose="020B0604020202020204" pitchFamily="34" charset="0"/>
              <a:buChar char="•"/>
              <a:defRPr/>
            </a:pPr>
            <a:r>
              <a:rPr lang="en-US" dirty="0">
                <a:latin typeface="Arial" charset="0"/>
                <a:cs typeface="Arial" charset="0"/>
              </a:rPr>
              <a:t>Course Identifier: MASL# PP-169265 – Contact US Naval Attaché at US Embassy </a:t>
            </a:r>
          </a:p>
          <a:p>
            <a:pPr marL="285750" indent="-285750" eaLnBrk="1" hangingPunct="1">
              <a:buFont typeface="Courier New" panose="02070309020205020404" pitchFamily="49" charset="0"/>
              <a:buChar char="o"/>
              <a:defRPr/>
            </a:pPr>
            <a:endParaRPr lang="en-US" dirty="0">
              <a:latin typeface="Arial" charset="0"/>
              <a:cs typeface="Arial" charset="0"/>
            </a:endParaRPr>
          </a:p>
        </p:txBody>
      </p:sp>
    </p:spTree>
    <p:extLst>
      <p:ext uri="{BB962C8B-B14F-4D97-AF65-F5344CB8AC3E}">
        <p14:creationId xmlns:p14="http://schemas.microsoft.com/office/powerpoint/2010/main" val="179184932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88" y="323850"/>
            <a:ext cx="8740775" cy="584200"/>
          </a:xfrm>
          <a:prstGeom prst="rect">
            <a:avLst/>
          </a:prstGeom>
        </p:spPr>
        <p:txBody>
          <a:bodyPr>
            <a:spAutoFit/>
          </a:bodyPr>
          <a:lstStyle/>
          <a:p>
            <a:pPr algn="ctr" eaLnBrk="1" hangingPunct="1">
              <a:defRPr/>
            </a:pPr>
            <a:r>
              <a:rPr lang="en-US" sz="3200" b="1" dirty="0" smtClean="0">
                <a:latin typeface="+mn-lt"/>
                <a:cs typeface="Arial" charset="0"/>
              </a:rPr>
              <a:t>Other Opportunities (continued)</a:t>
            </a:r>
            <a:endParaRPr lang="en-US" sz="3200" b="1" dirty="0">
              <a:latin typeface="+mn-lt"/>
              <a:cs typeface="Arial" charset="0"/>
            </a:endParaRPr>
          </a:p>
        </p:txBody>
      </p:sp>
      <p:sp>
        <p:nvSpPr>
          <p:cNvPr id="4" name="TextBox 3"/>
          <p:cNvSpPr txBox="1"/>
          <p:nvPr/>
        </p:nvSpPr>
        <p:spPr>
          <a:xfrm>
            <a:off x="409575" y="1028700"/>
            <a:ext cx="8372475" cy="5693866"/>
          </a:xfrm>
          <a:prstGeom prst="rect">
            <a:avLst/>
          </a:prstGeom>
          <a:noFill/>
        </p:spPr>
        <p:txBody>
          <a:bodyPr>
            <a:spAutoFit/>
          </a:bodyPr>
          <a:lstStyle/>
          <a:p>
            <a:pPr marL="285750" indent="-285750" eaLnBrk="1" hangingPunct="1">
              <a:buFont typeface="Courier New" panose="02070309020205020404" pitchFamily="49" charset="0"/>
              <a:buChar char="o"/>
              <a:defRPr/>
            </a:pPr>
            <a:endParaRPr lang="en-US" sz="2000" b="1" dirty="0">
              <a:latin typeface="Arial" charset="0"/>
              <a:cs typeface="Arial" charset="0"/>
            </a:endParaRPr>
          </a:p>
          <a:p>
            <a:pPr marL="285750" indent="-285750" eaLnBrk="1" hangingPunct="1">
              <a:buFont typeface="Courier New" panose="02070309020205020404" pitchFamily="49" charset="0"/>
              <a:buChar char="o"/>
              <a:defRPr/>
            </a:pPr>
            <a:r>
              <a:rPr lang="en-US" sz="2000" b="1" dirty="0">
                <a:latin typeface="Arial" charset="0"/>
                <a:cs typeface="Arial" charset="0"/>
              </a:rPr>
              <a:t>The International Hydrographic Management and Engineering Program (CAT B)</a:t>
            </a:r>
          </a:p>
          <a:p>
            <a:pPr marL="742950" lvl="1" indent="-285750" eaLnBrk="1" hangingPunct="1">
              <a:buFont typeface="Arial" panose="020B0604020202020204" pitchFamily="34" charset="0"/>
              <a:buChar char="•"/>
              <a:defRPr/>
            </a:pPr>
            <a:r>
              <a:rPr lang="en-US" dirty="0">
                <a:latin typeface="Arial" charset="0"/>
                <a:cs typeface="Arial" charset="0"/>
              </a:rPr>
              <a:t>Course Identifier: MASL# PP-169265 - Contact US Naval Attaché at </a:t>
            </a:r>
          </a:p>
          <a:p>
            <a:pPr lvl="1" eaLnBrk="1" hangingPunct="1">
              <a:defRPr/>
            </a:pPr>
            <a:r>
              <a:rPr lang="en-US" dirty="0">
                <a:latin typeface="Arial" charset="0"/>
                <a:cs typeface="Arial" charset="0"/>
              </a:rPr>
              <a:t>     US Embassy </a:t>
            </a:r>
            <a:endParaRPr lang="en-US" sz="2000" b="1" dirty="0" smtClean="0">
              <a:latin typeface="Arial" charset="0"/>
              <a:cs typeface="Arial" charset="0"/>
            </a:endParaRPr>
          </a:p>
          <a:p>
            <a:pPr marL="285750" indent="-285750" eaLnBrk="1" hangingPunct="1">
              <a:buFont typeface="Courier New" panose="02070309020205020404" pitchFamily="49" charset="0"/>
              <a:buChar char="o"/>
              <a:defRPr/>
            </a:pPr>
            <a:endParaRPr lang="en-US" sz="2000" b="1" dirty="0">
              <a:latin typeface="Arial" charset="0"/>
              <a:cs typeface="Arial" charset="0"/>
            </a:endParaRPr>
          </a:p>
          <a:p>
            <a:pPr marL="285750" indent="-285750" eaLnBrk="1" hangingPunct="1">
              <a:buFont typeface="Courier New" panose="02070309020205020404" pitchFamily="49" charset="0"/>
              <a:buChar char="o"/>
              <a:defRPr/>
            </a:pPr>
            <a:r>
              <a:rPr lang="en-US" sz="2000" b="1" dirty="0" smtClean="0">
                <a:latin typeface="Arial" charset="0"/>
                <a:cs typeface="Arial" charset="0"/>
              </a:rPr>
              <a:t>CAT </a:t>
            </a:r>
            <a:r>
              <a:rPr lang="en-US" sz="2000" b="1" dirty="0">
                <a:latin typeface="Arial" charset="0"/>
                <a:cs typeface="Arial" charset="0"/>
              </a:rPr>
              <a:t>A certified hydrographic programs</a:t>
            </a:r>
          </a:p>
          <a:p>
            <a:pPr marL="800100" lvl="1" indent="-342900" eaLnBrk="1" hangingPunct="1">
              <a:buFont typeface="Arial" panose="020B0604020202020204" pitchFamily="34" charset="0"/>
              <a:buChar char="•"/>
              <a:defRPr/>
            </a:pPr>
            <a:r>
              <a:rPr lang="en-US" dirty="0" smtClean="0">
                <a:latin typeface="Arial" charset="0"/>
                <a:cs typeface="Arial" charset="0"/>
                <a:hlinkClick r:id="rId3"/>
              </a:rPr>
              <a:t>University </a:t>
            </a:r>
            <a:r>
              <a:rPr lang="en-US" dirty="0">
                <a:latin typeface="Arial" charset="0"/>
                <a:cs typeface="Arial" charset="0"/>
                <a:hlinkClick r:id="rId3"/>
              </a:rPr>
              <a:t>of New </a:t>
            </a:r>
            <a:r>
              <a:rPr lang="en-US" dirty="0" smtClean="0">
                <a:latin typeface="Arial" charset="0"/>
                <a:cs typeface="Arial" charset="0"/>
                <a:hlinkClick r:id="rId3"/>
              </a:rPr>
              <a:t>Hampshire</a:t>
            </a:r>
            <a:endParaRPr lang="en-US" dirty="0" smtClean="0">
              <a:latin typeface="Arial" charset="0"/>
              <a:cs typeface="Arial" charset="0"/>
            </a:endParaRPr>
          </a:p>
          <a:p>
            <a:pPr marL="800100" lvl="1" indent="-342900" eaLnBrk="1" hangingPunct="1">
              <a:buFont typeface="Arial" panose="020B0604020202020204" pitchFamily="34" charset="0"/>
              <a:buChar char="•"/>
              <a:defRPr/>
            </a:pPr>
            <a:r>
              <a:rPr lang="en-US" dirty="0" smtClean="0">
                <a:latin typeface="Arial" charset="0"/>
                <a:cs typeface="Arial" charset="0"/>
              </a:rPr>
              <a:t>Contact: Andy Armstrong at: </a:t>
            </a:r>
            <a:r>
              <a:rPr lang="en-US" u="sng" dirty="0" smtClean="0">
                <a:hlinkClick r:id="rId4"/>
              </a:rPr>
              <a:t>andy.armstrong@noaa.gov</a:t>
            </a:r>
            <a:r>
              <a:rPr lang="en-US" dirty="0" smtClean="0"/>
              <a:t>.</a:t>
            </a:r>
            <a:endParaRPr lang="en-US" dirty="0">
              <a:latin typeface="Arial" charset="0"/>
              <a:cs typeface="Arial" charset="0"/>
            </a:endParaRPr>
          </a:p>
          <a:p>
            <a:pPr lvl="1" eaLnBrk="1" hangingPunct="1">
              <a:defRPr/>
            </a:pPr>
            <a:endParaRPr lang="en-US" dirty="0">
              <a:latin typeface="Arial" charset="0"/>
              <a:cs typeface="Arial" charset="0"/>
            </a:endParaRPr>
          </a:p>
          <a:p>
            <a:pPr marL="285750" indent="-285750" eaLnBrk="1" hangingPunct="1">
              <a:buFont typeface="Courier New" panose="02070309020205020404" pitchFamily="49" charset="0"/>
              <a:buChar char="o"/>
              <a:defRPr/>
            </a:pPr>
            <a:r>
              <a:rPr lang="en-US" sz="2000" b="1" dirty="0">
                <a:latin typeface="Arial" charset="0"/>
                <a:cs typeface="Arial" charset="0"/>
              </a:rPr>
              <a:t>U.S. Navy standing by with a Fleet Survey Team in response to recent </a:t>
            </a:r>
            <a:r>
              <a:rPr lang="en-US" sz="2000" b="1" dirty="0" smtClean="0">
                <a:latin typeface="Arial" charset="0"/>
                <a:cs typeface="Arial" charset="0"/>
              </a:rPr>
              <a:t>Hurricanes</a:t>
            </a:r>
          </a:p>
          <a:p>
            <a:pPr marL="800100" lvl="1" indent="-342900" eaLnBrk="1" hangingPunct="1">
              <a:buFont typeface="Arial" panose="020B0604020202020204" pitchFamily="34" charset="0"/>
              <a:buChar char="•"/>
              <a:defRPr/>
            </a:pPr>
            <a:r>
              <a:rPr lang="en-US" dirty="0">
                <a:latin typeface="Arial" charset="0"/>
                <a:cs typeface="Arial" charset="0"/>
              </a:rPr>
              <a:t>Support safety of Navigation</a:t>
            </a:r>
          </a:p>
          <a:p>
            <a:pPr marL="800100" lvl="1" indent="-342900" eaLnBrk="1" hangingPunct="1">
              <a:buFont typeface="Arial" panose="020B0604020202020204" pitchFamily="34" charset="0"/>
              <a:buChar char="•"/>
              <a:defRPr/>
            </a:pPr>
            <a:r>
              <a:rPr lang="en-US" dirty="0">
                <a:latin typeface="Arial" charset="0"/>
                <a:cs typeface="Arial" charset="0"/>
              </a:rPr>
              <a:t>Analyzed Imagery</a:t>
            </a:r>
          </a:p>
          <a:p>
            <a:pPr marL="800100" lvl="1" indent="-342900" eaLnBrk="1" hangingPunct="1">
              <a:buFont typeface="Arial" panose="020B0604020202020204" pitchFamily="34" charset="0"/>
              <a:buChar char="•"/>
              <a:defRPr/>
            </a:pPr>
            <a:r>
              <a:rPr lang="en-US" dirty="0">
                <a:latin typeface="Arial" charset="0"/>
                <a:cs typeface="Arial" charset="0"/>
              </a:rPr>
              <a:t>Contact: Naval Attaché at US Embassy</a:t>
            </a:r>
          </a:p>
          <a:p>
            <a:pPr marL="285750" indent="-285750" eaLnBrk="1" hangingPunct="1">
              <a:buFont typeface="Courier New" panose="02070309020205020404" pitchFamily="49" charset="0"/>
              <a:buChar char="o"/>
              <a:defRPr/>
            </a:pPr>
            <a:endParaRPr lang="en-US" sz="2000" dirty="0">
              <a:latin typeface="Arial" charset="0"/>
              <a:cs typeface="Arial" charset="0"/>
            </a:endParaRPr>
          </a:p>
          <a:p>
            <a:pPr marL="285750" indent="-285750" eaLnBrk="1" hangingPunct="1">
              <a:buFont typeface="Courier New" panose="02070309020205020404" pitchFamily="49" charset="0"/>
              <a:buChar char="o"/>
              <a:defRPr/>
            </a:pPr>
            <a:endParaRPr lang="en-US" sz="2000" b="1" dirty="0">
              <a:latin typeface="Arial" charset="0"/>
              <a:cs typeface="Arial" charset="0"/>
            </a:endParaRPr>
          </a:p>
          <a:p>
            <a:pPr marL="285750" indent="-285750" eaLnBrk="1" hangingPunct="1">
              <a:buFont typeface="Courier New" panose="02070309020205020404" pitchFamily="49" charset="0"/>
              <a:buChar char="o"/>
              <a:defRPr/>
            </a:pPr>
            <a:endParaRPr lang="en-US" b="1" dirty="0">
              <a:latin typeface="Arial" charset="0"/>
              <a:cs typeface="Arial" charset="0"/>
            </a:endParaRPr>
          </a:p>
          <a:p>
            <a:pPr marL="285750" indent="-285750" eaLnBrk="1" hangingPunct="1">
              <a:buFont typeface="Courier New" panose="02070309020205020404" pitchFamily="49" charset="0"/>
              <a:buChar char="o"/>
              <a:defRPr/>
            </a:pPr>
            <a:endParaRPr lang="en-US" sz="2000" b="1" dirty="0">
              <a:latin typeface="Arial" charset="0"/>
              <a:cs typeface="Arial" charset="0"/>
            </a:endParaRPr>
          </a:p>
        </p:txBody>
      </p:sp>
    </p:spTree>
    <p:extLst>
      <p:ext uri="{BB962C8B-B14F-4D97-AF65-F5344CB8AC3E}">
        <p14:creationId xmlns:p14="http://schemas.microsoft.com/office/powerpoint/2010/main" val="20534404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88" y="323850"/>
            <a:ext cx="8740775" cy="584200"/>
          </a:xfrm>
          <a:prstGeom prst="rect">
            <a:avLst/>
          </a:prstGeom>
        </p:spPr>
        <p:txBody>
          <a:bodyPr>
            <a:spAutoFit/>
          </a:bodyPr>
          <a:lstStyle/>
          <a:p>
            <a:pPr algn="ctr" eaLnBrk="1" hangingPunct="1">
              <a:defRPr/>
            </a:pPr>
            <a:r>
              <a:rPr lang="en-US" sz="3200" b="1" dirty="0">
                <a:latin typeface="+mn-lt"/>
                <a:cs typeface="Arial" charset="0"/>
              </a:rPr>
              <a:t>Capacity Building Activities</a:t>
            </a:r>
          </a:p>
        </p:txBody>
      </p:sp>
      <p:sp>
        <p:nvSpPr>
          <p:cNvPr id="4" name="TextBox 3"/>
          <p:cNvSpPr txBox="1"/>
          <p:nvPr/>
        </p:nvSpPr>
        <p:spPr>
          <a:xfrm>
            <a:off x="409575" y="1028700"/>
            <a:ext cx="8372475" cy="2769989"/>
          </a:xfrm>
          <a:prstGeom prst="rect">
            <a:avLst/>
          </a:prstGeom>
          <a:noFill/>
        </p:spPr>
        <p:txBody>
          <a:bodyPr>
            <a:spAutoFit/>
          </a:bodyPr>
          <a:lstStyle/>
          <a:p>
            <a:pPr marL="285750" indent="-285750" eaLnBrk="1" hangingPunct="1">
              <a:buFont typeface="Courier New" panose="02070309020205020404" pitchFamily="49" charset="0"/>
              <a:buChar char="o"/>
              <a:defRPr/>
            </a:pPr>
            <a:endParaRPr lang="en-US" sz="2000" b="1" dirty="0">
              <a:latin typeface="Arial" charset="0"/>
              <a:cs typeface="Arial" charset="0"/>
            </a:endParaRPr>
          </a:p>
          <a:p>
            <a:pPr marL="285750" indent="-285750" eaLnBrk="1" hangingPunct="1">
              <a:buFont typeface="Courier New" panose="02070309020205020404" pitchFamily="49" charset="0"/>
              <a:buChar char="o"/>
              <a:defRPr/>
            </a:pPr>
            <a:r>
              <a:rPr lang="en-US" sz="2000" b="1" dirty="0" smtClean="0">
                <a:latin typeface="Arial" charset="0"/>
                <a:cs typeface="Arial" charset="0"/>
              </a:rPr>
              <a:t>Technical Visit to Haiti</a:t>
            </a:r>
          </a:p>
          <a:p>
            <a:pPr marL="800100" lvl="1" indent="-342900" eaLnBrk="1" hangingPunct="1">
              <a:buFont typeface="Arial" panose="020B0604020202020204" pitchFamily="34" charset="0"/>
              <a:buChar char="•"/>
              <a:defRPr/>
            </a:pPr>
            <a:r>
              <a:rPr lang="en-US" dirty="0" smtClean="0">
                <a:latin typeface="Arial" charset="0"/>
                <a:cs typeface="Arial" charset="0"/>
              </a:rPr>
              <a:t>Assess Current Capacity and Capability</a:t>
            </a:r>
            <a:endParaRPr lang="en-US" dirty="0">
              <a:latin typeface="Arial" charset="0"/>
              <a:cs typeface="Arial" charset="0"/>
            </a:endParaRPr>
          </a:p>
          <a:p>
            <a:pPr marL="800100" lvl="1" indent="-342900" eaLnBrk="1" hangingPunct="1">
              <a:buFont typeface="Arial" panose="020B0604020202020204" pitchFamily="34" charset="0"/>
              <a:buChar char="•"/>
              <a:defRPr/>
            </a:pPr>
            <a:r>
              <a:rPr lang="en-US" dirty="0" smtClean="0">
                <a:latin typeface="Arial" charset="0"/>
                <a:cs typeface="Arial" charset="0"/>
              </a:rPr>
              <a:t>Support efforts to become full Member of IHO</a:t>
            </a:r>
            <a:endParaRPr lang="en-US" dirty="0">
              <a:latin typeface="Arial" charset="0"/>
              <a:cs typeface="Arial" charset="0"/>
            </a:endParaRPr>
          </a:p>
          <a:p>
            <a:pPr eaLnBrk="1" hangingPunct="1">
              <a:defRPr/>
            </a:pPr>
            <a:endParaRPr lang="en-US" sz="2000" dirty="0" smtClean="0">
              <a:latin typeface="Arial" charset="0"/>
              <a:cs typeface="Arial" charset="0"/>
            </a:endParaRPr>
          </a:p>
          <a:p>
            <a:pPr eaLnBrk="1" hangingPunct="1">
              <a:defRPr/>
            </a:pPr>
            <a:endParaRPr lang="en-US" sz="2000" dirty="0">
              <a:latin typeface="Arial" charset="0"/>
              <a:cs typeface="Arial" charset="0"/>
            </a:endParaRPr>
          </a:p>
          <a:p>
            <a:pPr marL="285750" indent="-285750" eaLnBrk="1" hangingPunct="1">
              <a:buFont typeface="Courier New" panose="02070309020205020404" pitchFamily="49" charset="0"/>
              <a:buChar char="o"/>
              <a:defRPr/>
            </a:pPr>
            <a:endParaRPr lang="en-US" sz="2000" b="1" dirty="0">
              <a:latin typeface="Arial" charset="0"/>
              <a:cs typeface="Arial" charset="0"/>
            </a:endParaRPr>
          </a:p>
          <a:p>
            <a:pPr marL="285750" indent="-285750" eaLnBrk="1" hangingPunct="1">
              <a:buFont typeface="Courier New" panose="02070309020205020404" pitchFamily="49" charset="0"/>
              <a:buChar char="o"/>
              <a:defRPr/>
            </a:pPr>
            <a:endParaRPr lang="en-US" b="1" dirty="0">
              <a:latin typeface="Arial" charset="0"/>
              <a:cs typeface="Arial" charset="0"/>
            </a:endParaRPr>
          </a:p>
          <a:p>
            <a:pPr marL="285750" indent="-285750" eaLnBrk="1" hangingPunct="1">
              <a:buFont typeface="Courier New" panose="02070309020205020404" pitchFamily="49" charset="0"/>
              <a:buChar char="o"/>
              <a:defRPr/>
            </a:pPr>
            <a:endParaRPr lang="en-US" sz="2000" b="1" dirty="0">
              <a:latin typeface="Arial" charset="0"/>
              <a:cs typeface="Arial" charset="0"/>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02688" y="2413694"/>
            <a:ext cx="4926711" cy="329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70854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88" y="284163"/>
            <a:ext cx="8740775" cy="585787"/>
          </a:xfrm>
          <a:prstGeom prst="rect">
            <a:avLst/>
          </a:prstGeom>
        </p:spPr>
        <p:txBody>
          <a:bodyPr>
            <a:spAutoFit/>
          </a:bodyPr>
          <a:lstStyle/>
          <a:p>
            <a:pPr algn="ctr" eaLnBrk="1" hangingPunct="1">
              <a:defRPr/>
            </a:pPr>
            <a:r>
              <a:rPr lang="en-US" sz="3200" b="1" dirty="0" smtClean="0"/>
              <a:t>Lessons Learned</a:t>
            </a:r>
            <a:endParaRPr lang="en-US" sz="3200" b="1" dirty="0"/>
          </a:p>
        </p:txBody>
      </p:sp>
      <p:sp>
        <p:nvSpPr>
          <p:cNvPr id="4" name="TextBox 3"/>
          <p:cNvSpPr txBox="1"/>
          <p:nvPr/>
        </p:nvSpPr>
        <p:spPr>
          <a:xfrm>
            <a:off x="409573" y="1342898"/>
            <a:ext cx="8372475" cy="4278094"/>
          </a:xfrm>
          <a:prstGeom prst="rect">
            <a:avLst/>
          </a:prstGeom>
          <a:noFill/>
        </p:spPr>
        <p:txBody>
          <a:bodyPr>
            <a:spAutoFit/>
          </a:bodyPr>
          <a:lstStyle/>
          <a:p>
            <a:pPr marL="342900" indent="-342900" eaLnBrk="1" hangingPunct="1">
              <a:buFont typeface="Courier New" panose="02070309020205020404" pitchFamily="49" charset="0"/>
              <a:buChar char="o"/>
              <a:defRPr/>
            </a:pPr>
            <a:r>
              <a:rPr lang="en-US" sz="3600" b="1" dirty="0" smtClean="0">
                <a:latin typeface="Arial" charset="0"/>
                <a:cs typeface="Arial" charset="0"/>
              </a:rPr>
              <a:t>The Disaster Response website, while useful, could be improved with more interactive options</a:t>
            </a:r>
          </a:p>
          <a:p>
            <a:pPr marL="342900" indent="-342900" eaLnBrk="1" hangingPunct="1">
              <a:buFont typeface="Courier New" panose="02070309020205020404" pitchFamily="49" charset="0"/>
              <a:buChar char="o"/>
              <a:defRPr/>
            </a:pPr>
            <a:endParaRPr lang="en-US" sz="3600" b="1" dirty="0">
              <a:latin typeface="Arial" charset="0"/>
              <a:cs typeface="Arial" charset="0"/>
            </a:endParaRPr>
          </a:p>
          <a:p>
            <a:pPr eaLnBrk="1" hangingPunct="1">
              <a:defRPr/>
            </a:pPr>
            <a:r>
              <a:rPr lang="en-US" sz="3600" b="1" dirty="0" smtClean="0">
                <a:latin typeface="Arial" charset="0"/>
                <a:cs typeface="Arial" charset="0"/>
              </a:rPr>
              <a:t>(</a:t>
            </a:r>
            <a:r>
              <a:rPr lang="en-US" sz="3600" u="sng" dirty="0">
                <a:hlinkClick r:id="rId3"/>
              </a:rPr>
              <a:t>http://nga.maps.arcgis.com/apps/MapAndAppGallery/index.html?appid=85c45e071293405ba0926b75d740f83e</a:t>
            </a:r>
            <a:r>
              <a:rPr lang="en-US" sz="3600" b="1" dirty="0">
                <a:latin typeface="Arial" charset="0"/>
                <a:cs typeface="Arial" charset="0"/>
              </a:rPr>
              <a:t>)</a:t>
            </a:r>
            <a:endParaRPr lang="en-US" sz="3600" b="1" dirty="0" smtClean="0">
              <a:latin typeface="Arial" charset="0"/>
              <a:cs typeface="Arial" charset="0"/>
            </a:endParaRPr>
          </a:p>
          <a:p>
            <a:pPr marL="342900" indent="-342900" eaLnBrk="1" hangingPunct="1">
              <a:buFont typeface="Courier New" panose="02070309020205020404" pitchFamily="49" charset="0"/>
              <a:buChar char="o"/>
              <a:defRPr/>
            </a:pPr>
            <a:endParaRPr lang="en-US" sz="2000" b="1" dirty="0">
              <a:latin typeface="Arial" charset="0"/>
              <a:cs typeface="Arial" charset="0"/>
            </a:endParaRPr>
          </a:p>
        </p:txBody>
      </p:sp>
    </p:spTree>
    <p:extLst>
      <p:ext uri="{BB962C8B-B14F-4D97-AF65-F5344CB8AC3E}">
        <p14:creationId xmlns:p14="http://schemas.microsoft.com/office/powerpoint/2010/main" val="88464526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416507" y="4647505"/>
            <a:ext cx="5486400" cy="1261872"/>
          </a:xfrm>
        </p:spPr>
        <p:txBody>
          <a:bodyPr/>
          <a:lstStyle/>
          <a:p>
            <a:pPr algn="ctr"/>
            <a:r>
              <a:rPr lang="en-US" altLang="en-US" sz="4000" smtClean="0">
                <a:solidFill>
                  <a:schemeClr val="tx1"/>
                </a:solidFill>
              </a:rPr>
              <a:t>Thank you!</a:t>
            </a:r>
            <a:r>
              <a:rPr lang="en-US" altLang="en-US" sz="4000" dirty="0" smtClean="0">
                <a:solidFill>
                  <a:schemeClr val="tx1"/>
                </a:solidFill>
              </a:rPr>
              <a:t/>
            </a:r>
            <a:br>
              <a:rPr lang="en-US" altLang="en-US" sz="4000" dirty="0" smtClean="0">
                <a:solidFill>
                  <a:schemeClr val="tx1"/>
                </a:solidFill>
              </a:rPr>
            </a:br>
            <a:r>
              <a:rPr lang="en-US" altLang="en-US" sz="4000" dirty="0" smtClean="0">
                <a:solidFill>
                  <a:schemeClr val="tx1"/>
                </a:solidFill>
              </a:rPr>
              <a:t>(</a:t>
            </a:r>
            <a:r>
              <a:rPr lang="en-US" altLang="en-US" sz="3200" dirty="0" smtClean="0">
                <a:solidFill>
                  <a:schemeClr val="tx1"/>
                </a:solidFill>
              </a:rPr>
              <a:t>Wish we were here!)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8700" y="239582"/>
            <a:ext cx="7324344" cy="4407923"/>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52388"/>
            <a:ext cx="9144000" cy="695325"/>
          </a:xfrm>
        </p:spPr>
        <p:txBody>
          <a:bodyPr/>
          <a:lstStyle/>
          <a:p>
            <a:r>
              <a:rPr lang="en-US" altLang="en-US" sz="3200" b="1" dirty="0" smtClean="0">
                <a:solidFill>
                  <a:schemeClr val="tx1"/>
                </a:solidFill>
              </a:rPr>
              <a:t>U.S. Hydrographic Leadership</a:t>
            </a:r>
          </a:p>
        </p:txBody>
      </p:sp>
      <p:sp>
        <p:nvSpPr>
          <p:cNvPr id="17411" name="Content Placeholder 2"/>
          <p:cNvSpPr>
            <a:spLocks noGrp="1"/>
          </p:cNvSpPr>
          <p:nvPr>
            <p:ph idx="1"/>
          </p:nvPr>
        </p:nvSpPr>
        <p:spPr>
          <a:xfrm>
            <a:off x="219075" y="731838"/>
            <a:ext cx="7645400" cy="5748337"/>
          </a:xfrm>
        </p:spPr>
        <p:txBody>
          <a:bodyPr/>
          <a:lstStyle/>
          <a:p>
            <a:r>
              <a:rPr lang="en-US" altLang="en-US" sz="2000" b="1" dirty="0" smtClean="0">
                <a:latin typeface="Arial" panose="020B0604020202020204" pitchFamily="34" charset="0"/>
                <a:cs typeface="Arial" panose="020B0604020202020204" pitchFamily="34" charset="0"/>
              </a:rPr>
              <a:t>NOAA</a:t>
            </a:r>
          </a:p>
          <a:p>
            <a:pPr lvl="1">
              <a:buFont typeface="Courier New" panose="02070309020205020404" pitchFamily="49" charset="0"/>
              <a:buChar char="o"/>
            </a:pPr>
            <a:r>
              <a:rPr lang="en-US" altLang="en-US" sz="1600" dirty="0" smtClean="0">
                <a:latin typeface="Arial" panose="020B0604020202020204" pitchFamily="34" charset="0"/>
                <a:cs typeface="Arial" panose="020B0604020202020204" pitchFamily="34" charset="0"/>
              </a:rPr>
              <a:t>U.S. National Hydrographer &amp; Director, Office of Coast Survey and U.S. </a:t>
            </a:r>
          </a:p>
          <a:p>
            <a:pPr lvl="2"/>
            <a:r>
              <a:rPr lang="en-US" altLang="en-US" sz="1600" b="1" dirty="0" smtClean="0">
                <a:latin typeface="Arial" panose="020B0604020202020204" pitchFamily="34" charset="0"/>
                <a:cs typeface="Arial" panose="020B0604020202020204" pitchFamily="34" charset="0"/>
              </a:rPr>
              <a:t>Rear Admiral Shep Smith</a:t>
            </a:r>
          </a:p>
          <a:p>
            <a:pPr lvl="1">
              <a:buFont typeface="Courier New" panose="02070309020205020404" pitchFamily="49" charset="0"/>
              <a:buChar char="o"/>
            </a:pPr>
            <a:r>
              <a:rPr lang="en-US" altLang="en-US" sz="1600" dirty="0" smtClean="0">
                <a:latin typeface="Arial" panose="020B0604020202020204" pitchFamily="34" charset="0"/>
                <a:cs typeface="Arial" panose="020B0604020202020204" pitchFamily="34" charset="0"/>
              </a:rPr>
              <a:t>Deputy Director, Office of Coast Survey</a:t>
            </a:r>
          </a:p>
          <a:p>
            <a:pPr lvl="2">
              <a:buFont typeface="Arial" panose="020B0604020202020204" pitchFamily="34" charset="0"/>
              <a:buChar char="•"/>
            </a:pPr>
            <a:r>
              <a:rPr lang="en-US" altLang="en-US" sz="1600" b="1" dirty="0" smtClean="0">
                <a:latin typeface="Arial" panose="020B0604020202020204" pitchFamily="34" charset="0"/>
                <a:cs typeface="Arial" panose="020B0604020202020204" pitchFamily="34" charset="0"/>
              </a:rPr>
              <a:t>Katie Ries</a:t>
            </a:r>
          </a:p>
          <a:p>
            <a:r>
              <a:rPr lang="en-US" altLang="en-US" sz="2000" b="1" dirty="0" smtClean="0">
                <a:latin typeface="Arial" panose="020B0604020202020204" pitchFamily="34" charset="0"/>
                <a:cs typeface="Arial" panose="020B0604020202020204" pitchFamily="34" charset="0"/>
              </a:rPr>
              <a:t>NGA</a:t>
            </a:r>
            <a:r>
              <a:rPr lang="en-US" altLang="en-US" sz="1400" b="1" dirty="0" smtClean="0">
                <a:latin typeface="Arial" panose="020B0604020202020204" pitchFamily="34" charset="0"/>
                <a:cs typeface="Arial" panose="020B0604020202020204" pitchFamily="34" charset="0"/>
              </a:rPr>
              <a:t> </a:t>
            </a:r>
          </a:p>
          <a:p>
            <a:pPr lvl="1">
              <a:buFont typeface="Courier New" panose="02070309020205020404" pitchFamily="49" charset="0"/>
              <a:buChar char="o"/>
            </a:pPr>
            <a:r>
              <a:rPr lang="en-US" altLang="en-US" sz="1600" dirty="0" smtClean="0">
                <a:latin typeface="Arial" panose="020B0604020202020204" pitchFamily="34" charset="0"/>
                <a:cs typeface="Arial" panose="020B0604020202020204" pitchFamily="34" charset="0"/>
              </a:rPr>
              <a:t>Chief Hydrographer</a:t>
            </a:r>
          </a:p>
          <a:p>
            <a:pPr lvl="2"/>
            <a:r>
              <a:rPr lang="en-US" altLang="en-US" sz="1600" b="1" dirty="0" smtClean="0">
                <a:latin typeface="Arial" panose="020B0604020202020204" pitchFamily="34" charset="0"/>
                <a:cs typeface="Arial" panose="020B0604020202020204" pitchFamily="34" charset="0"/>
              </a:rPr>
              <a:t>John Lowell </a:t>
            </a:r>
          </a:p>
          <a:p>
            <a:pPr lvl="1">
              <a:buFont typeface="Courier New" panose="02070309020205020404" pitchFamily="49" charset="0"/>
              <a:buChar char="o"/>
            </a:pPr>
            <a:r>
              <a:rPr lang="en-US" altLang="en-US" sz="1600" dirty="0" smtClean="0">
                <a:latin typeface="Arial" panose="020B0604020202020204" pitchFamily="34" charset="0"/>
                <a:cs typeface="Arial" panose="020B0604020202020204" pitchFamily="34" charset="0"/>
              </a:rPr>
              <a:t>Director Maritime Safety Office  </a:t>
            </a:r>
          </a:p>
          <a:p>
            <a:pPr lvl="2"/>
            <a:r>
              <a:rPr lang="en-US" altLang="en-US" sz="1600" b="1" dirty="0" smtClean="0">
                <a:latin typeface="Arial" panose="020B0604020202020204" pitchFamily="34" charset="0"/>
                <a:cs typeface="Arial" panose="020B0604020202020204" pitchFamily="34" charset="0"/>
              </a:rPr>
              <a:t>Captain Brian Conon </a:t>
            </a:r>
          </a:p>
          <a:p>
            <a:r>
              <a:rPr lang="en-US" altLang="en-US" sz="2000" b="1" dirty="0" smtClean="0">
                <a:latin typeface="Arial" panose="020B0604020202020204" pitchFamily="34" charset="0"/>
                <a:cs typeface="Arial" panose="020B0604020202020204" pitchFamily="34" charset="0"/>
              </a:rPr>
              <a:t>Navy</a:t>
            </a:r>
            <a:r>
              <a:rPr lang="en-US" altLang="en-US" sz="2000" dirty="0" smtClean="0">
                <a:latin typeface="Arial" panose="020B0604020202020204" pitchFamily="34" charset="0"/>
                <a:cs typeface="Arial" panose="020B0604020202020204" pitchFamily="34" charset="0"/>
              </a:rPr>
              <a:t> </a:t>
            </a:r>
          </a:p>
          <a:p>
            <a:pPr lvl="1">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Commander Naval Meteorological and Oceanography  Command (CNMOC) Oceanographer of the Navy, Hydrographer of the Navy, and Navigator </a:t>
            </a:r>
            <a:r>
              <a:rPr lang="en-US" sz="1600" dirty="0" smtClean="0">
                <a:latin typeface="Arial" panose="020B0604020202020204" pitchFamily="34" charset="0"/>
                <a:cs typeface="Arial" panose="020B0604020202020204" pitchFamily="34" charset="0"/>
              </a:rPr>
              <a:t>of the </a:t>
            </a:r>
            <a:r>
              <a:rPr lang="en-US" sz="1600" dirty="0">
                <a:latin typeface="Arial" panose="020B0604020202020204" pitchFamily="34" charset="0"/>
                <a:cs typeface="Arial" panose="020B0604020202020204" pitchFamily="34" charset="0"/>
              </a:rPr>
              <a:t>Navy</a:t>
            </a:r>
          </a:p>
          <a:p>
            <a:pPr lvl="2">
              <a:defRPr/>
            </a:pPr>
            <a:r>
              <a:rPr lang="en-US" sz="1600" b="1" dirty="0">
                <a:latin typeface="Arial" panose="020B0604020202020204" pitchFamily="34" charset="0"/>
                <a:cs typeface="Arial" panose="020B0604020202020204" pitchFamily="34" charset="0"/>
              </a:rPr>
              <a:t>Rear Admiral John Okon </a:t>
            </a:r>
          </a:p>
          <a:p>
            <a:pPr lvl="1">
              <a:buFont typeface="Courier New" panose="02070309020205020404" pitchFamily="49" charset="0"/>
              <a:buChar char="o"/>
            </a:pPr>
            <a:r>
              <a:rPr lang="en-US" altLang="en-US" sz="1600" dirty="0" smtClean="0">
                <a:latin typeface="Arial" panose="020B0604020202020204" pitchFamily="34" charset="0"/>
                <a:cs typeface="Arial" panose="020B0604020202020204" pitchFamily="34" charset="0"/>
              </a:rPr>
              <a:t>Deputy Hydrographer of the Navy</a:t>
            </a:r>
          </a:p>
          <a:p>
            <a:pPr lvl="2"/>
            <a:r>
              <a:rPr lang="en-US" altLang="en-US" sz="1600" b="1" dirty="0" smtClean="0">
                <a:latin typeface="Arial" panose="020B0604020202020204" pitchFamily="34" charset="0"/>
                <a:cs typeface="Arial" panose="020B0604020202020204" pitchFamily="34" charset="0"/>
              </a:rPr>
              <a:t>Stanley Harvey</a:t>
            </a:r>
            <a:endParaRPr lang="en-US" altLang="en-US" sz="1600" dirty="0" smtClean="0">
              <a:latin typeface="Arial" panose="020B0604020202020204" pitchFamily="34" charset="0"/>
              <a:cs typeface="Arial" panose="020B0604020202020204" pitchFamily="34" charset="0"/>
            </a:endParaRPr>
          </a:p>
        </p:txBody>
      </p:sp>
      <p:pic>
        <p:nvPicPr>
          <p:cNvPr id="1741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9237" y="2454529"/>
            <a:ext cx="12795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31642" y="536575"/>
            <a:ext cx="1312358" cy="163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59712" y="4007422"/>
            <a:ext cx="128905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88" y="284163"/>
            <a:ext cx="8740775" cy="585787"/>
          </a:xfrm>
          <a:prstGeom prst="rect">
            <a:avLst/>
          </a:prstGeom>
        </p:spPr>
        <p:txBody>
          <a:bodyPr>
            <a:spAutoFit/>
          </a:bodyPr>
          <a:lstStyle/>
          <a:p>
            <a:pPr algn="ctr" eaLnBrk="1" hangingPunct="1">
              <a:defRPr/>
            </a:pPr>
            <a:r>
              <a:rPr lang="en-US" sz="3200" b="1" dirty="0" smtClean="0">
                <a:latin typeface="+mn-lt"/>
                <a:cs typeface="Arial" charset="0"/>
              </a:rPr>
              <a:t>Main Achievements</a:t>
            </a:r>
            <a:endParaRPr lang="en-US" sz="3200" b="1" dirty="0">
              <a:latin typeface="+mn-lt"/>
              <a:cs typeface="Arial" charset="0"/>
            </a:endParaRPr>
          </a:p>
        </p:txBody>
      </p:sp>
      <p:sp>
        <p:nvSpPr>
          <p:cNvPr id="4" name="TextBox 3"/>
          <p:cNvSpPr txBox="1"/>
          <p:nvPr/>
        </p:nvSpPr>
        <p:spPr>
          <a:xfrm>
            <a:off x="293688" y="1080978"/>
            <a:ext cx="8372475" cy="4647426"/>
          </a:xfrm>
          <a:prstGeom prst="rect">
            <a:avLst/>
          </a:prstGeom>
          <a:noFill/>
        </p:spPr>
        <p:txBody>
          <a:bodyPr>
            <a:spAutoFit/>
          </a:bodyPr>
          <a:lstStyle/>
          <a:p>
            <a:pPr marL="285750" indent="-285750" eaLnBrk="1" hangingPunct="1">
              <a:buFont typeface="Courier New" panose="02070309020205020404" pitchFamily="49" charset="0"/>
              <a:buChar char="o"/>
              <a:defRPr/>
            </a:pPr>
            <a:endParaRPr lang="en-US" sz="2000" b="1" dirty="0">
              <a:latin typeface="Arial" charset="0"/>
              <a:cs typeface="Arial" charset="0"/>
            </a:endParaRPr>
          </a:p>
          <a:p>
            <a:pPr marL="285750" indent="-285750" eaLnBrk="1" hangingPunct="1">
              <a:buFont typeface="Courier New" panose="02070309020205020404" pitchFamily="49" charset="0"/>
              <a:buChar char="o"/>
              <a:defRPr/>
            </a:pPr>
            <a:r>
              <a:rPr lang="en-US" sz="2000" b="1" dirty="0" smtClean="0">
                <a:latin typeface="Arial" charset="0"/>
                <a:cs typeface="Arial" charset="0"/>
              </a:rPr>
              <a:t>Nautical Information System (NIS) Data Base Load Completed</a:t>
            </a:r>
          </a:p>
          <a:p>
            <a:pPr eaLnBrk="1" hangingPunct="1">
              <a:defRPr/>
            </a:pPr>
            <a:endParaRPr lang="en-US" sz="2000" b="1" dirty="0" smtClean="0">
              <a:latin typeface="Arial" charset="0"/>
              <a:cs typeface="Arial" charset="0"/>
            </a:endParaRPr>
          </a:p>
          <a:p>
            <a:pPr marL="285750" indent="-285750" eaLnBrk="1" hangingPunct="1">
              <a:buFont typeface="Courier New" panose="02070309020205020404" pitchFamily="49" charset="0"/>
              <a:buChar char="o"/>
              <a:defRPr/>
            </a:pPr>
            <a:r>
              <a:rPr lang="en-US" sz="2000" b="1" dirty="0" smtClean="0">
                <a:latin typeface="Arial" charset="0"/>
                <a:cs typeface="Arial" charset="0"/>
              </a:rPr>
              <a:t>National Charting Plan</a:t>
            </a:r>
          </a:p>
          <a:p>
            <a:pPr marL="285750" indent="-285750" eaLnBrk="1" hangingPunct="1">
              <a:buFont typeface="Courier New" panose="02070309020205020404" pitchFamily="49" charset="0"/>
              <a:buChar char="o"/>
              <a:defRPr/>
            </a:pPr>
            <a:endParaRPr lang="en-US" sz="2000" b="1" dirty="0">
              <a:latin typeface="Arial" charset="0"/>
              <a:cs typeface="Arial" charset="0"/>
            </a:endParaRPr>
          </a:p>
          <a:p>
            <a:pPr marL="285750" indent="-285750" eaLnBrk="1" hangingPunct="1">
              <a:buFont typeface="Courier New" panose="02070309020205020404" pitchFamily="49" charset="0"/>
              <a:buChar char="o"/>
              <a:defRPr/>
            </a:pPr>
            <a:r>
              <a:rPr lang="en-US" sz="2000" b="1" dirty="0" smtClean="0">
                <a:latin typeface="Arial" charset="0"/>
                <a:cs typeface="Arial" charset="0"/>
              </a:rPr>
              <a:t>New NOAA CAT B Cartography Program</a:t>
            </a:r>
          </a:p>
          <a:p>
            <a:pPr eaLnBrk="1" hangingPunct="1">
              <a:defRPr/>
            </a:pPr>
            <a:endParaRPr lang="en-US" sz="2000" b="1" dirty="0" smtClean="0">
              <a:latin typeface="Arial" charset="0"/>
              <a:cs typeface="Arial" charset="0"/>
            </a:endParaRPr>
          </a:p>
          <a:p>
            <a:pPr marL="285750" indent="-285750" eaLnBrk="1" hangingPunct="1">
              <a:buFont typeface="Courier New" panose="02070309020205020404" pitchFamily="49" charset="0"/>
              <a:buChar char="o"/>
              <a:defRPr/>
            </a:pPr>
            <a:r>
              <a:rPr lang="en-US" sz="2000" b="1" dirty="0">
                <a:latin typeface="Arial" charset="0"/>
                <a:cs typeface="Arial" charset="0"/>
              </a:rPr>
              <a:t>International Chart Adequacy </a:t>
            </a:r>
            <a:r>
              <a:rPr lang="en-US" sz="2000" b="1" dirty="0" smtClean="0">
                <a:latin typeface="Arial" charset="0"/>
                <a:cs typeface="Arial" charset="0"/>
              </a:rPr>
              <a:t>Workshop</a:t>
            </a:r>
            <a:endParaRPr lang="en-US" sz="2000" b="1" dirty="0">
              <a:latin typeface="Arial" charset="0"/>
              <a:cs typeface="Arial" charset="0"/>
            </a:endParaRPr>
          </a:p>
          <a:p>
            <a:pPr lvl="1" eaLnBrk="1" hangingPunct="1">
              <a:defRPr/>
            </a:pPr>
            <a:endParaRPr lang="en-US" sz="2000" dirty="0">
              <a:latin typeface="Arial" charset="0"/>
              <a:cs typeface="Arial" charset="0"/>
            </a:endParaRPr>
          </a:p>
          <a:p>
            <a:pPr marL="342900" indent="-342900" eaLnBrk="1" hangingPunct="1">
              <a:buFont typeface="Courier New" panose="02070309020205020404" pitchFamily="49" charset="0"/>
              <a:buChar char="o"/>
              <a:defRPr/>
            </a:pPr>
            <a:r>
              <a:rPr lang="en-US" sz="2000" b="1" dirty="0" smtClean="0">
                <a:latin typeface="Arial" charset="0"/>
                <a:cs typeface="Arial" charset="0"/>
              </a:rPr>
              <a:t>MSI Training Course (Barbados)</a:t>
            </a:r>
          </a:p>
          <a:p>
            <a:pPr marL="342900" indent="-342900" eaLnBrk="1" hangingPunct="1">
              <a:buFont typeface="Courier New" panose="02070309020205020404" pitchFamily="49" charset="0"/>
              <a:buChar char="o"/>
              <a:defRPr/>
            </a:pPr>
            <a:endParaRPr lang="en-US" sz="2000" b="1" dirty="0" smtClean="0">
              <a:latin typeface="Arial" charset="0"/>
              <a:cs typeface="Arial" charset="0"/>
            </a:endParaRPr>
          </a:p>
          <a:p>
            <a:pPr marL="285750" indent="-285750" eaLnBrk="1" hangingPunct="1">
              <a:buFont typeface="Courier New" panose="02070309020205020404" pitchFamily="49" charset="0"/>
              <a:buChar char="o"/>
              <a:defRPr/>
            </a:pPr>
            <a:r>
              <a:rPr lang="en-US" sz="2000" b="1" dirty="0">
                <a:latin typeface="Arial" charset="0"/>
                <a:cs typeface="Arial" charset="0"/>
              </a:rPr>
              <a:t>Capacity Building Efforts in </a:t>
            </a:r>
            <a:r>
              <a:rPr lang="en-US" sz="2000" b="1" dirty="0" smtClean="0">
                <a:latin typeface="Arial" charset="0"/>
                <a:cs typeface="Arial" charset="0"/>
              </a:rPr>
              <a:t>Haiti</a:t>
            </a:r>
            <a:endParaRPr lang="en-US" sz="2000" b="1" dirty="0">
              <a:latin typeface="Arial" charset="0"/>
              <a:cs typeface="Arial" charset="0"/>
            </a:endParaRPr>
          </a:p>
          <a:p>
            <a:pPr marL="285750" indent="-285750" eaLnBrk="1" hangingPunct="1">
              <a:buFont typeface="Courier New" panose="02070309020205020404" pitchFamily="49" charset="0"/>
              <a:buChar char="o"/>
              <a:defRPr/>
            </a:pPr>
            <a:endParaRPr lang="en-US" sz="2000" b="1" dirty="0" smtClean="0">
              <a:latin typeface="Arial" charset="0"/>
              <a:cs typeface="Arial" charset="0"/>
            </a:endParaRPr>
          </a:p>
          <a:p>
            <a:pPr marL="342900" indent="-342900" eaLnBrk="1" hangingPunct="1">
              <a:buFont typeface="Courier New" panose="02070309020205020404" pitchFamily="49" charset="0"/>
              <a:buChar char="o"/>
              <a:defRPr/>
            </a:pPr>
            <a:r>
              <a:rPr lang="en-US" sz="2000" b="1" dirty="0" smtClean="0">
                <a:latin typeface="Arial" charset="0"/>
                <a:cs typeface="Arial" charset="0"/>
              </a:rPr>
              <a:t>Post-Hurricane Assistance—Disaster Response Website</a:t>
            </a:r>
          </a:p>
          <a:p>
            <a:pPr lvl="1" eaLnBrk="1" hangingPunct="1">
              <a:defRPr/>
            </a:pPr>
            <a:endParaRPr lang="en-US" dirty="0">
              <a:latin typeface="Arial" charset="0"/>
              <a:cs typeface="Arial" charset="0"/>
            </a:endParaRPr>
          </a:p>
        </p:txBody>
      </p:sp>
    </p:spTree>
    <p:extLst>
      <p:ext uri="{BB962C8B-B14F-4D97-AF65-F5344CB8AC3E}">
        <p14:creationId xmlns:p14="http://schemas.microsoft.com/office/powerpoint/2010/main" val="187519865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88" y="172119"/>
            <a:ext cx="8740775" cy="585787"/>
          </a:xfrm>
          <a:prstGeom prst="rect">
            <a:avLst/>
          </a:prstGeom>
        </p:spPr>
        <p:txBody>
          <a:bodyPr>
            <a:spAutoFit/>
          </a:bodyPr>
          <a:lstStyle/>
          <a:p>
            <a:pPr algn="ctr" eaLnBrk="1" hangingPunct="1">
              <a:defRPr/>
            </a:pPr>
            <a:r>
              <a:rPr lang="en-US" sz="3200" b="1" dirty="0">
                <a:latin typeface="+mn-lt"/>
                <a:cs typeface="Arial" charset="0"/>
              </a:rPr>
              <a:t>Post-Hurricane </a:t>
            </a:r>
            <a:r>
              <a:rPr lang="en-US" sz="3200" b="1" dirty="0" smtClean="0">
                <a:latin typeface="+mn-lt"/>
                <a:cs typeface="Arial" charset="0"/>
              </a:rPr>
              <a:t>Assistance</a:t>
            </a:r>
            <a:endParaRPr lang="en-US" sz="3200" b="1" dirty="0">
              <a:latin typeface="+mn-lt"/>
              <a:cs typeface="Arial" charset="0"/>
            </a:endParaRPr>
          </a:p>
        </p:txBody>
      </p:sp>
      <p:sp>
        <p:nvSpPr>
          <p:cNvPr id="4" name="TextBox 3"/>
          <p:cNvSpPr txBox="1"/>
          <p:nvPr/>
        </p:nvSpPr>
        <p:spPr>
          <a:xfrm>
            <a:off x="486555" y="874153"/>
            <a:ext cx="7772400" cy="1415772"/>
          </a:xfrm>
          <a:prstGeom prst="rect">
            <a:avLst/>
          </a:prstGeom>
          <a:noFill/>
        </p:spPr>
        <p:txBody>
          <a:bodyPr>
            <a:spAutoFit/>
          </a:bodyPr>
          <a:lstStyle/>
          <a:p>
            <a:pPr eaLnBrk="1" hangingPunct="1">
              <a:defRPr/>
            </a:pPr>
            <a:r>
              <a:rPr lang="en-US" sz="2000" b="1" dirty="0" smtClean="0">
                <a:latin typeface="Arial" charset="0"/>
                <a:cs typeface="Arial" charset="0"/>
                <a:hlinkClick r:id="rId3"/>
              </a:rPr>
              <a:t>U.S. NGA Disaster Response Site</a:t>
            </a:r>
            <a:r>
              <a:rPr lang="en-US" sz="2000" b="1" dirty="0" smtClean="0">
                <a:latin typeface="Arial" charset="0"/>
                <a:cs typeface="Arial" charset="0"/>
              </a:rPr>
              <a:t>-</a:t>
            </a:r>
            <a:endParaRPr lang="en-US" sz="2000" b="1" dirty="0">
              <a:latin typeface="Arial" charset="0"/>
              <a:cs typeface="Arial" charset="0"/>
            </a:endParaRPr>
          </a:p>
          <a:p>
            <a:pPr eaLnBrk="1" hangingPunct="1">
              <a:defRPr/>
            </a:pPr>
            <a:endParaRPr lang="en-US" sz="1600" b="1" dirty="0" smtClean="0">
              <a:latin typeface="Arial" charset="0"/>
              <a:cs typeface="Arial" charset="0"/>
              <a:hlinkClick r:id="rId4"/>
            </a:endParaRPr>
          </a:p>
          <a:p>
            <a:pPr eaLnBrk="1" hangingPunct="1">
              <a:defRPr/>
            </a:pPr>
            <a:r>
              <a:rPr lang="en-US" sz="1600" u="sng" dirty="0" smtClean="0">
                <a:hlinkClick r:id="rId4"/>
              </a:rPr>
              <a:t>http</a:t>
            </a:r>
            <a:r>
              <a:rPr lang="en-US" sz="1600" u="sng" dirty="0">
                <a:hlinkClick r:id="rId4"/>
              </a:rPr>
              <a:t>://nga.maps.arcgis.com/apps/MapAndAppGallery/index.html?appid=85c45e071293405ba0926b75d740f83e</a:t>
            </a:r>
            <a:endParaRPr lang="en-US" sz="1600" b="1" dirty="0" smtClean="0">
              <a:latin typeface="Arial" charset="0"/>
              <a:cs typeface="Arial" charset="0"/>
            </a:endParaRPr>
          </a:p>
          <a:p>
            <a:pPr marL="285750" indent="-285750" eaLnBrk="1" hangingPunct="1">
              <a:buFont typeface="Courier New" panose="02070309020205020404" pitchFamily="49" charset="0"/>
              <a:buChar char="o"/>
              <a:defRPr/>
            </a:pPr>
            <a:endParaRPr lang="en-US" dirty="0">
              <a:latin typeface="Arial" charset="0"/>
              <a:cs typeface="Arial" charset="0"/>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462" y="2096928"/>
            <a:ext cx="7652493" cy="2772347"/>
          </a:xfrm>
          <a:prstGeom prst="rect">
            <a:avLst/>
          </a:prstGeom>
          <a:ln>
            <a:solidFill>
              <a:schemeClr val="tx1"/>
            </a:solidFill>
          </a:ln>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80222" y="3613731"/>
            <a:ext cx="3478733" cy="1957578"/>
          </a:xfrm>
          <a:prstGeom prst="rect">
            <a:avLst/>
          </a:prstGeom>
          <a:ln>
            <a:solidFill>
              <a:schemeClr val="tx2"/>
            </a:solidFill>
          </a:ln>
        </p:spPr>
      </p:pic>
      <p:sp>
        <p:nvSpPr>
          <p:cNvPr id="3" name="TextBox 2"/>
          <p:cNvSpPr txBox="1"/>
          <p:nvPr/>
        </p:nvSpPr>
        <p:spPr>
          <a:xfrm>
            <a:off x="1947060" y="5437233"/>
            <a:ext cx="530915" cy="646331"/>
          </a:xfrm>
          <a:prstGeom prst="rect">
            <a:avLst/>
          </a:prstGeom>
          <a:noFill/>
        </p:spPr>
        <p:txBody>
          <a:bodyPr wrap="none" rtlCol="0">
            <a:spAutoFit/>
          </a:bodyPr>
          <a:lstStyle/>
          <a:p>
            <a:pPr marL="342900" indent="-342900" eaLnBrk="1" hangingPunct="1">
              <a:buFont typeface="Courier New" panose="02070309020205020404" pitchFamily="49" charset="0"/>
              <a:buChar char="o"/>
              <a:defRPr/>
            </a:pPr>
            <a:endParaRPr lang="en-US" b="1" dirty="0">
              <a:latin typeface="Arial" charset="0"/>
              <a:cs typeface="Arial" charset="0"/>
            </a:endParaRPr>
          </a:p>
          <a:p>
            <a:pPr eaLnBrk="1" hangingPunct="1">
              <a:defRPr/>
            </a:pPr>
            <a:endParaRPr lang="en-US" dirty="0"/>
          </a:p>
        </p:txBody>
      </p:sp>
    </p:spTree>
    <p:extLst>
      <p:ext uri="{BB962C8B-B14F-4D97-AF65-F5344CB8AC3E}">
        <p14:creationId xmlns:p14="http://schemas.microsoft.com/office/powerpoint/2010/main" val="200958368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88" y="401765"/>
            <a:ext cx="8740775" cy="585787"/>
          </a:xfrm>
          <a:prstGeom prst="rect">
            <a:avLst/>
          </a:prstGeom>
        </p:spPr>
        <p:txBody>
          <a:bodyPr>
            <a:spAutoFit/>
          </a:bodyPr>
          <a:lstStyle/>
          <a:p>
            <a:pPr algn="ctr" eaLnBrk="1" hangingPunct="1">
              <a:defRPr/>
            </a:pPr>
            <a:r>
              <a:rPr lang="en-US" sz="3200" b="1" dirty="0" smtClean="0">
                <a:latin typeface="+mn-lt"/>
                <a:cs typeface="Arial" charset="0"/>
              </a:rPr>
              <a:t>Main Challenges/Obstacles</a:t>
            </a:r>
            <a:endParaRPr lang="en-US" sz="3200" b="1" dirty="0">
              <a:latin typeface="+mn-lt"/>
              <a:cs typeface="Arial" charset="0"/>
            </a:endParaRPr>
          </a:p>
        </p:txBody>
      </p:sp>
      <p:sp>
        <p:nvSpPr>
          <p:cNvPr id="4" name="TextBox 3"/>
          <p:cNvSpPr txBox="1"/>
          <p:nvPr/>
        </p:nvSpPr>
        <p:spPr>
          <a:xfrm>
            <a:off x="409573" y="1214882"/>
            <a:ext cx="8372475" cy="4370427"/>
          </a:xfrm>
          <a:prstGeom prst="rect">
            <a:avLst/>
          </a:prstGeom>
          <a:noFill/>
        </p:spPr>
        <p:txBody>
          <a:bodyPr>
            <a:spAutoFit/>
          </a:bodyPr>
          <a:lstStyle/>
          <a:p>
            <a:pPr marL="285750" indent="-285750" eaLnBrk="1" hangingPunct="1">
              <a:buFont typeface="Courier New" panose="02070309020205020404" pitchFamily="49" charset="0"/>
              <a:buChar char="o"/>
              <a:defRPr/>
            </a:pPr>
            <a:endParaRPr lang="en-US" sz="2400" b="1" dirty="0">
              <a:latin typeface="Arial" charset="0"/>
              <a:cs typeface="Arial" charset="0"/>
            </a:endParaRPr>
          </a:p>
          <a:p>
            <a:pPr marL="285750" indent="-285750" eaLnBrk="1" hangingPunct="1">
              <a:buFont typeface="Courier New" panose="02070309020205020404" pitchFamily="49" charset="0"/>
              <a:buChar char="o"/>
              <a:defRPr/>
            </a:pPr>
            <a:r>
              <a:rPr lang="en-US" sz="2400" b="1" dirty="0" smtClean="0">
                <a:latin typeface="Arial" charset="0"/>
                <a:cs typeface="Arial" charset="0"/>
              </a:rPr>
              <a:t>Challenging Post Hurricanes (Harvey, Irma, and </a:t>
            </a:r>
          </a:p>
          <a:p>
            <a:pPr lvl="1" eaLnBrk="1" hangingPunct="1">
              <a:defRPr/>
            </a:pPr>
            <a:r>
              <a:rPr lang="en-US" sz="2400" b="1" dirty="0" smtClean="0">
                <a:latin typeface="Arial" charset="0"/>
                <a:cs typeface="Arial" charset="0"/>
              </a:rPr>
              <a:t>     Maria) Assistance        </a:t>
            </a:r>
            <a:r>
              <a:rPr lang="en-US" sz="2400" u="sng" dirty="0" smtClean="0">
                <a:hlinkClick r:id="rId3"/>
              </a:rPr>
              <a:t>https</a:t>
            </a:r>
            <a:r>
              <a:rPr lang="en-US" sz="2400" u="sng" dirty="0">
                <a:hlinkClick r:id="rId3"/>
              </a:rPr>
              <a:t>://www.nga.mil/Pages/default.aspx</a:t>
            </a:r>
            <a:r>
              <a:rPr lang="en-US" sz="2400" dirty="0"/>
              <a:t> </a:t>
            </a:r>
            <a:endParaRPr lang="en-US" sz="2400" b="1" dirty="0" smtClean="0">
              <a:latin typeface="Arial" charset="0"/>
              <a:cs typeface="Arial" charset="0"/>
            </a:endParaRPr>
          </a:p>
          <a:p>
            <a:pPr eaLnBrk="1" hangingPunct="1">
              <a:defRPr/>
            </a:pPr>
            <a:endParaRPr lang="en-US" sz="2400" b="1" dirty="0" smtClean="0">
              <a:latin typeface="Arial" charset="0"/>
              <a:cs typeface="Arial" charset="0"/>
            </a:endParaRPr>
          </a:p>
          <a:p>
            <a:pPr eaLnBrk="1" hangingPunct="1">
              <a:defRPr/>
            </a:pPr>
            <a:endParaRPr lang="en-US" sz="2400" b="1" dirty="0" smtClean="0">
              <a:latin typeface="Arial" charset="0"/>
              <a:cs typeface="Arial" charset="0"/>
            </a:endParaRPr>
          </a:p>
          <a:p>
            <a:pPr marL="285750" indent="-285750" eaLnBrk="1" hangingPunct="1">
              <a:buFont typeface="Courier New" panose="02070309020205020404" pitchFamily="49" charset="0"/>
              <a:buChar char="o"/>
              <a:defRPr/>
            </a:pPr>
            <a:r>
              <a:rPr lang="en-US" sz="2400" b="1" dirty="0" smtClean="0">
                <a:latin typeface="Arial" charset="0"/>
                <a:cs typeface="Arial" charset="0"/>
              </a:rPr>
              <a:t>SeaBed 2030  </a:t>
            </a:r>
            <a:r>
              <a:rPr lang="en-US" sz="2400" dirty="0">
                <a:hlinkClick r:id="rId4"/>
              </a:rPr>
              <a:t>http://seasket.ch/OwJiQE0h0k</a:t>
            </a:r>
            <a:endParaRPr lang="en-US" sz="2400" b="1" dirty="0" smtClean="0"/>
          </a:p>
          <a:p>
            <a:pPr marL="285750" indent="-285750" eaLnBrk="1" hangingPunct="1">
              <a:buFont typeface="Courier New" panose="02070309020205020404" pitchFamily="49" charset="0"/>
              <a:buChar char="o"/>
              <a:defRPr/>
            </a:pPr>
            <a:endParaRPr lang="en-US" sz="2400" b="1" dirty="0" smtClean="0">
              <a:latin typeface="Arial" charset="0"/>
              <a:cs typeface="Arial" charset="0"/>
            </a:endParaRPr>
          </a:p>
          <a:p>
            <a:pPr marL="285750" indent="-285750" eaLnBrk="1" hangingPunct="1">
              <a:buFont typeface="Courier New" panose="02070309020205020404" pitchFamily="49" charset="0"/>
              <a:buChar char="o"/>
              <a:defRPr/>
            </a:pPr>
            <a:endParaRPr lang="en-US" sz="2400" b="1" dirty="0">
              <a:latin typeface="Arial" charset="0"/>
              <a:cs typeface="Arial" charset="0"/>
            </a:endParaRPr>
          </a:p>
          <a:p>
            <a:pPr marL="285750" indent="-285750" eaLnBrk="1" hangingPunct="1">
              <a:buFont typeface="Courier New" panose="02070309020205020404" pitchFamily="49" charset="0"/>
              <a:buChar char="o"/>
              <a:defRPr/>
            </a:pPr>
            <a:r>
              <a:rPr lang="en-US" sz="2400" b="1" dirty="0" smtClean="0">
                <a:latin typeface="Arial" charset="0"/>
                <a:cs typeface="Arial" charset="0"/>
              </a:rPr>
              <a:t>New Survey Prioritization Model</a:t>
            </a:r>
          </a:p>
          <a:p>
            <a:pPr eaLnBrk="1" hangingPunct="1">
              <a:defRPr/>
            </a:pPr>
            <a:endParaRPr lang="en-US" sz="2000" b="1" dirty="0" smtClean="0">
              <a:latin typeface="Arial" charset="0"/>
              <a:cs typeface="Arial" charset="0"/>
            </a:endParaRPr>
          </a:p>
          <a:p>
            <a:pPr lvl="1" eaLnBrk="1" hangingPunct="1">
              <a:defRPr/>
            </a:pPr>
            <a:endParaRPr lang="en-US" dirty="0">
              <a:latin typeface="Arial" charset="0"/>
              <a:cs typeface="Arial" charset="0"/>
            </a:endParaRPr>
          </a:p>
        </p:txBody>
      </p:sp>
    </p:spTree>
    <p:extLst>
      <p:ext uri="{BB962C8B-B14F-4D97-AF65-F5344CB8AC3E}">
        <p14:creationId xmlns:p14="http://schemas.microsoft.com/office/powerpoint/2010/main" val="183692960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88" y="284163"/>
            <a:ext cx="8740775" cy="585787"/>
          </a:xfrm>
          <a:prstGeom prst="rect">
            <a:avLst/>
          </a:prstGeom>
        </p:spPr>
        <p:txBody>
          <a:bodyPr>
            <a:spAutoFit/>
          </a:bodyPr>
          <a:lstStyle/>
          <a:p>
            <a:pPr algn="ctr" eaLnBrk="1" hangingPunct="1">
              <a:defRPr/>
            </a:pPr>
            <a:r>
              <a:rPr lang="en-US" sz="3200" b="1" dirty="0" smtClean="0">
                <a:latin typeface="+mn-lt"/>
                <a:cs typeface="Arial" charset="0"/>
              </a:rPr>
              <a:t>Update on C-55</a:t>
            </a:r>
            <a:endParaRPr lang="en-US" sz="3200" b="1" dirty="0">
              <a:latin typeface="+mn-lt"/>
              <a:cs typeface="Arial" charset="0"/>
            </a:endParaRPr>
          </a:p>
        </p:txBody>
      </p:sp>
      <p:sp>
        <p:nvSpPr>
          <p:cNvPr id="4" name="TextBox 3"/>
          <p:cNvSpPr txBox="1"/>
          <p:nvPr/>
        </p:nvSpPr>
        <p:spPr>
          <a:xfrm>
            <a:off x="293688" y="730249"/>
            <a:ext cx="8372475" cy="3816429"/>
          </a:xfrm>
          <a:prstGeom prst="rect">
            <a:avLst/>
          </a:prstGeom>
          <a:noFill/>
        </p:spPr>
        <p:txBody>
          <a:bodyPr>
            <a:spAutoFit/>
          </a:bodyPr>
          <a:lstStyle/>
          <a:p>
            <a:pPr marL="285750" indent="-285750" eaLnBrk="1" hangingPunct="1">
              <a:buFont typeface="Courier New" panose="02070309020205020404" pitchFamily="49" charset="0"/>
              <a:buChar char="o"/>
              <a:defRPr/>
            </a:pPr>
            <a:endParaRPr lang="en-US" sz="2000" b="1" dirty="0">
              <a:latin typeface="Arial" charset="0"/>
              <a:cs typeface="Arial" charset="0"/>
            </a:endParaRPr>
          </a:p>
          <a:p>
            <a:pPr marL="342900" indent="-342900" eaLnBrk="1" hangingPunct="1">
              <a:buFont typeface="Arial" panose="020B0604020202020204" pitchFamily="34" charset="0"/>
              <a:buChar char="•"/>
              <a:defRPr/>
            </a:pPr>
            <a:r>
              <a:rPr lang="en-US" sz="2000" b="1" dirty="0" smtClean="0"/>
              <a:t>Hydrographic Surveys-U.S</a:t>
            </a:r>
            <a:r>
              <a:rPr lang="en-US" sz="2000" b="1" dirty="0"/>
              <a:t>. portion of the MACHC </a:t>
            </a:r>
            <a:r>
              <a:rPr lang="en-US" sz="2000" b="1" dirty="0" smtClean="0"/>
              <a:t>Region</a:t>
            </a:r>
            <a:endParaRPr lang="en-US" sz="2000" b="1" dirty="0">
              <a:latin typeface="Arial" charset="0"/>
              <a:cs typeface="Arial" charset="0"/>
            </a:endParaRPr>
          </a:p>
          <a:p>
            <a:pPr marL="285750" indent="-285750" eaLnBrk="1" hangingPunct="1">
              <a:buFont typeface="Courier New" panose="02070309020205020404" pitchFamily="49" charset="0"/>
              <a:buChar char="o"/>
              <a:defRPr/>
            </a:pPr>
            <a:endParaRPr lang="en-US" sz="2000" b="1" dirty="0" smtClean="0">
              <a:latin typeface="Arial" charset="0"/>
              <a:cs typeface="Arial" charset="0"/>
            </a:endParaRPr>
          </a:p>
          <a:p>
            <a:pPr eaLnBrk="1" hangingPunct="1">
              <a:defRPr/>
            </a:pPr>
            <a:endParaRPr lang="en-US" sz="2000" b="1" dirty="0" smtClean="0">
              <a:latin typeface="Arial" charset="0"/>
              <a:cs typeface="Arial" charset="0"/>
            </a:endParaRPr>
          </a:p>
          <a:p>
            <a:pPr lvl="1" eaLnBrk="1" hangingPunct="1">
              <a:defRPr/>
            </a:pPr>
            <a:endParaRPr lang="en-US" dirty="0" smtClean="0">
              <a:latin typeface="Arial" charset="0"/>
              <a:cs typeface="Arial" charset="0"/>
            </a:endParaRPr>
          </a:p>
          <a:p>
            <a:pPr marL="285750" indent="-285750" eaLnBrk="1" hangingPunct="1">
              <a:buFont typeface="Arial" panose="020B0604020202020204" pitchFamily="34" charset="0"/>
              <a:buChar char="•"/>
              <a:defRPr/>
            </a:pPr>
            <a:r>
              <a:rPr lang="en-GB" b="1" dirty="0" smtClean="0"/>
              <a:t>Charts </a:t>
            </a:r>
            <a:r>
              <a:rPr lang="en-GB" b="1" dirty="0"/>
              <a:t>published by the U.S. in the MACHC region </a:t>
            </a:r>
            <a:r>
              <a:rPr lang="en-GB" b="1" dirty="0" smtClean="0"/>
              <a:t>(See Report)</a:t>
            </a:r>
          </a:p>
          <a:p>
            <a:pPr lvl="1" eaLnBrk="1" hangingPunct="1">
              <a:defRPr/>
            </a:pPr>
            <a:endParaRPr lang="en-GB" dirty="0"/>
          </a:p>
          <a:p>
            <a:pPr lvl="1" eaLnBrk="1" hangingPunct="1">
              <a:defRPr/>
            </a:pPr>
            <a:endParaRPr lang="en-GB" dirty="0" smtClean="0"/>
          </a:p>
          <a:p>
            <a:pPr lvl="1" eaLnBrk="1" hangingPunct="1">
              <a:defRPr/>
            </a:pPr>
            <a:endParaRPr lang="en-GB" dirty="0"/>
          </a:p>
          <a:p>
            <a:pPr lvl="1" eaLnBrk="1" hangingPunct="1">
              <a:defRPr/>
            </a:pPr>
            <a:endParaRPr lang="en-GB" dirty="0" smtClean="0"/>
          </a:p>
          <a:p>
            <a:pPr lvl="1" eaLnBrk="1" hangingPunct="1">
              <a:defRPr/>
            </a:pPr>
            <a:endParaRPr lang="en-GB" dirty="0"/>
          </a:p>
          <a:p>
            <a:pPr lvl="1" eaLnBrk="1" hangingPunct="1">
              <a:defRPr/>
            </a:pPr>
            <a:endParaRPr lang="en-GB" dirty="0" smtClean="0"/>
          </a:p>
          <a:p>
            <a:pPr marL="285750" indent="-285750" eaLnBrk="1" hangingPunct="1">
              <a:buFont typeface="Arial" panose="020B0604020202020204" pitchFamily="34" charset="0"/>
              <a:buChar char="•"/>
              <a:defRPr/>
            </a:pPr>
            <a:r>
              <a:rPr lang="en-GB" b="1" dirty="0" smtClean="0"/>
              <a:t>Coverage </a:t>
            </a:r>
            <a:r>
              <a:rPr lang="en-GB" b="1" dirty="0"/>
              <a:t>of charts published by the U.S. in the MACHC region </a:t>
            </a:r>
            <a:endParaRPr lang="en-US" b="1" dirty="0">
              <a:latin typeface="Arial" charset="0"/>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88531588"/>
              </p:ext>
            </p:extLst>
          </p:nvPr>
        </p:nvGraphicFramePr>
        <p:xfrm>
          <a:off x="1427006" y="1466461"/>
          <a:ext cx="3546788" cy="754380"/>
        </p:xfrm>
        <a:graphic>
          <a:graphicData uri="http://schemas.openxmlformats.org/drawingml/2006/table">
            <a:tbl>
              <a:tblPr firstRow="1" bandRow="1" bandCol="1">
                <a:tableStyleId>{5C22544A-7EE6-4342-B048-85BDC9FD1C3A}</a:tableStyleId>
              </a:tblPr>
              <a:tblGrid>
                <a:gridCol w="1485739">
                  <a:extLst>
                    <a:ext uri="{9D8B030D-6E8A-4147-A177-3AD203B41FA5}">
                      <a16:colId xmlns="" xmlns:a16="http://schemas.microsoft.com/office/drawing/2014/main" val="20000"/>
                    </a:ext>
                  </a:extLst>
                </a:gridCol>
                <a:gridCol w="735711">
                  <a:extLst>
                    <a:ext uri="{9D8B030D-6E8A-4147-A177-3AD203B41FA5}">
                      <a16:colId xmlns="" xmlns:a16="http://schemas.microsoft.com/office/drawing/2014/main" val="20001"/>
                    </a:ext>
                  </a:extLst>
                </a:gridCol>
                <a:gridCol w="758952">
                  <a:extLst>
                    <a:ext uri="{9D8B030D-6E8A-4147-A177-3AD203B41FA5}">
                      <a16:colId xmlns="" xmlns:a16="http://schemas.microsoft.com/office/drawing/2014/main" val="20002"/>
                    </a:ext>
                  </a:extLst>
                </a:gridCol>
                <a:gridCol w="566386">
                  <a:extLst>
                    <a:ext uri="{9D8B030D-6E8A-4147-A177-3AD203B41FA5}">
                      <a16:colId xmlns="" xmlns:a16="http://schemas.microsoft.com/office/drawing/2014/main" val="20003"/>
                    </a:ext>
                  </a:extLst>
                </a:gridCol>
              </a:tblGrid>
              <a:tr h="0">
                <a:tc>
                  <a:txBody>
                    <a:bodyPr/>
                    <a:lstStyle/>
                    <a:p>
                      <a:pPr marL="0" marR="0" algn="ctr">
                        <a:lnSpc>
                          <a:spcPct val="150000"/>
                        </a:lnSpc>
                        <a:spcBef>
                          <a:spcPts val="0"/>
                        </a:spcBef>
                      </a:pPr>
                      <a:r>
                        <a:rPr lang="en-US" sz="1100" dirty="0">
                          <a:effectLst/>
                        </a:rPr>
                        <a:t> </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pPr>
                      <a:r>
                        <a:rPr lang="en-US" sz="1100" dirty="0">
                          <a:effectLst/>
                        </a:rPr>
                        <a:t>A</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tabLst>
                          <a:tab pos="161925" algn="l"/>
                          <a:tab pos="759460" algn="ctr"/>
                        </a:tabLst>
                      </a:pPr>
                      <a:r>
                        <a:rPr lang="en-US" sz="1100" dirty="0">
                          <a:effectLst/>
                        </a:rPr>
                        <a:t> B</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pPr>
                      <a:r>
                        <a:rPr lang="en-US" sz="1100" dirty="0">
                          <a:effectLst/>
                        </a:rPr>
                        <a:t>C</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0"/>
                  </a:ext>
                </a:extLst>
              </a:tr>
              <a:tr h="0">
                <a:tc>
                  <a:txBody>
                    <a:bodyPr/>
                    <a:lstStyle/>
                    <a:p>
                      <a:pPr marL="0" marR="0">
                        <a:lnSpc>
                          <a:spcPct val="150000"/>
                        </a:lnSpc>
                        <a:spcBef>
                          <a:spcPts val="0"/>
                        </a:spcBef>
                      </a:pPr>
                      <a:r>
                        <a:rPr lang="en-US" sz="1100" dirty="0">
                          <a:effectLst/>
                        </a:rPr>
                        <a:t>Depths &lt; 200m</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pPr>
                      <a:r>
                        <a:rPr lang="en-US" sz="1100" dirty="0" smtClean="0">
                          <a:effectLst/>
                        </a:rPr>
                        <a:t>13%</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pPr>
                      <a:r>
                        <a:rPr lang="en-US" sz="1100" dirty="0" smtClean="0">
                          <a:effectLst/>
                        </a:rPr>
                        <a:t>55%</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pPr>
                      <a:r>
                        <a:rPr lang="en-US" sz="1100" dirty="0">
                          <a:effectLst/>
                        </a:rPr>
                        <a:t>32%</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1"/>
                  </a:ext>
                </a:extLst>
              </a:tr>
              <a:tr h="0">
                <a:tc>
                  <a:txBody>
                    <a:bodyPr/>
                    <a:lstStyle/>
                    <a:p>
                      <a:pPr marL="0" marR="0">
                        <a:lnSpc>
                          <a:spcPct val="150000"/>
                        </a:lnSpc>
                        <a:spcBef>
                          <a:spcPts val="0"/>
                        </a:spcBef>
                      </a:pPr>
                      <a:r>
                        <a:rPr lang="en-US" sz="1100" dirty="0">
                          <a:effectLst/>
                        </a:rPr>
                        <a:t>Depths &gt; 200m</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pPr>
                      <a:r>
                        <a:rPr lang="en-US" sz="1100" dirty="0" smtClean="0">
                          <a:effectLst/>
                        </a:rPr>
                        <a:t>59%</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pPr>
                      <a:r>
                        <a:rPr lang="en-US" sz="1100" dirty="0" smtClean="0">
                          <a:effectLst/>
                        </a:rPr>
                        <a:t>41%</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pPr>
                      <a:r>
                        <a:rPr lang="en-US" sz="1100" dirty="0" smtClean="0">
                          <a:effectLst/>
                        </a:rPr>
                        <a:t>.05%</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28031236"/>
              </p:ext>
            </p:extLst>
          </p:nvPr>
        </p:nvGraphicFramePr>
        <p:xfrm>
          <a:off x="2878074" y="2638463"/>
          <a:ext cx="4869180" cy="1508760"/>
        </p:xfrm>
        <a:graphic>
          <a:graphicData uri="http://schemas.openxmlformats.org/drawingml/2006/table">
            <a:tbl>
              <a:tblPr firstRow="1" bandRow="1" bandCol="1">
                <a:tableStyleId>{5C22544A-7EE6-4342-B048-85BDC9FD1C3A}</a:tableStyleId>
              </a:tblPr>
              <a:tblGrid>
                <a:gridCol w="3268980">
                  <a:extLst>
                    <a:ext uri="{9D8B030D-6E8A-4147-A177-3AD203B41FA5}">
                      <a16:colId xmlns="" xmlns:a16="http://schemas.microsoft.com/office/drawing/2014/main" val="20000"/>
                    </a:ext>
                  </a:extLst>
                </a:gridCol>
                <a:gridCol w="514350">
                  <a:extLst>
                    <a:ext uri="{9D8B030D-6E8A-4147-A177-3AD203B41FA5}">
                      <a16:colId xmlns="" xmlns:a16="http://schemas.microsoft.com/office/drawing/2014/main" val="20001"/>
                    </a:ext>
                  </a:extLst>
                </a:gridCol>
                <a:gridCol w="457200">
                  <a:extLst>
                    <a:ext uri="{9D8B030D-6E8A-4147-A177-3AD203B41FA5}">
                      <a16:colId xmlns="" xmlns:a16="http://schemas.microsoft.com/office/drawing/2014/main" val="20002"/>
                    </a:ext>
                  </a:extLst>
                </a:gridCol>
                <a:gridCol w="628650">
                  <a:extLst>
                    <a:ext uri="{9D8B030D-6E8A-4147-A177-3AD203B41FA5}">
                      <a16:colId xmlns="" xmlns:a16="http://schemas.microsoft.com/office/drawing/2014/main" val="20003"/>
                    </a:ext>
                  </a:extLst>
                </a:gridCol>
              </a:tblGrid>
              <a:tr h="0">
                <a:tc>
                  <a:txBody>
                    <a:bodyPr/>
                    <a:lstStyle/>
                    <a:p>
                      <a:pPr marL="457200" marR="0" algn="ctr">
                        <a:lnSpc>
                          <a:spcPct val="150000"/>
                        </a:lnSpc>
                        <a:spcBef>
                          <a:spcPts val="0"/>
                        </a:spcBef>
                      </a:pPr>
                      <a:r>
                        <a:rPr lang="en-US" sz="1100" dirty="0">
                          <a:effectLst/>
                        </a:rPr>
                        <a:t>Purpose/Scale</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pPr>
                      <a:r>
                        <a:rPr lang="en-US" sz="1100" dirty="0">
                          <a:effectLst/>
                        </a:rPr>
                        <a:t>A</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pPr>
                      <a:r>
                        <a:rPr lang="en-US" sz="1100" dirty="0">
                          <a:effectLst/>
                        </a:rPr>
                        <a:t>B</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pPr>
                      <a:r>
                        <a:rPr lang="en-US" sz="1100" dirty="0">
                          <a:effectLst/>
                        </a:rPr>
                        <a:t>C</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0"/>
                  </a:ext>
                </a:extLst>
              </a:tr>
              <a:tr h="0">
                <a:tc>
                  <a:txBody>
                    <a:bodyPr/>
                    <a:lstStyle/>
                    <a:p>
                      <a:pPr marL="0" marR="0">
                        <a:lnSpc>
                          <a:spcPct val="150000"/>
                        </a:lnSpc>
                        <a:spcBef>
                          <a:spcPts val="0"/>
                        </a:spcBef>
                      </a:pPr>
                      <a:r>
                        <a:rPr lang="en-US" sz="1100" dirty="0">
                          <a:effectLst/>
                        </a:rPr>
                        <a:t>Offshore passage/Small</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1"/>
                  </a:ext>
                </a:extLst>
              </a:tr>
              <a:tr h="0">
                <a:tc>
                  <a:txBody>
                    <a:bodyPr/>
                    <a:lstStyle/>
                    <a:p>
                      <a:pPr marL="0" marR="0">
                        <a:lnSpc>
                          <a:spcPct val="150000"/>
                        </a:lnSpc>
                        <a:spcBef>
                          <a:spcPts val="0"/>
                        </a:spcBef>
                      </a:pPr>
                      <a:r>
                        <a:rPr lang="en-US" sz="1100" dirty="0">
                          <a:effectLst/>
                        </a:rPr>
                        <a:t>Landfall and Coastal passage/Medium</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2"/>
                  </a:ext>
                </a:extLst>
              </a:tr>
              <a:tr h="0">
                <a:tc>
                  <a:txBody>
                    <a:bodyPr/>
                    <a:lstStyle/>
                    <a:p>
                      <a:pPr marL="0" marR="0">
                        <a:lnSpc>
                          <a:spcPct val="150000"/>
                        </a:lnSpc>
                        <a:spcBef>
                          <a:spcPts val="0"/>
                        </a:spcBef>
                      </a:pPr>
                      <a:r>
                        <a:rPr lang="en-US" sz="1100" dirty="0">
                          <a:effectLst/>
                        </a:rPr>
                        <a:t>Approaches and Ports/Large</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3"/>
                  </a:ext>
                </a:extLst>
              </a:tr>
              <a:tr h="0">
                <a:tc>
                  <a:txBody>
                    <a:bodyPr/>
                    <a:lstStyle/>
                    <a:p>
                      <a:pPr marL="0" marR="0">
                        <a:lnSpc>
                          <a:spcPct val="150000"/>
                        </a:lnSpc>
                        <a:spcBef>
                          <a:spcPts val="0"/>
                        </a:spcBef>
                      </a:pPr>
                      <a:r>
                        <a:rPr lang="en-US" sz="1100" dirty="0">
                          <a:effectLst/>
                        </a:rPr>
                        <a:t>Percentage of Group A showing depths in metres</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&lt;1.0%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 </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 </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4"/>
                  </a:ext>
                </a:extLst>
              </a:tr>
              <a:tr h="0">
                <a:tc>
                  <a:txBody>
                    <a:bodyPr/>
                    <a:lstStyle/>
                    <a:p>
                      <a:pPr marL="0" marR="0">
                        <a:lnSpc>
                          <a:spcPct val="150000"/>
                        </a:lnSpc>
                        <a:spcBef>
                          <a:spcPts val="0"/>
                        </a:spcBef>
                      </a:pPr>
                      <a:r>
                        <a:rPr lang="en-US" sz="1100" dirty="0">
                          <a:effectLst/>
                        </a:rPr>
                        <a:t>Percentage of Group A referenced to a satellite datum</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 </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 </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51194939"/>
              </p:ext>
            </p:extLst>
          </p:nvPr>
        </p:nvGraphicFramePr>
        <p:xfrm>
          <a:off x="1186434" y="4603652"/>
          <a:ext cx="4869180" cy="1508760"/>
        </p:xfrm>
        <a:graphic>
          <a:graphicData uri="http://schemas.openxmlformats.org/drawingml/2006/table">
            <a:tbl>
              <a:tblPr firstRow="1" bandRow="1" bandCol="1">
                <a:tableStyleId>{5C22544A-7EE6-4342-B048-85BDC9FD1C3A}</a:tableStyleId>
              </a:tblPr>
              <a:tblGrid>
                <a:gridCol w="3268980">
                  <a:extLst>
                    <a:ext uri="{9D8B030D-6E8A-4147-A177-3AD203B41FA5}">
                      <a16:colId xmlns="" xmlns:a16="http://schemas.microsoft.com/office/drawing/2014/main" val="20000"/>
                    </a:ext>
                  </a:extLst>
                </a:gridCol>
                <a:gridCol w="514350">
                  <a:extLst>
                    <a:ext uri="{9D8B030D-6E8A-4147-A177-3AD203B41FA5}">
                      <a16:colId xmlns="" xmlns:a16="http://schemas.microsoft.com/office/drawing/2014/main" val="20001"/>
                    </a:ext>
                  </a:extLst>
                </a:gridCol>
                <a:gridCol w="457200">
                  <a:extLst>
                    <a:ext uri="{9D8B030D-6E8A-4147-A177-3AD203B41FA5}">
                      <a16:colId xmlns="" xmlns:a16="http://schemas.microsoft.com/office/drawing/2014/main" val="20002"/>
                    </a:ext>
                  </a:extLst>
                </a:gridCol>
                <a:gridCol w="628650">
                  <a:extLst>
                    <a:ext uri="{9D8B030D-6E8A-4147-A177-3AD203B41FA5}">
                      <a16:colId xmlns="" xmlns:a16="http://schemas.microsoft.com/office/drawing/2014/main" val="20003"/>
                    </a:ext>
                  </a:extLst>
                </a:gridCol>
              </a:tblGrid>
              <a:tr h="0">
                <a:tc>
                  <a:txBody>
                    <a:bodyPr/>
                    <a:lstStyle/>
                    <a:p>
                      <a:pPr marL="457200" marR="0" algn="ctr">
                        <a:lnSpc>
                          <a:spcPct val="150000"/>
                        </a:lnSpc>
                        <a:spcBef>
                          <a:spcPts val="0"/>
                        </a:spcBef>
                      </a:pPr>
                      <a:r>
                        <a:rPr lang="en-US" sz="1100" dirty="0">
                          <a:effectLst/>
                        </a:rPr>
                        <a:t>Purpose/Scale</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pPr>
                      <a:r>
                        <a:rPr lang="en-US" sz="1100" dirty="0">
                          <a:effectLst/>
                        </a:rPr>
                        <a:t>A</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pPr>
                      <a:r>
                        <a:rPr lang="en-US" sz="1100" dirty="0">
                          <a:effectLst/>
                        </a:rPr>
                        <a:t>B</a:t>
                      </a:r>
                      <a:endParaRPr lang="en-US" sz="1200" dirty="0">
                        <a:effectLst/>
                        <a:latin typeface="Times New Roman"/>
                        <a:ea typeface="Calibri"/>
                      </a:endParaRPr>
                    </a:p>
                  </a:txBody>
                  <a:tcPr marL="68580" marR="68580" marT="0" marB="0"/>
                </a:tc>
                <a:tc>
                  <a:txBody>
                    <a:bodyPr/>
                    <a:lstStyle/>
                    <a:p>
                      <a:pPr marL="0" marR="0" algn="ctr">
                        <a:lnSpc>
                          <a:spcPct val="150000"/>
                        </a:lnSpc>
                        <a:spcBef>
                          <a:spcPts val="0"/>
                        </a:spcBef>
                      </a:pPr>
                      <a:r>
                        <a:rPr lang="en-US" sz="1100" dirty="0">
                          <a:effectLst/>
                        </a:rPr>
                        <a:t>C</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0"/>
                  </a:ext>
                </a:extLst>
              </a:tr>
              <a:tr h="0">
                <a:tc>
                  <a:txBody>
                    <a:bodyPr/>
                    <a:lstStyle/>
                    <a:p>
                      <a:pPr marL="0" marR="0">
                        <a:lnSpc>
                          <a:spcPct val="150000"/>
                        </a:lnSpc>
                        <a:spcBef>
                          <a:spcPts val="0"/>
                        </a:spcBef>
                      </a:pPr>
                      <a:r>
                        <a:rPr lang="en-US" sz="1100" dirty="0">
                          <a:effectLst/>
                        </a:rPr>
                        <a:t>Offshore passage/Small</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1"/>
                  </a:ext>
                </a:extLst>
              </a:tr>
              <a:tr h="0">
                <a:tc>
                  <a:txBody>
                    <a:bodyPr/>
                    <a:lstStyle/>
                    <a:p>
                      <a:pPr marL="0" marR="0">
                        <a:lnSpc>
                          <a:spcPct val="150000"/>
                        </a:lnSpc>
                        <a:spcBef>
                          <a:spcPts val="0"/>
                        </a:spcBef>
                      </a:pPr>
                      <a:r>
                        <a:rPr lang="en-US" sz="1100" dirty="0">
                          <a:effectLst/>
                        </a:rPr>
                        <a:t>Landfall and Coastal passage/Medium</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2"/>
                  </a:ext>
                </a:extLst>
              </a:tr>
              <a:tr h="0">
                <a:tc>
                  <a:txBody>
                    <a:bodyPr/>
                    <a:lstStyle/>
                    <a:p>
                      <a:pPr marL="0" marR="0">
                        <a:lnSpc>
                          <a:spcPct val="150000"/>
                        </a:lnSpc>
                        <a:spcBef>
                          <a:spcPts val="0"/>
                        </a:spcBef>
                      </a:pPr>
                      <a:r>
                        <a:rPr lang="en-US" sz="1100" dirty="0">
                          <a:effectLst/>
                        </a:rPr>
                        <a:t>Approaches and Ports/Large</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3"/>
                  </a:ext>
                </a:extLst>
              </a:tr>
              <a:tr h="0">
                <a:tc>
                  <a:txBody>
                    <a:bodyPr/>
                    <a:lstStyle/>
                    <a:p>
                      <a:pPr marL="0" marR="0">
                        <a:lnSpc>
                          <a:spcPct val="150000"/>
                        </a:lnSpc>
                        <a:spcBef>
                          <a:spcPts val="0"/>
                        </a:spcBef>
                      </a:pPr>
                      <a:r>
                        <a:rPr lang="en-US" sz="1100" dirty="0">
                          <a:effectLst/>
                        </a:rPr>
                        <a:t>Percentage of Group A showing depths in metres</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3.0%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 </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 </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4"/>
                  </a:ext>
                </a:extLst>
              </a:tr>
              <a:tr h="0">
                <a:tc>
                  <a:txBody>
                    <a:bodyPr/>
                    <a:lstStyle/>
                    <a:p>
                      <a:pPr marL="0" marR="0">
                        <a:lnSpc>
                          <a:spcPct val="150000"/>
                        </a:lnSpc>
                        <a:spcBef>
                          <a:spcPts val="0"/>
                        </a:spcBef>
                      </a:pPr>
                      <a:r>
                        <a:rPr lang="en-US" sz="1100" dirty="0">
                          <a:effectLst/>
                        </a:rPr>
                        <a:t>Percentage of Group A referenced to a satellite datum</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100%</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 </a:t>
                      </a:r>
                      <a:endParaRPr lang="en-US" sz="1200" dirty="0">
                        <a:effectLst/>
                        <a:latin typeface="Times New Roman"/>
                        <a:ea typeface="Calibri"/>
                      </a:endParaRPr>
                    </a:p>
                  </a:txBody>
                  <a:tcPr marL="68580" marR="68580" marT="0" marB="0"/>
                </a:tc>
                <a:tc>
                  <a:txBody>
                    <a:bodyPr/>
                    <a:lstStyle/>
                    <a:p>
                      <a:pPr marL="0" marR="0">
                        <a:lnSpc>
                          <a:spcPct val="150000"/>
                        </a:lnSpc>
                        <a:spcBef>
                          <a:spcPts val="0"/>
                        </a:spcBef>
                      </a:pPr>
                      <a:r>
                        <a:rPr lang="en-US" sz="1100" dirty="0">
                          <a:effectLst/>
                        </a:rPr>
                        <a:t> </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61694995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88" y="284163"/>
            <a:ext cx="8740775" cy="585787"/>
          </a:xfrm>
          <a:prstGeom prst="rect">
            <a:avLst/>
          </a:prstGeom>
        </p:spPr>
        <p:txBody>
          <a:bodyPr>
            <a:spAutoFit/>
          </a:bodyPr>
          <a:lstStyle/>
          <a:p>
            <a:pPr algn="ctr" eaLnBrk="1" hangingPunct="1">
              <a:defRPr/>
            </a:pPr>
            <a:r>
              <a:rPr lang="en-US" sz="3200" b="1" dirty="0" smtClean="0"/>
              <a:t>Non-U.S. Regional Chart Coverage</a:t>
            </a:r>
            <a:endParaRPr lang="en-US" sz="3200" b="1" dirty="0"/>
          </a:p>
        </p:txBody>
      </p:sp>
      <p:sp>
        <p:nvSpPr>
          <p:cNvPr id="4" name="TextBox 3"/>
          <p:cNvSpPr txBox="1"/>
          <p:nvPr/>
        </p:nvSpPr>
        <p:spPr>
          <a:xfrm>
            <a:off x="293688" y="1187448"/>
            <a:ext cx="8372475" cy="4401205"/>
          </a:xfrm>
          <a:prstGeom prst="rect">
            <a:avLst/>
          </a:prstGeom>
          <a:noFill/>
        </p:spPr>
        <p:txBody>
          <a:bodyPr>
            <a:spAutoFit/>
          </a:bodyPr>
          <a:lstStyle/>
          <a:p>
            <a:pPr marL="285750" indent="-285750" eaLnBrk="1" hangingPunct="1">
              <a:buFont typeface="Courier New" panose="02070309020205020404" pitchFamily="49" charset="0"/>
              <a:buChar char="o"/>
              <a:defRPr/>
            </a:pPr>
            <a:endParaRPr lang="en-US" sz="2000" b="1" dirty="0">
              <a:latin typeface="Arial" charset="0"/>
              <a:cs typeface="Arial" charset="0"/>
            </a:endParaRPr>
          </a:p>
          <a:p>
            <a:pPr marL="342900" indent="-342900" eaLnBrk="1" hangingPunct="1">
              <a:buFont typeface="Arial" panose="020B0604020202020204" pitchFamily="34" charset="0"/>
              <a:buChar char="•"/>
              <a:defRPr/>
            </a:pPr>
            <a:r>
              <a:rPr lang="en-US" sz="2000" b="1" dirty="0" smtClean="0"/>
              <a:t>Four New Paper Chart Editions</a:t>
            </a:r>
          </a:p>
          <a:p>
            <a:pPr marL="342900" indent="-342900" eaLnBrk="1" hangingPunct="1">
              <a:buFont typeface="Arial" panose="020B0604020202020204" pitchFamily="34" charset="0"/>
              <a:buChar char="•"/>
              <a:defRPr/>
            </a:pPr>
            <a:endParaRPr lang="en-US" sz="2000" b="1" dirty="0">
              <a:latin typeface="Arial" charset="0"/>
              <a:cs typeface="Arial" charset="0"/>
            </a:endParaRPr>
          </a:p>
          <a:p>
            <a:pPr marL="285750" indent="-285750" eaLnBrk="1" hangingPunct="1">
              <a:buFont typeface="Courier New" panose="02070309020205020404" pitchFamily="49" charset="0"/>
              <a:buChar char="o"/>
              <a:defRPr/>
            </a:pPr>
            <a:endParaRPr lang="en-US" sz="2000" b="1" dirty="0" smtClean="0">
              <a:latin typeface="Arial" charset="0"/>
              <a:cs typeface="Arial" charset="0"/>
            </a:endParaRPr>
          </a:p>
          <a:p>
            <a:pPr eaLnBrk="1" hangingPunct="1">
              <a:defRPr/>
            </a:pPr>
            <a:endParaRPr lang="en-US" sz="2000" b="1" dirty="0" smtClean="0">
              <a:latin typeface="Arial" charset="0"/>
              <a:cs typeface="Arial" charset="0"/>
            </a:endParaRPr>
          </a:p>
          <a:p>
            <a:pPr lvl="1" eaLnBrk="1" hangingPunct="1">
              <a:defRPr/>
            </a:pPr>
            <a:endParaRPr lang="en-US" sz="2000" b="1" dirty="0" smtClean="0">
              <a:latin typeface="Arial" charset="0"/>
              <a:cs typeface="Arial" charset="0"/>
            </a:endParaRPr>
          </a:p>
          <a:p>
            <a:pPr marL="285750" indent="-285750" eaLnBrk="1" hangingPunct="1">
              <a:buFont typeface="Arial" panose="020B0604020202020204" pitchFamily="34" charset="0"/>
              <a:buChar char="•"/>
              <a:defRPr/>
            </a:pPr>
            <a:r>
              <a:rPr lang="en-GB" sz="2000" b="1" dirty="0" smtClean="0"/>
              <a:t>One new INT Chart to be Produced in 2018 </a:t>
            </a:r>
          </a:p>
          <a:p>
            <a:pPr marL="285750" indent="-285750" eaLnBrk="1" hangingPunct="1">
              <a:buFont typeface="Arial" panose="020B0604020202020204" pitchFamily="34" charset="0"/>
              <a:buChar char="•"/>
              <a:defRPr/>
            </a:pPr>
            <a:endParaRPr lang="en-GB" sz="2000" b="1" dirty="0" smtClean="0"/>
          </a:p>
          <a:p>
            <a:pPr lvl="1" eaLnBrk="1" hangingPunct="1">
              <a:defRPr/>
            </a:pPr>
            <a:endParaRPr lang="en-GB" sz="2000" b="1" dirty="0"/>
          </a:p>
          <a:p>
            <a:pPr lvl="1" eaLnBrk="1" hangingPunct="1">
              <a:defRPr/>
            </a:pPr>
            <a:endParaRPr lang="en-GB" sz="2000" b="1" dirty="0" smtClean="0"/>
          </a:p>
          <a:p>
            <a:pPr marL="285750" indent="-285750" eaLnBrk="1" hangingPunct="1">
              <a:buFont typeface="Arial" panose="020B0604020202020204" pitchFamily="34" charset="0"/>
              <a:buChar char="•"/>
              <a:defRPr/>
            </a:pPr>
            <a:r>
              <a:rPr lang="en-GB" sz="2000" b="1" dirty="0" smtClean="0"/>
              <a:t>Two New ENCs in Progress</a:t>
            </a:r>
          </a:p>
          <a:p>
            <a:pPr marL="285750" indent="-285750" eaLnBrk="1" hangingPunct="1">
              <a:buFont typeface="Arial" panose="020B0604020202020204" pitchFamily="34" charset="0"/>
              <a:buChar char="•"/>
              <a:defRPr/>
            </a:pPr>
            <a:endParaRPr lang="en-GB" sz="2000" b="1" dirty="0">
              <a:latin typeface="Arial" charset="0"/>
              <a:cs typeface="Arial" charset="0"/>
            </a:endParaRPr>
          </a:p>
          <a:p>
            <a:pPr marL="285750" indent="-285750" eaLnBrk="1" hangingPunct="1">
              <a:buFont typeface="Arial" panose="020B0604020202020204" pitchFamily="34" charset="0"/>
              <a:buChar char="•"/>
              <a:defRPr/>
            </a:pPr>
            <a:endParaRPr lang="en-GB" sz="2000" b="1" dirty="0" smtClean="0">
              <a:latin typeface="Arial" charset="0"/>
              <a:cs typeface="Arial" charset="0"/>
            </a:endParaRPr>
          </a:p>
          <a:p>
            <a:pPr marL="285750" indent="-285750" eaLnBrk="1" hangingPunct="1">
              <a:buFont typeface="Arial" panose="020B0604020202020204" pitchFamily="34" charset="0"/>
              <a:buChar char="•"/>
              <a:defRPr/>
            </a:pPr>
            <a:endParaRPr lang="en-US" sz="2000" b="1" dirty="0">
              <a:latin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773467"/>
              </p:ext>
            </p:extLst>
          </p:nvPr>
        </p:nvGraphicFramePr>
        <p:xfrm>
          <a:off x="1308099" y="1918307"/>
          <a:ext cx="6343650" cy="982980"/>
        </p:xfrm>
        <a:graphic>
          <a:graphicData uri="http://schemas.openxmlformats.org/drawingml/2006/table">
            <a:tbl>
              <a:tblPr firstRow="1" bandRow="1" bandCol="1">
                <a:tableStyleId>{5C22544A-7EE6-4342-B048-85BDC9FD1C3A}</a:tableStyleId>
              </a:tblPr>
              <a:tblGrid>
                <a:gridCol w="525517">
                  <a:extLst>
                    <a:ext uri="{9D8B030D-6E8A-4147-A177-3AD203B41FA5}">
                      <a16:colId xmlns="" xmlns:a16="http://schemas.microsoft.com/office/drawing/2014/main" val="20000"/>
                    </a:ext>
                  </a:extLst>
                </a:gridCol>
                <a:gridCol w="3975650">
                  <a:extLst>
                    <a:ext uri="{9D8B030D-6E8A-4147-A177-3AD203B41FA5}">
                      <a16:colId xmlns="" xmlns:a16="http://schemas.microsoft.com/office/drawing/2014/main" val="20001"/>
                    </a:ext>
                  </a:extLst>
                </a:gridCol>
                <a:gridCol w="993913">
                  <a:extLst>
                    <a:ext uri="{9D8B030D-6E8A-4147-A177-3AD203B41FA5}">
                      <a16:colId xmlns="" xmlns:a16="http://schemas.microsoft.com/office/drawing/2014/main" val="20002"/>
                    </a:ext>
                  </a:extLst>
                </a:gridCol>
                <a:gridCol w="848570">
                  <a:extLst>
                    <a:ext uri="{9D8B030D-6E8A-4147-A177-3AD203B41FA5}">
                      <a16:colId xmlns="" xmlns:a16="http://schemas.microsoft.com/office/drawing/2014/main" val="20003"/>
                    </a:ext>
                  </a:extLst>
                </a:gridCol>
              </a:tblGrid>
              <a:tr h="182880">
                <a:tc>
                  <a:txBody>
                    <a:bodyPr/>
                    <a:lstStyle/>
                    <a:p>
                      <a:pPr marL="0" marR="0">
                        <a:lnSpc>
                          <a:spcPct val="150000"/>
                        </a:lnSpc>
                        <a:spcBef>
                          <a:spcPts val="0"/>
                        </a:spcBef>
                      </a:pPr>
                      <a:r>
                        <a:rPr lang="en-US" sz="1100" dirty="0">
                          <a:effectLst/>
                        </a:rPr>
                        <a:t>C</a:t>
                      </a:r>
                      <a:r>
                        <a:rPr lang="en-US" sz="1100" spc="5" dirty="0">
                          <a:effectLst/>
                        </a:rPr>
                        <a:t>h</a:t>
                      </a:r>
                      <a:r>
                        <a:rPr lang="en-US" sz="1100" dirty="0">
                          <a:effectLst/>
                        </a:rPr>
                        <a:t>a</a:t>
                      </a:r>
                      <a:r>
                        <a:rPr lang="en-US" sz="1100" spc="-5" dirty="0">
                          <a:effectLst/>
                        </a:rPr>
                        <a:t>rt</a:t>
                      </a:r>
                      <a:endParaRPr lang="en-US" sz="1200" dirty="0">
                        <a:effectLst/>
                        <a:latin typeface="Times New Roman"/>
                        <a:ea typeface="Calibri"/>
                      </a:endParaRPr>
                    </a:p>
                  </a:txBody>
                  <a:tcPr marL="68580" marR="68580" marT="0" marB="0" anchor="ctr"/>
                </a:tc>
                <a:tc>
                  <a:txBody>
                    <a:bodyPr/>
                    <a:lstStyle/>
                    <a:p>
                      <a:pPr marL="72390" marR="793750" algn="ctr">
                        <a:lnSpc>
                          <a:spcPct val="150000"/>
                        </a:lnSpc>
                        <a:spcBef>
                          <a:spcPts val="0"/>
                        </a:spcBef>
                        <a:spcAft>
                          <a:spcPts val="0"/>
                        </a:spcAft>
                      </a:pPr>
                      <a:r>
                        <a:rPr lang="en-US" sz="1100" dirty="0">
                          <a:effectLst/>
                        </a:rPr>
                        <a:t>C</a:t>
                      </a:r>
                      <a:r>
                        <a:rPr lang="en-US" sz="1100" spc="5" dirty="0">
                          <a:effectLst/>
                        </a:rPr>
                        <a:t>h</a:t>
                      </a:r>
                      <a:r>
                        <a:rPr lang="en-US" sz="1100" dirty="0">
                          <a:effectLst/>
                        </a:rPr>
                        <a:t>a</a:t>
                      </a:r>
                      <a:r>
                        <a:rPr lang="en-US" sz="1100" spc="-5" dirty="0">
                          <a:effectLst/>
                        </a:rPr>
                        <a:t>r</a:t>
                      </a:r>
                      <a:r>
                        <a:rPr lang="en-US" sz="1100" dirty="0">
                          <a:effectLst/>
                        </a:rPr>
                        <a:t>t</a:t>
                      </a:r>
                      <a:r>
                        <a:rPr lang="en-US" sz="1100" spc="-5" dirty="0">
                          <a:effectLst/>
                        </a:rPr>
                        <a:t> </a:t>
                      </a:r>
                      <a:r>
                        <a:rPr lang="en-US" sz="1100" spc="5" dirty="0">
                          <a:effectLst/>
                        </a:rPr>
                        <a:t>T</a:t>
                      </a:r>
                      <a:r>
                        <a:rPr lang="en-US" sz="1100" dirty="0">
                          <a:effectLst/>
                        </a:rPr>
                        <a:t>i</a:t>
                      </a:r>
                      <a:r>
                        <a:rPr lang="en-US" sz="1100" spc="-5" dirty="0">
                          <a:effectLst/>
                        </a:rPr>
                        <a:t>t</a:t>
                      </a:r>
                      <a:r>
                        <a:rPr lang="en-US" sz="1100" dirty="0">
                          <a:effectLst/>
                        </a:rPr>
                        <a:t>le</a:t>
                      </a:r>
                      <a:endParaRPr lang="en-US" sz="1200" dirty="0">
                        <a:effectLst/>
                        <a:latin typeface="Times New Roman"/>
                        <a:ea typeface="Calibri"/>
                      </a:endParaRPr>
                    </a:p>
                  </a:txBody>
                  <a:tcPr marL="68580" marR="68580" marT="0" marB="0" anchor="ctr"/>
                </a:tc>
                <a:tc>
                  <a:txBody>
                    <a:bodyPr/>
                    <a:lstStyle/>
                    <a:p>
                      <a:pPr marL="0" marR="0" algn="ctr">
                        <a:lnSpc>
                          <a:spcPct val="150000"/>
                        </a:lnSpc>
                        <a:spcBef>
                          <a:spcPts val="0"/>
                        </a:spcBef>
                      </a:pPr>
                      <a:r>
                        <a:rPr lang="en-US" sz="1100" spc="5" dirty="0">
                          <a:effectLst/>
                        </a:rPr>
                        <a:t>Ed</a:t>
                      </a:r>
                      <a:r>
                        <a:rPr lang="en-US" sz="1100" dirty="0">
                          <a:effectLst/>
                        </a:rPr>
                        <a:t>i</a:t>
                      </a:r>
                      <a:r>
                        <a:rPr lang="en-US" sz="1100" spc="-5" dirty="0">
                          <a:effectLst/>
                        </a:rPr>
                        <a:t>t</a:t>
                      </a:r>
                      <a:r>
                        <a:rPr lang="en-US" sz="1100" dirty="0">
                          <a:effectLst/>
                        </a:rPr>
                        <a:t>ion</a:t>
                      </a:r>
                      <a:r>
                        <a:rPr lang="en-US" sz="1100" spc="5" dirty="0">
                          <a:effectLst/>
                        </a:rPr>
                        <a:t> </a:t>
                      </a:r>
                      <a:r>
                        <a:rPr lang="en-US" sz="1100" dirty="0">
                          <a:effectLst/>
                        </a:rPr>
                        <a:t>Da</a:t>
                      </a:r>
                      <a:r>
                        <a:rPr lang="en-US" sz="1100" spc="-5" dirty="0">
                          <a:effectLst/>
                        </a:rPr>
                        <a:t>te</a:t>
                      </a:r>
                      <a:endParaRPr lang="en-US" sz="1200" dirty="0">
                        <a:effectLst/>
                        <a:latin typeface="Times New Roman"/>
                        <a:ea typeface="Calibri"/>
                      </a:endParaRPr>
                    </a:p>
                  </a:txBody>
                  <a:tcPr marL="68580" marR="68580" marT="0" marB="0" anchor="ctr"/>
                </a:tc>
                <a:tc>
                  <a:txBody>
                    <a:bodyPr/>
                    <a:lstStyle/>
                    <a:p>
                      <a:pPr marL="0" marR="0" algn="ctr">
                        <a:lnSpc>
                          <a:spcPts val="1000"/>
                        </a:lnSpc>
                        <a:spcBef>
                          <a:spcPts val="35"/>
                        </a:spcBef>
                      </a:pPr>
                      <a:r>
                        <a:rPr lang="en-US" sz="1100" dirty="0">
                          <a:effectLst/>
                        </a:rPr>
                        <a:t>Distribution</a:t>
                      </a:r>
                      <a:endParaRPr lang="en-US" sz="1200" dirty="0">
                        <a:effectLst/>
                        <a:latin typeface="Times New Roman"/>
                        <a:ea typeface="Calibri"/>
                      </a:endParaRPr>
                    </a:p>
                  </a:txBody>
                  <a:tcPr marL="68580" marR="68580" marT="0" marB="0" anchor="ctr"/>
                </a:tc>
                <a:extLst>
                  <a:ext uri="{0D108BD9-81ED-4DB2-BD59-A6C34878D82A}">
                    <a16:rowId xmlns="" xmlns:a16="http://schemas.microsoft.com/office/drawing/2014/main" val="10000"/>
                  </a:ext>
                </a:extLst>
              </a:tr>
              <a:tr h="182880">
                <a:tc>
                  <a:txBody>
                    <a:bodyPr/>
                    <a:lstStyle/>
                    <a:p>
                      <a:pPr marL="3175" marR="0" indent="57150">
                        <a:spcBef>
                          <a:spcPts val="0"/>
                        </a:spcBef>
                        <a:spcAft>
                          <a:spcPts val="0"/>
                        </a:spcAft>
                      </a:pPr>
                      <a:r>
                        <a:rPr lang="en-US" sz="1000" dirty="0">
                          <a:effectLst/>
                        </a:rPr>
                        <a:t>24502</a:t>
                      </a:r>
                      <a:endParaRPr lang="en-US" sz="1200" dirty="0">
                        <a:effectLst/>
                        <a:latin typeface="Times New Roman"/>
                        <a:ea typeface="Calibri"/>
                      </a:endParaRPr>
                    </a:p>
                  </a:txBody>
                  <a:tcPr marL="68580" marR="68580" marT="0" marB="0"/>
                </a:tc>
                <a:tc>
                  <a:txBody>
                    <a:bodyPr/>
                    <a:lstStyle/>
                    <a:p>
                      <a:pPr marL="72390" marR="0">
                        <a:spcBef>
                          <a:spcPts val="0"/>
                        </a:spcBef>
                        <a:spcAft>
                          <a:spcPts val="0"/>
                        </a:spcAft>
                      </a:pPr>
                      <a:r>
                        <a:rPr lang="es-CO" sz="1000" spc="5" dirty="0">
                          <a:effectLst/>
                        </a:rPr>
                        <a:t>Barranquilla, Colombia</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000" dirty="0">
                          <a:effectLst/>
                        </a:rPr>
                        <a:t>March 2017</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000" dirty="0">
                          <a:effectLst/>
                        </a:rPr>
                        <a:t>LIM DIS</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1"/>
                  </a:ext>
                </a:extLst>
              </a:tr>
              <a:tr h="182880">
                <a:tc>
                  <a:txBody>
                    <a:bodyPr/>
                    <a:lstStyle/>
                    <a:p>
                      <a:pPr marL="3175" marR="0" indent="57150">
                        <a:spcBef>
                          <a:spcPts val="0"/>
                        </a:spcBef>
                        <a:spcAft>
                          <a:spcPts val="0"/>
                        </a:spcAft>
                      </a:pPr>
                      <a:r>
                        <a:rPr lang="en-US" sz="1000" dirty="0">
                          <a:effectLst/>
                        </a:rPr>
                        <a:t>27085</a:t>
                      </a:r>
                      <a:endParaRPr lang="en-US" sz="1200" dirty="0">
                        <a:effectLst/>
                        <a:latin typeface="Times New Roman"/>
                        <a:ea typeface="Calibri"/>
                      </a:endParaRPr>
                    </a:p>
                  </a:txBody>
                  <a:tcPr marL="68580" marR="68580" marT="0" marB="0"/>
                </a:tc>
                <a:tc>
                  <a:txBody>
                    <a:bodyPr/>
                    <a:lstStyle/>
                    <a:p>
                      <a:pPr marL="72390" marR="0">
                        <a:spcBef>
                          <a:spcPts val="0"/>
                        </a:spcBef>
                        <a:spcAft>
                          <a:spcPts val="0"/>
                        </a:spcAft>
                      </a:pPr>
                      <a:r>
                        <a:rPr lang="es-CO" sz="1000" spc="5" dirty="0">
                          <a:effectLst/>
                        </a:rPr>
                        <a:t>Bahia de la Habana, Cuba</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000" dirty="0">
                          <a:effectLst/>
                        </a:rPr>
                        <a:t>April 2017</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000" dirty="0">
                          <a:effectLst/>
                        </a:rPr>
                        <a:t>LIM DIS</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2"/>
                  </a:ext>
                </a:extLst>
              </a:tr>
              <a:tr h="182880">
                <a:tc>
                  <a:txBody>
                    <a:bodyPr/>
                    <a:lstStyle/>
                    <a:p>
                      <a:pPr marL="3175" marR="0" indent="57150">
                        <a:spcBef>
                          <a:spcPts val="0"/>
                        </a:spcBef>
                        <a:spcAft>
                          <a:spcPts val="0"/>
                        </a:spcAft>
                      </a:pPr>
                      <a:r>
                        <a:rPr lang="en-US" sz="1000" dirty="0">
                          <a:effectLst/>
                        </a:rPr>
                        <a:t>24465</a:t>
                      </a:r>
                      <a:endParaRPr lang="en-US" sz="1200" dirty="0">
                        <a:effectLst/>
                        <a:latin typeface="Times New Roman"/>
                        <a:ea typeface="Calibri"/>
                      </a:endParaRPr>
                    </a:p>
                  </a:txBody>
                  <a:tcPr marL="68580" marR="68580" marT="0" marB="0"/>
                </a:tc>
                <a:tc>
                  <a:txBody>
                    <a:bodyPr/>
                    <a:lstStyle/>
                    <a:p>
                      <a:pPr marL="72390" marR="0">
                        <a:spcBef>
                          <a:spcPts val="0"/>
                        </a:spcBef>
                        <a:spcAft>
                          <a:spcPts val="0"/>
                        </a:spcAft>
                      </a:pPr>
                      <a:r>
                        <a:rPr lang="es-CO" sz="1000" spc="5" dirty="0">
                          <a:effectLst/>
                        </a:rPr>
                        <a:t>Sint Anna Baai and Schottegat, Curacao, Netherland Antilles</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000" dirty="0">
                          <a:effectLst/>
                        </a:rPr>
                        <a:t>July 2017</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000" dirty="0">
                          <a:effectLst/>
                        </a:rPr>
                        <a:t>LIM DIS</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3"/>
                  </a:ext>
                </a:extLst>
              </a:tr>
              <a:tr h="182880">
                <a:tc>
                  <a:txBody>
                    <a:bodyPr/>
                    <a:lstStyle/>
                    <a:p>
                      <a:pPr marL="3175" marR="0" indent="57150">
                        <a:spcBef>
                          <a:spcPts val="0"/>
                        </a:spcBef>
                        <a:spcAft>
                          <a:spcPts val="0"/>
                        </a:spcAft>
                      </a:pPr>
                      <a:r>
                        <a:rPr lang="en-US" sz="1000" dirty="0">
                          <a:effectLst/>
                        </a:rPr>
                        <a:t>24462</a:t>
                      </a:r>
                      <a:endParaRPr lang="en-US" sz="1200" dirty="0">
                        <a:effectLst/>
                        <a:latin typeface="Times New Roman"/>
                        <a:ea typeface="Calibri"/>
                      </a:endParaRPr>
                    </a:p>
                  </a:txBody>
                  <a:tcPr marL="68580" marR="68580" marT="0" marB="0"/>
                </a:tc>
                <a:tc>
                  <a:txBody>
                    <a:bodyPr/>
                    <a:lstStyle/>
                    <a:p>
                      <a:pPr marL="72390" marR="0">
                        <a:spcBef>
                          <a:spcPts val="0"/>
                        </a:spcBef>
                        <a:spcAft>
                          <a:spcPts val="0"/>
                        </a:spcAft>
                      </a:pPr>
                      <a:r>
                        <a:rPr lang="en-US" sz="1000" dirty="0">
                          <a:effectLst/>
                        </a:rPr>
                        <a:t>Curacao, Netherland Antilles</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000" dirty="0">
                          <a:effectLst/>
                        </a:rPr>
                        <a:t>August 2017</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000" dirty="0">
                          <a:effectLst/>
                        </a:rPr>
                        <a:t>LIM DIS</a:t>
                      </a:r>
                      <a:endParaRPr lang="en-US" sz="1200" dirty="0">
                        <a:effectLst/>
                        <a:latin typeface="Times New Roman"/>
                        <a:ea typeface="Calibri"/>
                      </a:endParaRPr>
                    </a:p>
                  </a:txBody>
                  <a:tcPr marL="68580" marR="68580" marT="0" marB="0"/>
                </a:tc>
                <a:extLst>
                  <a:ext uri="{0D108BD9-81ED-4DB2-BD59-A6C34878D82A}">
                    <a16:rowId xmlns="" xmlns:a16="http://schemas.microsoft.com/office/drawing/2014/main" val="10004"/>
                  </a:ext>
                </a:extLst>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95221554"/>
              </p:ext>
            </p:extLst>
          </p:nvPr>
        </p:nvGraphicFramePr>
        <p:xfrm>
          <a:off x="1423987" y="3461322"/>
          <a:ext cx="6111875" cy="1049337"/>
        </p:xfrm>
        <a:graphic>
          <a:graphicData uri="http://schemas.openxmlformats.org/presentationml/2006/ole">
            <mc:AlternateContent xmlns:mc="http://schemas.openxmlformats.org/markup-compatibility/2006">
              <mc:Choice xmlns:v="urn:schemas-microsoft-com:vml" Requires="v">
                <p:oleObj spid="_x0000_s1079" name="Document" r:id="rId5" imgW="6111484" imgH="1050093" progId="Word.Document.12">
                  <p:embed/>
                </p:oleObj>
              </mc:Choice>
              <mc:Fallback>
                <p:oleObj name="Document" r:id="rId5" imgW="6111484" imgH="1050093" progId="Word.Document.12">
                  <p:embed/>
                  <p:pic>
                    <p:nvPicPr>
                      <p:cNvPr id="0" name=""/>
                      <p:cNvPicPr/>
                      <p:nvPr/>
                    </p:nvPicPr>
                    <p:blipFill>
                      <a:blip r:embed="rId6"/>
                      <a:stretch>
                        <a:fillRect/>
                      </a:stretch>
                    </p:blipFill>
                    <p:spPr>
                      <a:xfrm>
                        <a:off x="1423987" y="3461322"/>
                        <a:ext cx="6111875" cy="1049337"/>
                      </a:xfrm>
                      <a:prstGeom prst="rect">
                        <a:avLst/>
                      </a:prstGeom>
                    </p:spPr>
                  </p:pic>
                </p:oleObj>
              </mc:Fallback>
            </mc:AlternateContent>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52065323"/>
              </p:ext>
            </p:extLst>
          </p:nvPr>
        </p:nvGraphicFramePr>
        <p:xfrm>
          <a:off x="1388364" y="4718203"/>
          <a:ext cx="5524500" cy="960120"/>
        </p:xfrm>
        <a:graphic>
          <a:graphicData uri="http://schemas.openxmlformats.org/drawingml/2006/table">
            <a:tbl>
              <a:tblPr firstRow="1" firstCol="1" bandRow="1">
                <a:tableStyleId>{5C22544A-7EE6-4342-B048-85BDC9FD1C3A}</a:tableStyleId>
              </a:tblPr>
              <a:tblGrid>
                <a:gridCol w="722630">
                  <a:extLst>
                    <a:ext uri="{9D8B030D-6E8A-4147-A177-3AD203B41FA5}">
                      <a16:colId xmlns="" xmlns:a16="http://schemas.microsoft.com/office/drawing/2014/main" val="20000"/>
                    </a:ext>
                  </a:extLst>
                </a:gridCol>
                <a:gridCol w="3422650">
                  <a:extLst>
                    <a:ext uri="{9D8B030D-6E8A-4147-A177-3AD203B41FA5}">
                      <a16:colId xmlns="" xmlns:a16="http://schemas.microsoft.com/office/drawing/2014/main" val="20001"/>
                    </a:ext>
                  </a:extLst>
                </a:gridCol>
                <a:gridCol w="1379220">
                  <a:extLst>
                    <a:ext uri="{9D8B030D-6E8A-4147-A177-3AD203B41FA5}">
                      <a16:colId xmlns="" xmlns:a16="http://schemas.microsoft.com/office/drawing/2014/main" val="20002"/>
                    </a:ext>
                  </a:extLst>
                </a:gridCol>
              </a:tblGrid>
              <a:tr h="190500">
                <a:tc>
                  <a:txBody>
                    <a:bodyPr/>
                    <a:lstStyle/>
                    <a:p>
                      <a:pPr marL="0" marR="0" algn="ctr">
                        <a:lnSpc>
                          <a:spcPct val="150000"/>
                        </a:lnSpc>
                        <a:spcBef>
                          <a:spcPts val="0"/>
                        </a:spcBef>
                        <a:spcAft>
                          <a:spcPts val="0"/>
                        </a:spcAft>
                      </a:pPr>
                      <a:r>
                        <a:rPr lang="en-US" sz="1100" dirty="0">
                          <a:effectLst/>
                        </a:rPr>
                        <a:t>Cell Name</a:t>
                      </a:r>
                      <a:endParaRPr lang="en-US" sz="1200" dirty="0">
                        <a:effectLst/>
                        <a:latin typeface="Times New Roman"/>
                        <a:ea typeface="Calibri"/>
                      </a:endParaRPr>
                    </a:p>
                  </a:txBody>
                  <a:tcPr marL="68580" marR="68580" marT="0" marB="0" anchor="ctr"/>
                </a:tc>
                <a:tc>
                  <a:txBody>
                    <a:bodyPr/>
                    <a:lstStyle/>
                    <a:p>
                      <a:pPr marL="0" marR="0" algn="ctr">
                        <a:lnSpc>
                          <a:spcPct val="150000"/>
                        </a:lnSpc>
                        <a:spcBef>
                          <a:spcPts val="0"/>
                        </a:spcBef>
                        <a:spcAft>
                          <a:spcPts val="0"/>
                        </a:spcAft>
                      </a:pPr>
                      <a:r>
                        <a:rPr lang="en-US" sz="1100" dirty="0">
                          <a:effectLst/>
                        </a:rPr>
                        <a:t>Title</a:t>
                      </a:r>
                      <a:endParaRPr lang="en-US" sz="1200" dirty="0">
                        <a:effectLst/>
                        <a:latin typeface="Times New Roman"/>
                        <a:ea typeface="Calibri"/>
                      </a:endParaRPr>
                    </a:p>
                  </a:txBody>
                  <a:tcPr marL="68580" marR="68580" marT="0" marB="0" anchor="ctr"/>
                </a:tc>
                <a:tc>
                  <a:txBody>
                    <a:bodyPr/>
                    <a:lstStyle/>
                    <a:p>
                      <a:pPr marL="0" marR="0" algn="ctr">
                        <a:lnSpc>
                          <a:spcPct val="150000"/>
                        </a:lnSpc>
                        <a:spcBef>
                          <a:spcPts val="0"/>
                        </a:spcBef>
                        <a:spcAft>
                          <a:spcPts val="0"/>
                        </a:spcAft>
                      </a:pPr>
                      <a:r>
                        <a:rPr lang="en-US" sz="1100" dirty="0">
                          <a:effectLst/>
                        </a:rPr>
                        <a:t>Posted</a:t>
                      </a:r>
                      <a:endParaRPr lang="en-US" sz="1200" dirty="0">
                        <a:effectLst/>
                        <a:latin typeface="Times New Roman"/>
                        <a:ea typeface="Calibri"/>
                      </a:endParaRPr>
                    </a:p>
                  </a:txBody>
                  <a:tcPr marL="68580" marR="68580" marT="0" marB="0" anchor="ctr"/>
                </a:tc>
                <a:extLst>
                  <a:ext uri="{0D108BD9-81ED-4DB2-BD59-A6C34878D82A}">
                    <a16:rowId xmlns="" xmlns:a16="http://schemas.microsoft.com/office/drawing/2014/main" val="10000"/>
                  </a:ext>
                </a:extLst>
              </a:tr>
              <a:tr h="190500">
                <a:tc>
                  <a:txBody>
                    <a:bodyPr/>
                    <a:lstStyle/>
                    <a:p>
                      <a:pPr marL="0" marR="0" algn="ctr">
                        <a:lnSpc>
                          <a:spcPct val="150000"/>
                        </a:lnSpc>
                        <a:spcBef>
                          <a:spcPts val="0"/>
                        </a:spcBef>
                        <a:spcAft>
                          <a:spcPts val="0"/>
                        </a:spcAft>
                      </a:pPr>
                      <a:r>
                        <a:rPr lang="en-US" sz="1000" dirty="0">
                          <a:effectLst/>
                        </a:rPr>
                        <a:t>US3HTI01</a:t>
                      </a:r>
                      <a:endParaRPr lang="en-US" sz="1200" dirty="0">
                        <a:effectLst/>
                        <a:latin typeface="Times New Roman"/>
                        <a:ea typeface="Calibri"/>
                      </a:endParaRPr>
                    </a:p>
                  </a:txBody>
                  <a:tcPr marL="68580" marR="68580" marT="0" marB="0" anchor="ctr"/>
                </a:tc>
                <a:tc>
                  <a:txBody>
                    <a:bodyPr/>
                    <a:lstStyle/>
                    <a:p>
                      <a:pPr marL="0" marR="0" algn="ctr">
                        <a:lnSpc>
                          <a:spcPct val="150000"/>
                        </a:lnSpc>
                        <a:spcBef>
                          <a:spcPts val="0"/>
                        </a:spcBef>
                        <a:spcAft>
                          <a:spcPts val="0"/>
                        </a:spcAft>
                      </a:pPr>
                      <a:r>
                        <a:rPr lang="en-US" sz="1000" dirty="0">
                          <a:effectLst/>
                        </a:rPr>
                        <a:t>Haiti Coast</a:t>
                      </a:r>
                      <a:endParaRPr lang="en-US" sz="1200" dirty="0">
                        <a:effectLst/>
                        <a:latin typeface="Times New Roman"/>
                        <a:ea typeface="Calibri"/>
                      </a:endParaRPr>
                    </a:p>
                  </a:txBody>
                  <a:tcPr marL="68580" marR="68580" marT="0" marB="0" anchor="ctr"/>
                </a:tc>
                <a:tc>
                  <a:txBody>
                    <a:bodyPr/>
                    <a:lstStyle/>
                    <a:p>
                      <a:pPr marL="0" marR="0" algn="ctr">
                        <a:lnSpc>
                          <a:spcPct val="150000"/>
                        </a:lnSpc>
                        <a:spcBef>
                          <a:spcPts val="0"/>
                        </a:spcBef>
                        <a:spcAft>
                          <a:spcPts val="0"/>
                        </a:spcAft>
                      </a:pPr>
                      <a:r>
                        <a:rPr lang="en-US" sz="1000" dirty="0">
                          <a:effectLst/>
                        </a:rPr>
                        <a:t>In Progress</a:t>
                      </a:r>
                      <a:endParaRPr lang="en-US" sz="1200" dirty="0">
                        <a:effectLst/>
                        <a:latin typeface="Times New Roman"/>
                        <a:ea typeface="Calibri"/>
                      </a:endParaRPr>
                    </a:p>
                  </a:txBody>
                  <a:tcPr marL="68580" marR="68580" marT="0" marB="0" anchor="ctr"/>
                </a:tc>
                <a:extLst>
                  <a:ext uri="{0D108BD9-81ED-4DB2-BD59-A6C34878D82A}">
                    <a16:rowId xmlns="" xmlns:a16="http://schemas.microsoft.com/office/drawing/2014/main" val="10001"/>
                  </a:ext>
                </a:extLst>
              </a:tr>
              <a:tr h="190500">
                <a:tc>
                  <a:txBody>
                    <a:bodyPr/>
                    <a:lstStyle/>
                    <a:p>
                      <a:pPr marL="0" marR="0" algn="ctr">
                        <a:lnSpc>
                          <a:spcPct val="150000"/>
                        </a:lnSpc>
                        <a:spcBef>
                          <a:spcPts val="0"/>
                        </a:spcBef>
                        <a:spcAft>
                          <a:spcPts val="0"/>
                        </a:spcAft>
                      </a:pPr>
                      <a:r>
                        <a:rPr lang="en-US" sz="1000" dirty="0">
                          <a:effectLst/>
                        </a:rPr>
                        <a:t>US511060</a:t>
                      </a:r>
                      <a:endParaRPr lang="en-US" sz="1200" dirty="0">
                        <a:effectLst/>
                        <a:latin typeface="Times New Roman"/>
                        <a:ea typeface="Calibri"/>
                      </a:endParaRPr>
                    </a:p>
                  </a:txBody>
                  <a:tcPr marL="68580" marR="68580" marT="0" marB="0" anchor="ctr"/>
                </a:tc>
                <a:tc>
                  <a:txBody>
                    <a:bodyPr/>
                    <a:lstStyle/>
                    <a:p>
                      <a:pPr marL="0" marR="0" algn="ctr">
                        <a:lnSpc>
                          <a:spcPct val="150000"/>
                        </a:lnSpc>
                        <a:spcBef>
                          <a:spcPts val="0"/>
                        </a:spcBef>
                        <a:spcAft>
                          <a:spcPts val="0"/>
                        </a:spcAft>
                      </a:pPr>
                      <a:r>
                        <a:rPr lang="en-US" sz="1000" dirty="0">
                          <a:effectLst/>
                        </a:rPr>
                        <a:t>Puerto de Haina, Dominican Republic</a:t>
                      </a:r>
                      <a:endParaRPr lang="en-US" sz="1200" dirty="0">
                        <a:effectLst/>
                        <a:latin typeface="Times New Roman"/>
                        <a:ea typeface="Calibri"/>
                      </a:endParaRPr>
                    </a:p>
                  </a:txBody>
                  <a:tcPr marL="68580" marR="68580" marT="0" marB="0" anchor="ctr"/>
                </a:tc>
                <a:tc>
                  <a:txBody>
                    <a:bodyPr/>
                    <a:lstStyle/>
                    <a:p>
                      <a:pPr marL="0" marR="0" algn="ctr">
                        <a:lnSpc>
                          <a:spcPct val="150000"/>
                        </a:lnSpc>
                        <a:spcBef>
                          <a:spcPts val="0"/>
                        </a:spcBef>
                        <a:spcAft>
                          <a:spcPts val="0"/>
                        </a:spcAft>
                      </a:pPr>
                      <a:r>
                        <a:rPr lang="en-US" sz="1000" dirty="0">
                          <a:effectLst/>
                        </a:rPr>
                        <a:t>In Progress</a:t>
                      </a:r>
                      <a:endParaRPr lang="en-US" sz="1200" dirty="0">
                        <a:effectLst/>
                        <a:latin typeface="Times New Roman"/>
                        <a:ea typeface="Calibri"/>
                      </a:endParaRPr>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03129792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88" y="284163"/>
            <a:ext cx="8740775" cy="585787"/>
          </a:xfrm>
          <a:prstGeom prst="rect">
            <a:avLst/>
          </a:prstGeom>
        </p:spPr>
        <p:txBody>
          <a:bodyPr>
            <a:spAutoFit/>
          </a:bodyPr>
          <a:lstStyle/>
          <a:p>
            <a:pPr algn="ctr" eaLnBrk="1" hangingPunct="1">
              <a:defRPr/>
            </a:pPr>
            <a:r>
              <a:rPr lang="en-US" sz="3200" b="1" dirty="0" smtClean="0">
                <a:latin typeface="+mn-lt"/>
                <a:cs typeface="Arial" charset="0"/>
              </a:rPr>
              <a:t>Bathymetric Data made available to GEBCO</a:t>
            </a:r>
            <a:endParaRPr lang="en-US" sz="3200" b="1" dirty="0">
              <a:latin typeface="+mn-lt"/>
              <a:cs typeface="Arial" charset="0"/>
            </a:endParaRPr>
          </a:p>
        </p:txBody>
      </p:sp>
      <p:sp>
        <p:nvSpPr>
          <p:cNvPr id="4" name="TextBox 3"/>
          <p:cNvSpPr txBox="1"/>
          <p:nvPr/>
        </p:nvSpPr>
        <p:spPr>
          <a:xfrm>
            <a:off x="409575" y="730250"/>
            <a:ext cx="8372475" cy="2215991"/>
          </a:xfrm>
          <a:prstGeom prst="rect">
            <a:avLst/>
          </a:prstGeom>
          <a:noFill/>
        </p:spPr>
        <p:txBody>
          <a:bodyPr>
            <a:spAutoFit/>
          </a:bodyPr>
          <a:lstStyle/>
          <a:p>
            <a:pPr marL="285750" indent="-285750" eaLnBrk="1" hangingPunct="1">
              <a:buFont typeface="Courier New" panose="02070309020205020404" pitchFamily="49" charset="0"/>
              <a:buChar char="o"/>
              <a:defRPr/>
            </a:pPr>
            <a:endParaRPr lang="en-US" sz="2000" b="1" dirty="0">
              <a:latin typeface="Arial" charset="0"/>
              <a:cs typeface="Arial" charset="0"/>
            </a:endParaRPr>
          </a:p>
          <a:p>
            <a:pPr marL="285750" indent="-285750" eaLnBrk="1" hangingPunct="1">
              <a:buFont typeface="Courier New" panose="02070309020205020404" pitchFamily="49" charset="0"/>
              <a:buChar char="o"/>
              <a:defRPr/>
            </a:pPr>
            <a:endParaRPr lang="en-US" sz="2000" b="1" dirty="0" smtClean="0">
              <a:latin typeface="Arial" charset="0"/>
              <a:cs typeface="Arial" charset="0"/>
            </a:endParaRPr>
          </a:p>
          <a:p>
            <a:pPr eaLnBrk="1" hangingPunct="1">
              <a:defRPr/>
            </a:pPr>
            <a:endParaRPr lang="en-US" sz="2000" b="1" dirty="0" smtClean="0">
              <a:latin typeface="Arial" charset="0"/>
              <a:cs typeface="Arial" charset="0"/>
            </a:endParaRPr>
          </a:p>
          <a:p>
            <a:pPr marL="285750" indent="-285750" eaLnBrk="1" hangingPunct="1">
              <a:buFont typeface="Courier New" panose="02070309020205020404" pitchFamily="49" charset="0"/>
              <a:buChar char="o"/>
              <a:defRPr/>
            </a:pPr>
            <a:endParaRPr lang="en-US" sz="2000" b="1" dirty="0">
              <a:latin typeface="Arial" charset="0"/>
              <a:cs typeface="Arial" charset="0"/>
            </a:endParaRPr>
          </a:p>
          <a:p>
            <a:pPr marL="285750" indent="-285750" eaLnBrk="1" hangingPunct="1">
              <a:buFont typeface="Courier New" panose="02070309020205020404" pitchFamily="49" charset="0"/>
              <a:buChar char="o"/>
              <a:defRPr/>
            </a:pPr>
            <a:endParaRPr lang="en-US" sz="2000" b="1" dirty="0" smtClean="0">
              <a:latin typeface="Arial" charset="0"/>
              <a:cs typeface="Arial" charset="0"/>
            </a:endParaRPr>
          </a:p>
          <a:p>
            <a:pPr eaLnBrk="1" hangingPunct="1">
              <a:defRPr/>
            </a:pPr>
            <a:endParaRPr lang="en-US" sz="2000" b="1" dirty="0" smtClean="0">
              <a:latin typeface="Arial" charset="0"/>
              <a:cs typeface="Arial" charset="0"/>
            </a:endParaRPr>
          </a:p>
          <a:p>
            <a:pPr lvl="1" eaLnBrk="1" hangingPunct="1">
              <a:defRPr/>
            </a:pPr>
            <a:endParaRPr lang="en-US" dirty="0">
              <a:latin typeface="Arial" charset="0"/>
              <a:cs typeface="Arial" charset="0"/>
            </a:endParaRPr>
          </a:p>
        </p:txBody>
      </p:sp>
      <p:pic>
        <p:nvPicPr>
          <p:cNvPr id="348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655"/>
          <a:stretch/>
        </p:blipFill>
        <p:spPr bwMode="auto">
          <a:xfrm>
            <a:off x="1376363" y="731520"/>
            <a:ext cx="6126480" cy="51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31236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87" y="869950"/>
            <a:ext cx="8740775" cy="585787"/>
          </a:xfrm>
          <a:prstGeom prst="rect">
            <a:avLst/>
          </a:prstGeom>
        </p:spPr>
        <p:txBody>
          <a:bodyPr>
            <a:spAutoFit/>
          </a:bodyPr>
          <a:lstStyle/>
          <a:p>
            <a:pPr algn="ctr" eaLnBrk="1" hangingPunct="1">
              <a:defRPr/>
            </a:pPr>
            <a:r>
              <a:rPr lang="en-US" sz="3200" b="1" dirty="0" smtClean="0">
                <a:latin typeface="+mn-lt"/>
                <a:cs typeface="Arial" charset="0"/>
              </a:rPr>
              <a:t>Plans that affect the Region</a:t>
            </a:r>
            <a:endParaRPr lang="en-US" sz="3200" b="1" dirty="0">
              <a:latin typeface="+mn-lt"/>
              <a:cs typeface="Arial" charset="0"/>
            </a:endParaRPr>
          </a:p>
        </p:txBody>
      </p:sp>
      <p:sp>
        <p:nvSpPr>
          <p:cNvPr id="4" name="TextBox 3"/>
          <p:cNvSpPr txBox="1"/>
          <p:nvPr/>
        </p:nvSpPr>
        <p:spPr>
          <a:xfrm>
            <a:off x="409573" y="2076053"/>
            <a:ext cx="8372475" cy="3323987"/>
          </a:xfrm>
          <a:prstGeom prst="rect">
            <a:avLst/>
          </a:prstGeom>
          <a:noFill/>
        </p:spPr>
        <p:txBody>
          <a:bodyPr>
            <a:spAutoFit/>
          </a:bodyPr>
          <a:lstStyle/>
          <a:p>
            <a:pPr marL="285750" indent="-285750" eaLnBrk="1" hangingPunct="1">
              <a:buFont typeface="Courier New" panose="02070309020205020404" pitchFamily="49" charset="0"/>
              <a:buChar char="o"/>
              <a:defRPr/>
            </a:pPr>
            <a:r>
              <a:rPr lang="en-US" sz="2400" b="1" dirty="0" smtClean="0">
                <a:latin typeface="Arial" charset="0"/>
                <a:cs typeface="Arial" charset="0"/>
              </a:rPr>
              <a:t>Fourth International </a:t>
            </a:r>
            <a:r>
              <a:rPr lang="en-US" sz="2400" b="1" dirty="0">
                <a:latin typeface="Arial" charset="0"/>
                <a:cs typeface="Arial" charset="0"/>
              </a:rPr>
              <a:t>Chart Adequacy </a:t>
            </a:r>
            <a:r>
              <a:rPr lang="en-US" sz="2400" b="1" dirty="0" smtClean="0">
                <a:latin typeface="Arial" charset="0"/>
                <a:cs typeface="Arial" charset="0"/>
              </a:rPr>
              <a:t>Workshop – </a:t>
            </a:r>
          </a:p>
          <a:p>
            <a:pPr eaLnBrk="1" hangingPunct="1">
              <a:defRPr/>
            </a:pPr>
            <a:r>
              <a:rPr lang="en-US" sz="2400" b="1" dirty="0">
                <a:latin typeface="Arial" charset="0"/>
                <a:cs typeface="Arial" charset="0"/>
              </a:rPr>
              <a:t> </a:t>
            </a:r>
            <a:r>
              <a:rPr lang="en-US" sz="2400" b="1" dirty="0" smtClean="0">
                <a:latin typeface="Arial" charset="0"/>
                <a:cs typeface="Arial" charset="0"/>
              </a:rPr>
              <a:t>  July 2018</a:t>
            </a:r>
            <a:endParaRPr lang="en-US" sz="2400" b="1" dirty="0">
              <a:latin typeface="Arial" charset="0"/>
              <a:cs typeface="Arial" charset="0"/>
            </a:endParaRPr>
          </a:p>
          <a:p>
            <a:pPr marL="800100" lvl="1" indent="-342900" eaLnBrk="1" hangingPunct="1">
              <a:buFont typeface="Arial" panose="020B0604020202020204" pitchFamily="34" charset="0"/>
              <a:buChar char="•"/>
              <a:defRPr/>
            </a:pPr>
            <a:r>
              <a:rPr lang="en-US" sz="2400" dirty="0" smtClean="0">
                <a:latin typeface="Arial" charset="0"/>
                <a:cs typeface="Arial" charset="0"/>
              </a:rPr>
              <a:t>For </a:t>
            </a:r>
            <a:r>
              <a:rPr lang="en-US" sz="2400" dirty="0">
                <a:latin typeface="Arial" charset="0"/>
                <a:cs typeface="Arial" charset="0"/>
              </a:rPr>
              <a:t>interest in 2018 course, contact: Dr. Shachak Pe’eri at </a:t>
            </a:r>
            <a:r>
              <a:rPr lang="en-US" sz="2400" dirty="0" smtClean="0">
                <a:latin typeface="Arial" charset="0"/>
                <a:cs typeface="Arial" charset="0"/>
                <a:hlinkClick r:id="rId3"/>
              </a:rPr>
              <a:t>shachack.peeri@noaa.gov</a:t>
            </a:r>
            <a:endParaRPr lang="en-US" sz="2400" dirty="0" smtClean="0">
              <a:latin typeface="Arial" charset="0"/>
              <a:cs typeface="Arial" charset="0"/>
            </a:endParaRPr>
          </a:p>
          <a:p>
            <a:pPr marL="800100" lvl="1" indent="-342900" eaLnBrk="1" hangingPunct="1">
              <a:buFont typeface="Arial" panose="020B0604020202020204" pitchFamily="34" charset="0"/>
              <a:buChar char="•"/>
              <a:defRPr/>
            </a:pPr>
            <a:endParaRPr lang="en-US" sz="2400" dirty="0">
              <a:latin typeface="Arial" charset="0"/>
              <a:cs typeface="Arial" charset="0"/>
            </a:endParaRPr>
          </a:p>
          <a:p>
            <a:pPr marL="285750" indent="-285750" eaLnBrk="1" hangingPunct="1">
              <a:buFont typeface="Courier New" panose="02070309020205020404" pitchFamily="49" charset="0"/>
              <a:buChar char="o"/>
              <a:defRPr/>
            </a:pPr>
            <a:r>
              <a:rPr lang="en-US" sz="2400" b="1" dirty="0">
                <a:latin typeface="Arial" charset="0"/>
                <a:cs typeface="Arial" charset="0"/>
              </a:rPr>
              <a:t>Tide and </a:t>
            </a:r>
            <a:r>
              <a:rPr lang="en-US" sz="2400" b="1" dirty="0" smtClean="0">
                <a:latin typeface="Arial" charset="0"/>
                <a:cs typeface="Arial" charset="0"/>
              </a:rPr>
              <a:t>Water Levels Training</a:t>
            </a:r>
            <a:endParaRPr lang="en-US" sz="2400" b="1" dirty="0">
              <a:latin typeface="Arial" charset="0"/>
              <a:cs typeface="Arial" charset="0"/>
            </a:endParaRPr>
          </a:p>
          <a:p>
            <a:pPr marL="800100" lvl="1" indent="-342900" eaLnBrk="1" hangingPunct="1">
              <a:buFont typeface="Arial" panose="020B0604020202020204" pitchFamily="34" charset="0"/>
              <a:buChar char="•"/>
              <a:defRPr/>
            </a:pPr>
            <a:r>
              <a:rPr lang="en-US" sz="2400" dirty="0">
                <a:latin typeface="Arial" charset="0"/>
                <a:cs typeface="Arial" charset="0"/>
              </a:rPr>
              <a:t>Planned for </a:t>
            </a:r>
            <a:r>
              <a:rPr lang="en-US" sz="2400" dirty="0" smtClean="0">
                <a:latin typeface="Arial" charset="0"/>
                <a:cs typeface="Arial" charset="0"/>
              </a:rPr>
              <a:t>late 2018 </a:t>
            </a:r>
            <a:r>
              <a:rPr lang="en-US" sz="2400" dirty="0">
                <a:latin typeface="Arial" charset="0"/>
                <a:cs typeface="Arial" charset="0"/>
              </a:rPr>
              <a:t>- Contact Peter Stone at </a:t>
            </a:r>
            <a:r>
              <a:rPr lang="en-US" sz="2400" dirty="0">
                <a:latin typeface="Arial" charset="0"/>
                <a:cs typeface="Arial" charset="0"/>
                <a:hlinkClick r:id="rId4"/>
              </a:rPr>
              <a:t>Peter.Stone@noaa.gov</a:t>
            </a:r>
            <a:endParaRPr lang="en-US" sz="2400" dirty="0">
              <a:latin typeface="Arial" charset="0"/>
              <a:cs typeface="Arial" charset="0"/>
            </a:endParaRPr>
          </a:p>
          <a:p>
            <a:pPr marL="342900" indent="-342900" eaLnBrk="1" hangingPunct="1">
              <a:buFont typeface="Courier New" panose="02070309020205020404" pitchFamily="49" charset="0"/>
              <a:buChar char="o"/>
              <a:defRPr/>
            </a:pPr>
            <a:endParaRPr lang="en-US" dirty="0">
              <a:latin typeface="Arial" charset="0"/>
              <a:cs typeface="Arial" charset="0"/>
            </a:endParaRPr>
          </a:p>
        </p:txBody>
      </p:sp>
    </p:spTree>
    <p:extLst>
      <p:ext uri="{BB962C8B-B14F-4D97-AF65-F5344CB8AC3E}">
        <p14:creationId xmlns:p14="http://schemas.microsoft.com/office/powerpoint/2010/main" val="27972737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ETOC CMD BRIEF">
  <a:themeElements>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fontScheme name="METOC CMD BRIEF">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ETOC CMD BRIE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OC CMD BRIE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OC CMD BRIE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OC CMD BRIE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OC CMD 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OC CMD 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OC CMD 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lass:Classification xmlns:class="urn:us:gov:cia:enterprise:schema:Classification:2.3" dateClassified="2017-11-21" portionMarking="false" caveat="false" tool="AACG" toolVersion="201720">
  <class:ClassificationMarking type="USClassificationMarking" value="UNCLASSIFIED"/>
  <class:ClassifiedBy>1021709-0</class:ClassifiedBy>
  <class:ClassificationHeader>
    <class:ClassificationBanner>UNCLASSIFIED</class:ClassificationBanner>
    <class:SCICaveat/>
    <class:DescriptiveMarkings/>
  </class:ClassificationHeader>
  <class:ClassificationFooter>
    <class:DescriptiveMarkings/>
    <class:ClassificationBanner>UNCLASSIFIED</class:ClassificationBanner>
  </class:ClassificationFooter>
</class:Classification>
</file>

<file path=customXml/item3.xml><?xml version="1.0" encoding="utf-8"?>
<LongProperties xmlns="http://schemas.microsoft.com/office/2006/metadata/long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33B53E62B412804EA5BFC00B91F8EC0E" ma:contentTypeVersion="1" ma:contentTypeDescription="Create a new document." ma:contentTypeScope="" ma:versionID="84715171a1b88ac8c03935719267cafe">
  <xsd:schema xmlns:xsd="http://www.w3.org/2001/XMLSchema" xmlns:xs="http://www.w3.org/2001/XMLSchema" xmlns:p="http://schemas.microsoft.com/office/2006/metadata/properties" xmlns:ns2="43134638-5c13-43f8-9c4b-92f8c0fc7db3" targetNamespace="http://schemas.microsoft.com/office/2006/metadata/properties" ma:root="true" ma:fieldsID="21c5694632ceeae34488ae07f672be1a" ns2:_="">
    <xsd:import namespace="43134638-5c13-43f8-9c4b-92f8c0fc7db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34638-5c13-43f8-9c4b-92f8c0fc7d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695986-5B11-4DE6-AD95-A9D8B31C8B1E}">
  <ds:schemaRefs>
    <ds:schemaRef ds:uri="http://purl.org/dc/terms/"/>
    <ds:schemaRef ds:uri="http://schemas.openxmlformats.org/package/2006/metadata/core-properties"/>
    <ds:schemaRef ds:uri="http://schemas.microsoft.com/office/2006/documentManagement/types"/>
    <ds:schemaRef ds:uri="43134638-5c13-43f8-9c4b-92f8c0fc7db3"/>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FFDD893-945A-4BCE-BB94-2565D3543F57}">
  <ds:schemaRefs>
    <ds:schemaRef ds:uri="urn:us:gov:cia:enterprise:schema:Classification:2.3"/>
  </ds:schemaRefs>
</ds:datastoreItem>
</file>

<file path=customXml/itemProps3.xml><?xml version="1.0" encoding="utf-8"?>
<ds:datastoreItem xmlns:ds="http://schemas.openxmlformats.org/officeDocument/2006/customXml" ds:itemID="{E3D83803-8F57-4111-854C-594BA9D688D4}">
  <ds:schemaRefs>
    <ds:schemaRef ds:uri="http://schemas.microsoft.com/office/2006/metadata/longProperties"/>
  </ds:schemaRefs>
</ds:datastoreItem>
</file>

<file path=customXml/itemProps4.xml><?xml version="1.0" encoding="utf-8"?>
<ds:datastoreItem xmlns:ds="http://schemas.openxmlformats.org/officeDocument/2006/customXml" ds:itemID="{C21DD8B1-272D-4019-852B-0320A656A65E}">
  <ds:schemaRefs>
    <ds:schemaRef ds:uri="http://schemas.microsoft.com/sharepoint/events"/>
  </ds:schemaRefs>
</ds:datastoreItem>
</file>

<file path=customXml/itemProps5.xml><?xml version="1.0" encoding="utf-8"?>
<ds:datastoreItem xmlns:ds="http://schemas.openxmlformats.org/officeDocument/2006/customXml" ds:itemID="{3B5BADDD-CDA1-4224-9ED6-F052AF01C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34638-5c13-43f8-9c4b-92f8c0fc7d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1F998CF4-A1E5-44DB-A56B-846776CE28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15191</TotalTime>
  <Words>1503</Words>
  <Application>Microsoft Office PowerPoint</Application>
  <PresentationFormat>On-screen Show (4:3)</PresentationFormat>
  <Paragraphs>342</Paragraphs>
  <Slides>14</Slides>
  <Notes>14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Courier</vt:lpstr>
      <vt:lpstr>Courier New</vt:lpstr>
      <vt:lpstr>Georgia</vt:lpstr>
      <vt:lpstr>Times New Roman</vt:lpstr>
      <vt:lpstr>Verdana</vt:lpstr>
      <vt:lpstr>METOC CMD BRIEF</vt:lpstr>
      <vt:lpstr>Custom Design</vt:lpstr>
      <vt:lpstr>Document</vt:lpstr>
      <vt:lpstr>PowerPoint Presentation</vt:lpstr>
      <vt:lpstr>U.S. Hydrographic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(Wish we were here!)</vt:lpstr>
    </vt:vector>
  </TitlesOfParts>
  <Company>COMNAVMETOCCOM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Hick</dc:creator>
  <cp:lastModifiedBy>Alberto Costa Neves</cp:lastModifiedBy>
  <cp:revision>631</cp:revision>
  <cp:lastPrinted>2016-11-21T00:50:40Z</cp:lastPrinted>
  <dcterms:created xsi:type="dcterms:W3CDTF">2001-09-14T17:07:18Z</dcterms:created>
  <dcterms:modified xsi:type="dcterms:W3CDTF">2018-01-19T13:07:02Z</dcterms:modified>
  <cp:contentStatus>Not Started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0x010100B4AB5D36AF64CF4EB344B37144D2B04D</vt:lpwstr>
  </property>
  <property fmtid="{D5CDD505-2E9C-101B-9397-08002B2CF9AE}" pid="4" name="StartDate">
    <vt:lpwstr>2014-01-28T00:00:00Z</vt:lpwstr>
  </property>
  <property fmtid="{D5CDD505-2E9C-101B-9397-08002B2CF9AE}" pid="5" name="TaxCatchAll">
    <vt:lpwstr>66;#ARHC|5a0acd93-c9c8-425b-ba86-62d20a2d92ad</vt:lpwstr>
  </property>
  <property fmtid="{D5CDD505-2E9C-101B-9397-08002B2CF9AE}" pid="6" name="International Org">
    <vt:lpwstr>66;#ARHC|5a0acd93-c9c8-425b-ba86-62d20a2d92ad</vt:lpwstr>
  </property>
  <property fmtid="{D5CDD505-2E9C-101B-9397-08002B2CF9AE}" pid="7" name="g0f19b5d2b3f40ac84d7289cb8f930fb">
    <vt:lpwstr>ARHC|5a0acd93-c9c8-425b-ba86-62d20a2d92ad</vt:lpwstr>
  </property>
  <property fmtid="{D5CDD505-2E9C-101B-9397-08002B2CF9AE}" pid="8" name="_dlc_DocId">
    <vt:lpwstr>67RVUCAPTUNJ-87-11</vt:lpwstr>
  </property>
  <property fmtid="{D5CDD505-2E9C-101B-9397-08002B2CF9AE}" pid="9" name="_dlc_DocIdItemGuid">
    <vt:lpwstr>4a9fdb6e-b363-4c35-9461-7afddc02fa82</vt:lpwstr>
  </property>
  <property fmtid="{D5CDD505-2E9C-101B-9397-08002B2CF9AE}" pid="10" name="_dlc_DocIdUrl">
    <vt:lpwstr>https://coastsurvey.noaa.gov/USHPC/_layouts/15/DocIdRedir.aspx?ID=67RVUCAPTUNJ-87-11, 67RVUCAPTUNJ-87-11</vt:lpwstr>
  </property>
  <property fmtid="{D5CDD505-2E9C-101B-9397-08002B2CF9AE}" pid="11" name="For the Admiral">
    <vt:lpwstr>1</vt:lpwstr>
  </property>
  <property fmtid="{D5CDD505-2E9C-101B-9397-08002B2CF9AE}" pid="12" name="g1a01884617d4c49bbb4ab511639da51">
    <vt:lpwstr/>
  </property>
  <property fmtid="{D5CDD505-2E9C-101B-9397-08002B2CF9AE}" pid="13" name="Agenda Item">
    <vt:lpwstr>00</vt:lpwstr>
  </property>
  <property fmtid="{D5CDD505-2E9C-101B-9397-08002B2CF9AE}" pid="14" name="Doc_x0020_Type">
    <vt:lpwstr/>
  </property>
  <property fmtid="{D5CDD505-2E9C-101B-9397-08002B2CF9AE}" pid="15" name="_Status">
    <vt:lpwstr>Not Started</vt:lpwstr>
  </property>
  <property fmtid="{D5CDD505-2E9C-101B-9397-08002B2CF9AE}" pid="16" name="IconOverlay">
    <vt:lpwstr/>
  </property>
  <property fmtid="{D5CDD505-2E9C-101B-9397-08002B2CF9AE}" pid="17" name="AACG_OFFICE_DLL">
    <vt:bool>true</vt:bool>
  </property>
  <property fmtid="{D5CDD505-2E9C-101B-9397-08002B2CF9AE}" pid="18" name="AACG_Created">
    <vt:bool>true</vt:bool>
  </property>
  <property fmtid="{D5CDD505-2E9C-101B-9397-08002B2CF9AE}" pid="19" name="AACG_DescMarkings">
    <vt:lpwstr/>
  </property>
  <property fmtid="{D5CDD505-2E9C-101B-9397-08002B2CF9AE}" pid="20" name="AACG_AddMark">
    <vt:lpwstr/>
  </property>
  <property fmtid="{D5CDD505-2E9C-101B-9397-08002B2CF9AE}" pid="21" name="AACG_Header">
    <vt:lpwstr>UNCLASSIFIED</vt:lpwstr>
  </property>
  <property fmtid="{D5CDD505-2E9C-101B-9397-08002B2CF9AE}" pid="22" name="AACG_Footer">
    <vt:lpwstr>_x000d_UNCLASSIFIED</vt:lpwstr>
  </property>
  <property fmtid="{D5CDD505-2E9C-101B-9397-08002B2CF9AE}" pid="23" name="AACG_ClassBlock">
    <vt:lpwstr/>
  </property>
  <property fmtid="{D5CDD505-2E9C-101B-9397-08002B2CF9AE}" pid="24" name="AACG_ClassType">
    <vt:lpwstr>USClassificationMarking</vt:lpwstr>
  </property>
  <property fmtid="{D5CDD505-2E9C-101B-9397-08002B2CF9AE}" pid="25" name="AACG_DeclOnList">
    <vt:lpwstr/>
  </property>
  <property fmtid="{D5CDD505-2E9C-101B-9397-08002B2CF9AE}" pid="26" name="AACG_USAF_Derivatives">
    <vt:lpwstr/>
  </property>
  <property fmtid="{D5CDD505-2E9C-101B-9397-08002B2CF9AE}" pid="27" name="AACG_SCI_Other">
    <vt:lpwstr/>
  </property>
  <property fmtid="{D5CDD505-2E9C-101B-9397-08002B2CF9AE}" pid="28" name="AACG_Dissem_Other">
    <vt:lpwstr/>
  </property>
  <property fmtid="{D5CDD505-2E9C-101B-9397-08002B2CF9AE}" pid="29" name="AACG_NonInt_Other">
    <vt:lpwstr/>
  </property>
  <property fmtid="{D5CDD505-2E9C-101B-9397-08002B2CF9AE}" pid="30" name="PortionWaiver">
    <vt:lpwstr/>
  </property>
  <property fmtid="{D5CDD505-2E9C-101B-9397-08002B2CF9AE}" pid="31" name="AACG_OrconOriginator">
    <vt:lpwstr/>
  </property>
  <property fmtid="{D5CDD505-2E9C-101B-9397-08002B2CF9AE}" pid="32" name="AACG_OrconRecipients">
    <vt:lpwstr/>
  </property>
  <property fmtid="{D5CDD505-2E9C-101B-9397-08002B2CF9AE}" pid="33" name="AACG_SatWarningType">
    <vt:lpwstr/>
  </property>
  <property fmtid="{D5CDD505-2E9C-101B-9397-08002B2CF9AE}" pid="34" name="AACG_NatoWarningClassLevel">
    <vt:lpwstr/>
  </property>
  <property fmtid="{D5CDD505-2E9C-101B-9397-08002B2CF9AE}" pid="35" name="AACG_CustomClassXMLPart">
    <vt:lpwstr>{FFFDD893-945A-4BCE-BB94-2565D3543F57}</vt:lpwstr>
  </property>
</Properties>
</file>