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5" r:id="rId3"/>
    <p:sldId id="322" r:id="rId4"/>
    <p:sldId id="290" r:id="rId5"/>
    <p:sldId id="306" r:id="rId6"/>
    <p:sldId id="304" r:id="rId7"/>
    <p:sldId id="305" r:id="rId8"/>
    <p:sldId id="323" r:id="rId9"/>
    <p:sldId id="289" r:id="rId10"/>
    <p:sldId id="307" r:id="rId11"/>
    <p:sldId id="313" r:id="rId12"/>
    <p:sldId id="324" r:id="rId13"/>
    <p:sldId id="311" r:id="rId14"/>
    <p:sldId id="308" r:id="rId15"/>
    <p:sldId id="310" r:id="rId16"/>
    <p:sldId id="309" r:id="rId17"/>
    <p:sldId id="287" r:id="rId18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rison Phillipa" initials="HP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FBE"/>
    <a:srgbClr val="E8E8E8"/>
    <a:srgbClr val="C4E7ED"/>
    <a:srgbClr val="CDECEF"/>
    <a:srgbClr val="C4D5EC"/>
    <a:srgbClr val="89C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79698" autoAdjust="0"/>
  </p:normalViewPr>
  <p:slideViewPr>
    <p:cSldViewPr snapToGrid="0" showGuides="1">
      <p:cViewPr varScale="1">
        <p:scale>
          <a:sx n="91" d="100"/>
          <a:sy n="91" d="100"/>
        </p:scale>
        <p:origin x="211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3816" y="-102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92D6-6EDD-445B-8563-D13644BAEAF6}" type="datetimeFigureOut">
              <a:rPr lang="en-GB" smtClean="0"/>
              <a:pPr/>
              <a:t>07/04/2017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5EAA1-5FDE-45E3-A815-E4B4F7BF7DC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076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719ED8CA-5A0D-41BB-A5C0-9E7B0D31D179}" type="datetimeFigureOut">
              <a:rPr lang="en-GB" smtClean="0"/>
              <a:pPr/>
              <a:t>07/04/2017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889938" cy="498055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6"/>
            <a:ext cx="2889938" cy="498055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FFE80938-C845-4002-BC1C-C05DED8C0A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81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80938-C845-4002-BC1C-C05DED8C0A1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74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87400" y="722313"/>
            <a:ext cx="4813300" cy="3609975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11300" indent="-273577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094308" indent="-218862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532031" indent="-218862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969755" indent="-218862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407478" indent="-21886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845201" indent="-21886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82925" indent="-21886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720648" indent="-21886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A5F2EE-7502-4C1F-95CC-90310B3426C0}" type="slidenum">
              <a:rPr lang="en-GB" altLang="en-US"/>
              <a:pPr algn="r" eaLnBrk="1" hangingPunct="1">
                <a:spcBef>
                  <a:spcPct val="0"/>
                </a:spcBef>
              </a:pPr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90766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Speaking</a:t>
            </a:r>
            <a:r>
              <a:rPr lang="en-GB" b="1" baseline="0" dirty="0" smtClean="0"/>
              <a:t> Note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data was collected in August using acoustic survey techniques.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the warning on the chart about the inadequacy of existing data.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resolution of the data is far higher than that previously available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data will be processed and used to update the charts produced by the UKHO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8C031-3F95-5D41-8E30-C9C50053B2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90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Speaking</a:t>
            </a:r>
            <a:r>
              <a:rPr lang="en-GB" b="1" baseline="0" dirty="0" smtClean="0"/>
              <a:t> Note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data was collected in August using acoustic survey techniques.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the warning on the chart about the inadequacy of existing data.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resolution of the data is far higher than that previously available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data will be processed and used to update the charts produced by the UKHO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8C031-3F95-5D41-8E30-C9C50053B2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90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4146" indent="-164146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80938-C845-4002-BC1C-C05DED8C0A1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356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4146" indent="-164146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80938-C845-4002-BC1C-C05DED8C0A13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37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4146" indent="-164146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80938-C845-4002-BC1C-C05DED8C0A13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37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80938-C845-4002-BC1C-C05DED8C0A13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57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77" y="385473"/>
            <a:ext cx="2808000" cy="1360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821" y="2199556"/>
            <a:ext cx="7977992" cy="824148"/>
          </a:xfrm>
        </p:spPr>
        <p:txBody>
          <a:bodyPr lIns="0" tIns="0" rIns="0" bIns="0" anchor="t" anchorCtr="0">
            <a:normAutofit/>
          </a:bodyPr>
          <a:lstStyle>
            <a:lvl1pPr algn="l">
              <a:defRPr sz="5800" b="1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023704"/>
            <a:ext cx="6912000" cy="5400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5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484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6" y="360000"/>
            <a:ext cx="4895850" cy="1260000"/>
          </a:xfrm>
        </p:spPr>
        <p:txBody>
          <a:bodyPr lIns="0" tIns="0" rIns="0" bIns="0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000" y="972000"/>
            <a:ext cx="432000" cy="180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fld id="{85FA805F-3D14-491F-9477-456A3B8D763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00" y="439200"/>
            <a:ext cx="1486573" cy="71999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9138" y="1835999"/>
            <a:ext cx="7705725" cy="42568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403350" y="6092824"/>
            <a:ext cx="7740000" cy="765175"/>
          </a:xfrm>
          <a:noFill/>
        </p:spPr>
        <p:txBody>
          <a:bodyPr lIns="144000" tIns="72000" anchor="t" anchorCtr="0">
            <a:noAutofit/>
          </a:bodyPr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3145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6" y="360000"/>
            <a:ext cx="4895850" cy="1260000"/>
          </a:xfrm>
        </p:spPr>
        <p:txBody>
          <a:bodyPr lIns="0" tIns="0" rIns="0" bIns="0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000" y="972000"/>
            <a:ext cx="432000" cy="180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fld id="{85FA805F-3D14-491F-9477-456A3B8D763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00" y="439200"/>
            <a:ext cx="1486573" cy="71999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9139" y="1835999"/>
            <a:ext cx="6192000" cy="4212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4800" spc="-5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403350" y="6092824"/>
            <a:ext cx="7740000" cy="765175"/>
          </a:xfrm>
        </p:spPr>
        <p:txBody>
          <a:bodyPr lIns="144000" tIns="72000" anchor="t" anchorCtr="0">
            <a:noAutofit/>
          </a:bodyPr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740650" y="1520825"/>
            <a:ext cx="1403350" cy="755650"/>
          </a:xfrm>
          <a:prstGeom prst="rect">
            <a:avLst/>
          </a:prstGeom>
          <a:solidFill>
            <a:srgbClr val="E2D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019926" y="5338220"/>
            <a:ext cx="1404936" cy="75460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424863" y="1483791"/>
            <a:ext cx="0" cy="829719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447044" y="2565900"/>
            <a:ext cx="0" cy="829719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740650" y="5258344"/>
            <a:ext cx="0" cy="829719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8424863" y="4545013"/>
            <a:ext cx="719138" cy="792162"/>
          </a:xfrm>
          <a:prstGeom prst="rect">
            <a:avLst/>
          </a:prstGeom>
          <a:solidFill>
            <a:srgbClr val="C4E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6986347" y="6087600"/>
            <a:ext cx="1460697" cy="17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3069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7740650" y="1520825"/>
            <a:ext cx="1403350" cy="755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000" y="972000"/>
            <a:ext cx="432000" cy="180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fld id="{85FA805F-3D14-491F-9477-456A3B8D763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00" y="439200"/>
            <a:ext cx="1486573" cy="719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4" y="360000"/>
            <a:ext cx="4895851" cy="1260000"/>
          </a:xfrm>
        </p:spPr>
        <p:txBody>
          <a:bodyPr lIns="0" tIns="0" rIns="0" bIns="0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9138" y="1835063"/>
            <a:ext cx="3600000" cy="42577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403350" y="6092824"/>
            <a:ext cx="7740000" cy="765175"/>
          </a:xfrm>
        </p:spPr>
        <p:txBody>
          <a:bodyPr lIns="144000" tIns="72000" anchor="t" anchorCtr="0">
            <a:noAutofit/>
          </a:bodyPr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5616575" y="4545013"/>
            <a:ext cx="2124075" cy="792162"/>
          </a:xfrm>
          <a:prstGeom prst="rect">
            <a:avLst/>
          </a:prstGeom>
          <a:solidFill>
            <a:srgbClr val="C4E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424863" y="1446756"/>
            <a:ext cx="0" cy="829719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303985" y="4545013"/>
            <a:ext cx="0" cy="829719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7010596" y="4545013"/>
            <a:ext cx="0" cy="829719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616575" y="2276475"/>
            <a:ext cx="3527425" cy="2268538"/>
          </a:xfrm>
          <a:solidFill>
            <a:schemeClr val="bg2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2873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6" y="360000"/>
            <a:ext cx="4895850" cy="1260000"/>
          </a:xfrm>
        </p:spPr>
        <p:txBody>
          <a:bodyPr lIns="0" tIns="0" rIns="0" bIns="0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000" y="972000"/>
            <a:ext cx="432000" cy="180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fld id="{85FA805F-3D14-491F-9477-456A3B8D763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00" y="439200"/>
            <a:ext cx="1486573" cy="719999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403350" y="6092824"/>
            <a:ext cx="7740000" cy="765175"/>
          </a:xfrm>
        </p:spPr>
        <p:txBody>
          <a:bodyPr lIns="144000" tIns="72000" anchor="t" anchorCtr="0">
            <a:noAutofit/>
          </a:bodyPr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2520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A805F-3D14-491F-9477-456A3B8D76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0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806" y="406689"/>
            <a:ext cx="5736761" cy="8402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982" y="1485900"/>
            <a:ext cx="5751368" cy="4691063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977B-CFDA-6940-9846-8F71EB532E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503488" cy="1656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1678132"/>
            <a:ext cx="2503488" cy="1656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3356263"/>
            <a:ext cx="2503488" cy="2982192"/>
          </a:xfr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4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092824"/>
            <a:ext cx="719138" cy="765175"/>
          </a:xfrm>
          <a:prstGeom prst="rect">
            <a:avLst/>
          </a:prstGeom>
          <a:solidFill>
            <a:srgbClr val="E2D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19138" y="6092825"/>
            <a:ext cx="684212" cy="765174"/>
          </a:xfrm>
          <a:prstGeom prst="rect">
            <a:avLst/>
          </a:prstGeom>
          <a:solidFill>
            <a:srgbClr val="C4E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03350" y="6092826"/>
            <a:ext cx="7740650" cy="7651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7" y="365126"/>
            <a:ext cx="79216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138" y="1825625"/>
            <a:ext cx="7705726" cy="42322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000" y="972000"/>
            <a:ext cx="43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5FA805F-3D14-491F-9477-456A3B8D763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19890" y="6028280"/>
            <a:ext cx="0" cy="829719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403350" y="6028280"/>
            <a:ext cx="0" cy="829719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00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4" r:id="rId5"/>
    <p:sldLayoutId id="2147483665" r:id="rId6"/>
    <p:sldLayoutId id="214748367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1332"/>
        </a:spcAft>
        <a:buFontTx/>
        <a:buNone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1287"/>
        </a:spcAft>
        <a:buFontTx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ts val="1900"/>
        </a:lnSpc>
        <a:spcBef>
          <a:spcPts val="0"/>
        </a:spcBef>
        <a:spcAft>
          <a:spcPts val="1278"/>
        </a:spcAft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324000" indent="-144000" algn="l" defTabSz="914400" rtl="0" eaLnBrk="1" latinLnBrk="0" hangingPunct="1">
        <a:lnSpc>
          <a:spcPts val="1900"/>
        </a:lnSpc>
        <a:spcBef>
          <a:spcPts val="0"/>
        </a:spcBef>
        <a:spcAft>
          <a:spcPts val="1278"/>
        </a:spcAft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4pPr>
      <a:lvl5pPr marL="504000" indent="-144000" algn="l" defTabSz="914400" rtl="0" eaLnBrk="1" latinLnBrk="0" hangingPunct="1">
        <a:lnSpc>
          <a:spcPts val="1900"/>
        </a:lnSpc>
        <a:spcBef>
          <a:spcPts val="0"/>
        </a:spcBef>
        <a:spcAft>
          <a:spcPts val="1278"/>
        </a:spcAft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53" userDrawn="1">
          <p15:clr>
            <a:srgbClr val="F26B43"/>
          </p15:clr>
        </p15:guide>
        <p15:guide id="2" pos="5307" userDrawn="1">
          <p15:clr>
            <a:srgbClr val="F26B43"/>
          </p15:clr>
        </p15:guide>
        <p15:guide id="3" orient="horz" pos="3838" userDrawn="1">
          <p15:clr>
            <a:srgbClr val="F26B43"/>
          </p15:clr>
        </p15:guide>
        <p15:guide id="4" orient="horz" pos="482" userDrawn="1">
          <p15:clr>
            <a:srgbClr val="F26B43"/>
          </p15:clr>
        </p15:guide>
        <p15:guide id="5" orient="horz" pos="958" userDrawn="1">
          <p15:clr>
            <a:srgbClr val="F26B43"/>
          </p15:clr>
        </p15:guide>
        <p15:guide id="6" orient="horz" pos="1434" userDrawn="1">
          <p15:clr>
            <a:srgbClr val="F26B43"/>
          </p15:clr>
        </p15:guide>
        <p15:guide id="7" orient="horz" pos="1911" userDrawn="1">
          <p15:clr>
            <a:srgbClr val="F26B43"/>
          </p15:clr>
        </p15:guide>
        <p15:guide id="8" orient="horz" pos="2387" userDrawn="1">
          <p15:clr>
            <a:srgbClr val="F26B43"/>
          </p15:clr>
        </p15:guide>
        <p15:guide id="9" orient="horz" pos="3362" userDrawn="1">
          <p15:clr>
            <a:srgbClr val="F26B43"/>
          </p15:clr>
        </p15:guide>
        <p15:guide id="10" orient="horz" pos="2863" userDrawn="1">
          <p15:clr>
            <a:srgbClr val="F26B43"/>
          </p15:clr>
        </p15:guide>
        <p15:guide id="11" pos="884" userDrawn="1">
          <p15:clr>
            <a:srgbClr val="F26B43"/>
          </p15:clr>
        </p15:guide>
        <p15:guide id="12" pos="4876" userDrawn="1">
          <p15:clr>
            <a:srgbClr val="F26B43"/>
          </p15:clr>
        </p15:guide>
        <p15:guide id="13" pos="1338" userDrawn="1">
          <p15:clr>
            <a:srgbClr val="F26B43"/>
          </p15:clr>
        </p15:guide>
        <p15:guide id="14" pos="1769" userDrawn="1">
          <p15:clr>
            <a:srgbClr val="F26B43"/>
          </p15:clr>
        </p15:guide>
        <p15:guide id="15" pos="2200" userDrawn="1">
          <p15:clr>
            <a:srgbClr val="F26B43"/>
          </p15:clr>
        </p15:guide>
        <p15:guide id="16" pos="3969" userDrawn="1">
          <p15:clr>
            <a:srgbClr val="F26B43"/>
          </p15:clr>
        </p15:guide>
        <p15:guide id="17" pos="4422" userDrawn="1">
          <p15:clr>
            <a:srgbClr val="F26B43"/>
          </p15:clr>
        </p15:guide>
        <p15:guide id="18" pos="2653" userDrawn="1">
          <p15:clr>
            <a:srgbClr val="F26B43"/>
          </p15:clr>
        </p15:guide>
        <p15:guide id="19" pos="3538" userDrawn="1">
          <p15:clr>
            <a:srgbClr val="F26B43"/>
          </p15:clr>
        </p15:guide>
        <p15:guide id="20" pos="3107" userDrawn="1">
          <p15:clr>
            <a:srgbClr val="F26B43"/>
          </p15:clr>
        </p15:guide>
        <p15:guide id="21" orient="horz" pos="7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tif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UKHO International Hydrographic Development Projects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821" y="3299748"/>
            <a:ext cx="6912000" cy="2273737"/>
          </a:xfrm>
        </p:spPr>
        <p:txBody>
          <a:bodyPr>
            <a:normAutofit/>
          </a:bodyPr>
          <a:lstStyle/>
          <a:p>
            <a:r>
              <a:rPr lang="en-GB" dirty="0" smtClean="0"/>
              <a:t>2016 Update</a:t>
            </a:r>
          </a:p>
          <a:p>
            <a:endParaRPr lang="en-GB" dirty="0" smtClean="0"/>
          </a:p>
          <a:p>
            <a:r>
              <a:rPr lang="en-GB" dirty="0" smtClean="0"/>
              <a:t>Sam Harper, </a:t>
            </a:r>
            <a:r>
              <a:rPr lang="en-GB" b="0" dirty="0" smtClean="0"/>
              <a:t>UKHO International Hydrographic Projects Manager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66080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Nations in Scope for the CME Programme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9137" y="1835063"/>
            <a:ext cx="4712834" cy="425776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MACHC Region Nations in scope:</a:t>
            </a:r>
          </a:p>
          <a:p>
            <a:pPr lvl="2">
              <a:lnSpc>
                <a:spcPct val="120000"/>
              </a:lnSpc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Antigua and Barbuda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Belize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Dominica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Grenada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Guyana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Jamaica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St Lucia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St Vincent and the Grenadines</a:t>
            </a:r>
          </a:p>
          <a:p>
            <a:pPr lvl="2">
              <a:lnSpc>
                <a:spcPct val="120000"/>
              </a:lnSpc>
            </a:pPr>
            <a:endParaRPr lang="en-US" dirty="0" smtClean="0"/>
          </a:p>
          <a:p>
            <a:pPr lvl="2">
              <a:lnSpc>
                <a:spcPct val="120000"/>
              </a:lnSpc>
            </a:pPr>
            <a:endParaRPr lang="en-US" dirty="0" smtClean="0"/>
          </a:p>
          <a:p>
            <a:pPr marL="0" lvl="2" indent="0">
              <a:lnSpc>
                <a:spcPct val="120000"/>
              </a:lnSpc>
              <a:buNone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0254" y="2317897"/>
            <a:ext cx="3748886" cy="2216393"/>
          </a:xfrm>
          <a:prstGeom prst="rect">
            <a:avLst/>
          </a:prstGeom>
          <a:ln w="12700">
            <a:noFill/>
          </a:ln>
          <a:effectLst>
            <a:glow>
              <a:srgbClr val="002060"/>
            </a:glow>
            <a:softEdge rad="431800"/>
          </a:effectLst>
        </p:spPr>
      </p:pic>
    </p:spTree>
    <p:extLst>
      <p:ext uri="{BB962C8B-B14F-4D97-AF65-F5344CB8AC3E}">
        <p14:creationId xmlns:p14="http://schemas.microsoft.com/office/powerpoint/2010/main" val="3004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83" y="1433879"/>
            <a:ext cx="3054552" cy="43201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3429" y="4006994"/>
            <a:ext cx="2949126" cy="1725242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124074" y="360000"/>
            <a:ext cx="4895851" cy="1260000"/>
          </a:xfrm>
        </p:spPr>
        <p:txBody>
          <a:bodyPr/>
          <a:lstStyle/>
          <a:p>
            <a:r>
              <a:rPr lang="en-US" dirty="0" smtClean="0"/>
              <a:t>SVG and Grenada – Initial Results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9805" y="1433880"/>
            <a:ext cx="4192750" cy="22343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568689" y="3754924"/>
            <a:ext cx="2045302" cy="2337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332"/>
              </a:spcAft>
              <a:buFontTx/>
              <a:buNone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87"/>
              </a:spcAft>
              <a:buFontTx/>
              <a:buNone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78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78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504000" indent="-144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78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800" dirty="0" smtClean="0"/>
              <a:t>Highest priority areas surveyed with MBES</a:t>
            </a: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endParaRPr lang="en-US" dirty="0" smtClean="0"/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200" dirty="0" smtClean="0"/>
              <a:t>70km2 in SVG</a:t>
            </a:r>
          </a:p>
          <a:p>
            <a:pPr lvl="3" indent="0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en-US" sz="1200" dirty="0" smtClean="0"/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200" dirty="0" smtClean="0"/>
              <a:t>38km2 in GRD</a:t>
            </a:r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endParaRPr lang="en-US" sz="1200" dirty="0" smtClean="0"/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endParaRPr lang="en-US" sz="1200" dirty="0" smtClean="0"/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200" dirty="0" smtClean="0"/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endParaRPr lang="en-GB" sz="1200" dirty="0" smtClean="0"/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endParaRPr lang="en-US" sz="1200" dirty="0" smtClean="0"/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endParaRPr lang="en-US" sz="1200" dirty="0" smtClean="0"/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204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15" y="3179134"/>
            <a:ext cx="4959577" cy="284200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3429" y="4006994"/>
            <a:ext cx="2949126" cy="1725242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124074" y="360000"/>
            <a:ext cx="4895851" cy="1260000"/>
          </a:xfrm>
        </p:spPr>
        <p:txBody>
          <a:bodyPr/>
          <a:lstStyle/>
          <a:p>
            <a:r>
              <a:rPr lang="en-US" dirty="0" smtClean="0"/>
              <a:t>SVG and Grenada – Initial Results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9805" y="1433880"/>
            <a:ext cx="4192750" cy="22343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69850" y="1807535"/>
            <a:ext cx="3753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Least depth over wreck = 7.7m</a:t>
            </a:r>
          </a:p>
          <a:p>
            <a:r>
              <a:rPr lang="en-GB" dirty="0" smtClean="0"/>
              <a:t>Jewel of the Seas Draught = 8.5m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SVG &amp; Grenada - Lidar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Approx. 5800 km2 survey area covering entirety of optically shallow waters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98" y="1342454"/>
            <a:ext cx="5460208" cy="475036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034" y="1315844"/>
            <a:ext cx="3915301" cy="2074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143" y="3390485"/>
            <a:ext cx="4033192" cy="270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Overseas Territories Seabed Mapping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800" dirty="0" smtClean="0"/>
              <a:t>Cross government fund focusing on a range of subject areas</a:t>
            </a: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endParaRPr lang="en-US" sz="1800" dirty="0"/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800" dirty="0" smtClean="0"/>
              <a:t>UKHO </a:t>
            </a:r>
            <a:r>
              <a:rPr lang="en-US" sz="1800" dirty="0" err="1" smtClean="0"/>
              <a:t>programme</a:t>
            </a:r>
            <a:r>
              <a:rPr lang="en-US" sz="1800" dirty="0" smtClean="0"/>
              <a:t> within the international obligations theme</a:t>
            </a: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endParaRPr lang="en-US" dirty="0" smtClean="0"/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200" dirty="0" smtClean="0"/>
              <a:t>Four year </a:t>
            </a:r>
            <a:r>
              <a:rPr lang="en-US" sz="1200" dirty="0" err="1" smtClean="0"/>
              <a:t>programme</a:t>
            </a:r>
            <a:endParaRPr lang="en-US" sz="1200" dirty="0" smtClean="0"/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endParaRPr lang="en-US" sz="1200" dirty="0" smtClean="0"/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200" dirty="0" smtClean="0"/>
              <a:t>Yr 1 allocation of approx. £1m</a:t>
            </a:r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endParaRPr lang="en-US" sz="1200" dirty="0"/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r>
              <a:rPr lang="en-GB" sz="1200" dirty="0" smtClean="0"/>
              <a:t>Approx. £6m for years 2-4</a:t>
            </a:r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endParaRPr lang="en-GB" sz="1200" dirty="0" smtClean="0"/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800" dirty="0" smtClean="0"/>
              <a:t>Year 1 Activity</a:t>
            </a: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endParaRPr lang="en-US" dirty="0" smtClean="0"/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200" dirty="0" smtClean="0"/>
              <a:t>Tech Assessments of all OTs</a:t>
            </a:r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endParaRPr lang="en-US" sz="1200" dirty="0" smtClean="0"/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200" dirty="0" err="1" smtClean="0"/>
              <a:t>Lidar</a:t>
            </a:r>
            <a:r>
              <a:rPr lang="en-US" sz="1200" dirty="0" smtClean="0"/>
              <a:t> Survey of Anguilla</a:t>
            </a:r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en-GB" sz="1200" dirty="0" smtClean="0"/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endParaRPr lang="en-GB" sz="1200" dirty="0" smtClean="0"/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endParaRPr lang="en-US" sz="1200" dirty="0"/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endParaRPr lang="en-US" sz="1200" dirty="0" smtClean="0"/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8746" y="2294164"/>
            <a:ext cx="3515254" cy="223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5179" y="4548082"/>
            <a:ext cx="1084907" cy="151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076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Anguilla - Lidar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000" dirty="0" smtClean="0"/>
              <a:t>Approx 1500 km2 survey area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459" y="1356240"/>
            <a:ext cx="5590679" cy="455900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6279" y="1356240"/>
            <a:ext cx="2812089" cy="26097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07" t="17822" r="35668" b="32412"/>
          <a:stretch/>
        </p:blipFill>
        <p:spPr bwMode="auto">
          <a:xfrm>
            <a:off x="5946279" y="4061821"/>
            <a:ext cx="2283321" cy="184695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12" descr="SP Key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756" y="4324640"/>
            <a:ext cx="1079970" cy="127508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47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Observations and Lessons Learnt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719138" y="1835063"/>
            <a:ext cx="4691062" cy="4257761"/>
          </a:xfrm>
        </p:spPr>
        <p:txBody>
          <a:bodyPr>
            <a:normAutofit/>
          </a:bodyPr>
          <a:lstStyle/>
          <a:p>
            <a:pPr lvl="2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There is funding out there but we need to be creative to access it</a:t>
            </a:r>
          </a:p>
          <a:p>
            <a:pPr lvl="2">
              <a:lnSpc>
                <a:spcPct val="100000"/>
              </a:lnSpc>
              <a:spcAft>
                <a:spcPts val="0"/>
              </a:spcAft>
              <a:defRPr/>
            </a:pPr>
            <a:endParaRPr lang="en-US" sz="1600" dirty="0" smtClean="0">
              <a:solidFill>
                <a:srgbClr val="002060"/>
              </a:solidFill>
            </a:endParaRPr>
          </a:p>
          <a:p>
            <a:pPr lvl="2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General need to raise awareness of how hydrography fits into the bigger picture</a:t>
            </a:r>
          </a:p>
          <a:p>
            <a:pPr lvl="2">
              <a:lnSpc>
                <a:spcPct val="100000"/>
              </a:lnSpc>
              <a:spcAft>
                <a:spcPts val="0"/>
              </a:spcAft>
              <a:defRPr/>
            </a:pPr>
            <a:endParaRPr lang="en-US" sz="1600" dirty="0" smtClean="0">
              <a:solidFill>
                <a:srgbClr val="002060"/>
              </a:solidFill>
            </a:endParaRPr>
          </a:p>
          <a:p>
            <a:pPr lvl="2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Number of projects and </a:t>
            </a:r>
            <a:r>
              <a:rPr lang="en-US" sz="1600" dirty="0" err="1" smtClean="0">
                <a:solidFill>
                  <a:srgbClr val="002060"/>
                </a:solidFill>
              </a:rPr>
              <a:t>programmes</a:t>
            </a:r>
            <a:r>
              <a:rPr lang="en-US" sz="1600" dirty="0" smtClean="0">
                <a:solidFill>
                  <a:srgbClr val="002060"/>
                </a:solidFill>
              </a:rPr>
              <a:t> coming on line requires careful coordination</a:t>
            </a:r>
          </a:p>
          <a:p>
            <a:pPr lvl="2">
              <a:lnSpc>
                <a:spcPct val="100000"/>
              </a:lnSpc>
              <a:spcAft>
                <a:spcPts val="0"/>
              </a:spcAft>
              <a:defRPr/>
            </a:pPr>
            <a:endParaRPr lang="en-US" sz="1600" dirty="0" smtClean="0">
              <a:solidFill>
                <a:srgbClr val="002060"/>
              </a:solidFill>
            </a:endParaRPr>
          </a:p>
          <a:p>
            <a:pPr lvl="2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We need to review how we provide Technical Assistance</a:t>
            </a:r>
          </a:p>
          <a:p>
            <a:pPr lvl="2">
              <a:lnSpc>
                <a:spcPct val="100000"/>
              </a:lnSpc>
              <a:spcAft>
                <a:spcPts val="0"/>
              </a:spcAft>
              <a:defRPr/>
            </a:pPr>
            <a:endParaRPr lang="en-US" sz="1600" dirty="0" smtClean="0">
              <a:solidFill>
                <a:srgbClr val="002060"/>
              </a:solidFill>
            </a:endParaRPr>
          </a:p>
          <a:p>
            <a:pPr lvl="2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Be careful what you wish for!!</a:t>
            </a:r>
          </a:p>
          <a:p>
            <a:pPr lvl="2">
              <a:lnSpc>
                <a:spcPct val="100000"/>
              </a:lnSpc>
              <a:spcAft>
                <a:spcPts val="0"/>
              </a:spcAft>
              <a:defRPr/>
            </a:pPr>
            <a:endParaRPr lang="en-US" sz="1600" dirty="0" smtClean="0"/>
          </a:p>
          <a:p>
            <a:pPr lvl="2">
              <a:lnSpc>
                <a:spcPct val="100000"/>
              </a:lnSpc>
              <a:spcAft>
                <a:spcPts val="0"/>
              </a:spcAft>
              <a:defRPr/>
            </a:pPr>
            <a:endParaRPr lang="en-US" sz="1600" dirty="0" smtClean="0"/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endParaRPr lang="en-US" sz="1800" dirty="0"/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en-GB" sz="1200" dirty="0" smtClean="0"/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endParaRPr lang="en-GB" sz="1200" dirty="0" smtClean="0"/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endParaRPr lang="en-US" sz="1200" dirty="0"/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endParaRPr lang="en-US" sz="1200" dirty="0" smtClean="0"/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8786" y="2307319"/>
            <a:ext cx="3927099" cy="2210252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5257" y="1842407"/>
            <a:ext cx="2122714" cy="44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076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471" y="1781296"/>
            <a:ext cx="4895850" cy="1260000"/>
          </a:xfrm>
        </p:spPr>
        <p:txBody>
          <a:bodyPr>
            <a:normAutofit/>
          </a:bodyPr>
          <a:lstStyle/>
          <a:p>
            <a:r>
              <a:rPr lang="en-GB" sz="4400" b="0" dirty="0" smtClean="0"/>
              <a:t>Thank You </a:t>
            </a:r>
            <a:endParaRPr lang="en-GB" sz="44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9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Overview</a:t>
            </a:r>
            <a:endParaRPr lang="en-GB" dirty="0"/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19138" y="1835063"/>
            <a:ext cx="4458918" cy="42577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UKHO approach to International Hydro Projects and Capacity 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Positioning Hydrography within the bigger picture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Commonwealth Marine Economies Programme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Overseas Territories Seabed Mapping Programme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Observations and Lessons Learnt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385763" y="4005263"/>
            <a:ext cx="82184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447675" algn="l" eaLnBrk="0" hangingPunct="0">
              <a:lnSpc>
                <a:spcPct val="125000"/>
              </a:lnSpc>
              <a:spcBef>
                <a:spcPct val="20000"/>
              </a:spcBef>
              <a:buClr>
                <a:srgbClr val="85A4D1"/>
              </a:buClr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eaLnBrk="0" hangingPunct="0">
              <a:lnSpc>
                <a:spcPct val="125000"/>
              </a:lnSpc>
              <a:spcBef>
                <a:spcPct val="20000"/>
              </a:spcBef>
              <a:buClr>
                <a:srgbClr val="85A4D1"/>
              </a:buClr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lnSpc>
                <a:spcPct val="125000"/>
              </a:lnSpc>
              <a:spcBef>
                <a:spcPct val="20000"/>
              </a:spcBef>
              <a:buClr>
                <a:srgbClr val="85A4D1"/>
              </a:buClr>
              <a:buFont typeface="Courier New" panose="02070309020205020404" pitchFamily="49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lnSpc>
                <a:spcPct val="125000"/>
              </a:lnSpc>
              <a:spcBef>
                <a:spcPct val="20000"/>
              </a:spcBef>
              <a:buClr>
                <a:srgbClr val="53086C"/>
              </a:buClr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lnSpc>
                <a:spcPct val="125000"/>
              </a:lnSpc>
              <a:spcBef>
                <a:spcPct val="20000"/>
              </a:spcBef>
              <a:buClr>
                <a:srgbClr val="53086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53086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53086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53086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53086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8199" name="Rectangle 12"/>
          <p:cNvSpPr>
            <a:spLocks noChangeArrowheads="1"/>
          </p:cNvSpPr>
          <p:nvPr/>
        </p:nvSpPr>
        <p:spPr bwMode="auto">
          <a:xfrm>
            <a:off x="0" y="47625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lnSpc>
                <a:spcPct val="125000"/>
              </a:lnSpc>
              <a:spcBef>
                <a:spcPct val="20000"/>
              </a:spcBef>
              <a:buClr>
                <a:srgbClr val="85A4D1"/>
              </a:buClr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eaLnBrk="0" hangingPunct="0">
              <a:lnSpc>
                <a:spcPct val="125000"/>
              </a:lnSpc>
              <a:spcBef>
                <a:spcPct val="20000"/>
              </a:spcBef>
              <a:buClr>
                <a:srgbClr val="85A4D1"/>
              </a:buClr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lnSpc>
                <a:spcPct val="125000"/>
              </a:lnSpc>
              <a:spcBef>
                <a:spcPct val="20000"/>
              </a:spcBef>
              <a:buClr>
                <a:srgbClr val="85A4D1"/>
              </a:buClr>
              <a:buFont typeface="Courier New" panose="02070309020205020404" pitchFamily="49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lnSpc>
                <a:spcPct val="125000"/>
              </a:lnSpc>
              <a:spcBef>
                <a:spcPct val="20000"/>
              </a:spcBef>
              <a:buClr>
                <a:srgbClr val="53086C"/>
              </a:buClr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lnSpc>
                <a:spcPct val="125000"/>
              </a:lnSpc>
              <a:spcBef>
                <a:spcPct val="20000"/>
              </a:spcBef>
              <a:buClr>
                <a:srgbClr val="53086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53086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53086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53086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53086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3200" dirty="0">
              <a:solidFill>
                <a:srgbClr val="09315B"/>
              </a:solidFill>
            </a:endParaRPr>
          </a:p>
        </p:txBody>
      </p:sp>
      <p:pic>
        <p:nvPicPr>
          <p:cNvPr id="8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15071" y="2294831"/>
            <a:ext cx="3528279" cy="2220462"/>
          </a:xfrm>
        </p:spPr>
      </p:pic>
    </p:spTree>
    <p:extLst>
      <p:ext uri="{BB962C8B-B14F-4D97-AF65-F5344CB8AC3E}">
        <p14:creationId xmlns:p14="http://schemas.microsoft.com/office/powerpoint/2010/main" val="23184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805F-3D14-491F-9477-456A3B8D763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S:\_STRATEGY POLICY &amp; PLANS\CME Programme\GIS\Presentations\Final\Minister  Global Projects and C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81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807" y="522000"/>
            <a:ext cx="4895850" cy="1260000"/>
          </a:xfrm>
        </p:spPr>
        <p:txBody>
          <a:bodyPr/>
          <a:lstStyle/>
          <a:p>
            <a:r>
              <a:rPr lang="en-GB" dirty="0" smtClean="0"/>
              <a:t>UKHO International Hydro Projects and CB Portfolio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5463" y="4938056"/>
            <a:ext cx="489585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0" dirty="0" smtClean="0"/>
              <a:t>Going forward – looking to take a more integrated approach</a:t>
            </a: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36758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8" y="406689"/>
            <a:ext cx="8259040" cy="840219"/>
          </a:xfrm>
        </p:spPr>
        <p:txBody>
          <a:bodyPr>
            <a:normAutofit/>
          </a:bodyPr>
          <a:lstStyle/>
          <a:p>
            <a:r>
              <a:rPr lang="en-GB" dirty="0" smtClean="0"/>
              <a:t>Hydrography and the Bigger Picture</a:t>
            </a:r>
            <a:endParaRPr lang="en-GB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150" y="1295228"/>
            <a:ext cx="7049702" cy="474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4516916" y="1894901"/>
            <a:ext cx="11017" cy="1266940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06757" y="3216924"/>
            <a:ext cx="3161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Hydrography   </a:t>
            </a:r>
          </a:p>
          <a:p>
            <a:pPr algn="ctr"/>
            <a:r>
              <a:rPr lang="en-GB" sz="3600" b="1" dirty="0" smtClean="0"/>
              <a:t>A keystone data type</a:t>
            </a:r>
            <a:endParaRPr lang="en-GB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145756" y="1454227"/>
            <a:ext cx="2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Habitat Mapping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05789" y="1860015"/>
            <a:ext cx="2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MPAs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-154236" y="2267639"/>
            <a:ext cx="2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Fisheries Management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-616944" y="2818483"/>
            <a:ext cx="2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Coastal Zoning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7181162" y="2761562"/>
            <a:ext cx="264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Coastal land use planning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6760685" y="2319051"/>
            <a:ext cx="2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Disaster mitigation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219022" y="1843490"/>
            <a:ext cx="2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Disaster preparedness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269735" y="1467080"/>
            <a:ext cx="2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Inundation mapping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3422574"/>
            <a:ext cx="1696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Oceans Governance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7586949" y="3464805"/>
            <a:ext cx="142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Climate change resilience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7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8" y="406689"/>
            <a:ext cx="8259040" cy="840219"/>
          </a:xfrm>
        </p:spPr>
        <p:txBody>
          <a:bodyPr>
            <a:normAutofit/>
          </a:bodyPr>
          <a:lstStyle/>
          <a:p>
            <a:r>
              <a:rPr lang="en-GB" dirty="0" smtClean="0"/>
              <a:t>Hydrography and the Bigger Picture</a:t>
            </a:r>
            <a:endParaRPr lang="en-GB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1605" y="1487277"/>
            <a:ext cx="2215960" cy="2758587"/>
          </a:xfrm>
          <a:prstGeom prst="rect">
            <a:avLst/>
          </a:prstGeom>
          <a:noFill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767" t="-473" r="-48767" b="-9715"/>
          <a:stretch/>
        </p:blipFill>
        <p:spPr bwMode="auto">
          <a:xfrm>
            <a:off x="3275856" y="4365104"/>
            <a:ext cx="3089998" cy="165618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1" name="Picture 3" descr="cefaslogo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933" t="-34842" r="-8989" b="-38688"/>
          <a:stretch/>
        </p:blipFill>
        <p:spPr bwMode="auto">
          <a:xfrm>
            <a:off x="-630436" y="4437112"/>
            <a:ext cx="4349991" cy="144016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2" name="Picture 4" descr="UKHO_654C_AW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526" t="-10481" r="-27067" b="-13144"/>
          <a:stretch/>
        </p:blipFill>
        <p:spPr bwMode="auto">
          <a:xfrm>
            <a:off x="5580112" y="4365104"/>
            <a:ext cx="3761320" cy="14352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3" name="TextBox 32"/>
          <p:cNvSpPr txBox="1"/>
          <p:nvPr/>
        </p:nvSpPr>
        <p:spPr>
          <a:xfrm>
            <a:off x="351993" y="1462765"/>
            <a:ext cx="49602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2014 Collaboration with CEFAS</a:t>
            </a: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Darwin Plus funded survey of the British Virgin Islands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4493" y="3258967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</a:rPr>
              <a:t>Focused on biodiversity</a:t>
            </a:r>
          </a:p>
          <a:p>
            <a:pPr marL="177800" indent="-177800"/>
            <a:endParaRPr lang="en-GB" sz="1800" b="0" dirty="0" smtClean="0">
              <a:solidFill>
                <a:schemeClr val="tx1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</a:rPr>
              <a:t>CEFAS and UKHO working in collaboration</a:t>
            </a:r>
            <a:endParaRPr lang="en-GB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19138" y="2436074"/>
            <a:ext cx="7705725" cy="4256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332"/>
              </a:spcAft>
              <a:buFontTx/>
              <a:buNone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87"/>
              </a:spcAft>
              <a:buFontTx/>
              <a:buNone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78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78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504000" indent="-144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78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11413" y="333375"/>
            <a:ext cx="6264275" cy="99853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000" cy="48198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1" y="2879530"/>
            <a:ext cx="6096000" cy="40314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00300"/>
            <a:ext cx="5457825" cy="4457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82972" y="5288340"/>
            <a:ext cx="3461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Seagrass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35 times more efficient at storing carbon than rainforests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0248" y="0"/>
            <a:ext cx="5163752" cy="29249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7836" y="180014"/>
            <a:ext cx="3688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800% more </a:t>
            </a:r>
            <a:r>
              <a:rPr kumimoji="0" lang="en-GB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seagrass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discovered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2919" y="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Collection depth data for charting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059" y="5861902"/>
            <a:ext cx="36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Used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same data to deduce bottom type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012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0" grpId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404000" y="6233935"/>
            <a:ext cx="7740000" cy="765175"/>
          </a:xfrm>
        </p:spPr>
        <p:txBody>
          <a:bodyPr/>
          <a:lstStyle/>
          <a:p>
            <a:pPr algn="ctr"/>
            <a:r>
              <a:rPr lang="en-GB" sz="2000" b="1" dirty="0" smtClean="0"/>
              <a:t>Clear link between shipping activity and biodiversity</a:t>
            </a:r>
            <a:endParaRPr lang="en-GB" sz="2000" b="1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19138" y="2436074"/>
            <a:ext cx="7705725" cy="4256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332"/>
              </a:spcAft>
              <a:buFontTx/>
              <a:buNone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87"/>
              </a:spcAft>
              <a:buFontTx/>
              <a:buNone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78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78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504000" indent="-144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78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11413" y="333375"/>
            <a:ext cx="6264275" cy="998538"/>
          </a:xfrm>
        </p:spPr>
        <p:txBody>
          <a:bodyPr/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243990" y="0"/>
            <a:ext cx="13411007" cy="6096000"/>
          </a:xfrm>
          <a:prstGeom prst="rect">
            <a:avLst/>
          </a:prstGeom>
        </p:spPr>
      </p:pic>
      <p:pic>
        <p:nvPicPr>
          <p:cNvPr id="12" name="Picture 2" descr="http://images.clipartpanda.com/anchor-clipart-anchor-clip-art-free-download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022" y="4847081"/>
            <a:ext cx="1018378" cy="11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12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0532 L -0.42222 -0.34607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-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222 -0.34607 L -0.54722 -0.8794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CME </a:t>
            </a:r>
            <a:r>
              <a:rPr lang="en-US" dirty="0" err="1" smtClean="0"/>
              <a:t>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800" dirty="0"/>
              <a:t>The first time bringing together world-leading UK marine </a:t>
            </a:r>
            <a:r>
              <a:rPr lang="en-US" sz="1800" dirty="0" smtClean="0"/>
              <a:t>expertise</a:t>
            </a: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endParaRPr lang="en-US" sz="1800" dirty="0"/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800" dirty="0"/>
              <a:t>Providing capabilities across a whole end to end </a:t>
            </a:r>
            <a:r>
              <a:rPr lang="en-US" sz="1800" dirty="0" smtClean="0"/>
              <a:t>process, survey </a:t>
            </a:r>
            <a:r>
              <a:rPr lang="en-US" sz="1800" dirty="0"/>
              <a:t>and </a:t>
            </a:r>
            <a:r>
              <a:rPr lang="en-US" sz="1800" dirty="0" smtClean="0"/>
              <a:t>science</a:t>
            </a: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endParaRPr lang="en-US" dirty="0" smtClean="0"/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200" dirty="0"/>
              <a:t>UKHO. </a:t>
            </a:r>
            <a:r>
              <a:rPr lang="en-GB" sz="1200" dirty="0"/>
              <a:t>UK’s agency providing hydrographic and geospatial data to mariners and maritime organisations across the world</a:t>
            </a:r>
            <a:r>
              <a:rPr lang="en-GB" sz="1200" dirty="0" smtClean="0"/>
              <a:t>.</a:t>
            </a:r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endParaRPr lang="en-US" sz="1200" dirty="0"/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200" dirty="0" smtClean="0"/>
              <a:t>Cefas</a:t>
            </a:r>
            <a:r>
              <a:rPr lang="en-US" sz="1200" dirty="0"/>
              <a:t>. Executive Agency, Department for the Environment, Food and Rural Affairs (Defra) providing scientific solutions to support blue growth and food </a:t>
            </a:r>
            <a:r>
              <a:rPr lang="en-US" sz="1200" dirty="0" smtClean="0"/>
              <a:t>security,</a:t>
            </a:r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endParaRPr lang="en-US" sz="1200" dirty="0" smtClean="0"/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200" dirty="0"/>
              <a:t>NOC. The UK’s leading institute for integrated ocean research and </a:t>
            </a:r>
            <a:r>
              <a:rPr lang="en-US" sz="1200" dirty="0" smtClean="0"/>
              <a:t>technology.</a:t>
            </a:r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endParaRPr lang="en-US" sz="1200" dirty="0"/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endParaRPr lang="en-US" sz="1200" dirty="0" smtClean="0"/>
          </a:p>
          <a:p>
            <a:pPr marL="666900" lvl="3" indent="-342900">
              <a:lnSpc>
                <a:spcPct val="100000"/>
              </a:lnSpc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991" y="3046740"/>
            <a:ext cx="1346790" cy="1461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488" y="2317898"/>
            <a:ext cx="2125862" cy="219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UKHO Component of the CME </a:t>
            </a:r>
            <a:r>
              <a:rPr lang="en-US" dirty="0" err="1"/>
              <a:t>Programme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9137" y="1835063"/>
            <a:ext cx="4199371" cy="425776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b="1" dirty="0"/>
              <a:t>UKHO Five Year Objective: </a:t>
            </a:r>
            <a:r>
              <a:rPr lang="en-US" dirty="0"/>
              <a:t>To provide each SIDS with the data required to (a) </a:t>
            </a:r>
            <a:r>
              <a:rPr lang="en-US" dirty="0" err="1"/>
              <a:t>maximise</a:t>
            </a:r>
            <a:r>
              <a:rPr lang="en-US" dirty="0"/>
              <a:t> their maritime trade potential and (b) facilitate development of their Blue Economies</a:t>
            </a:r>
          </a:p>
          <a:p>
            <a:pPr>
              <a:lnSpc>
                <a:spcPct val="170000"/>
              </a:lnSpc>
            </a:pPr>
            <a:r>
              <a:rPr lang="en-US" b="1" dirty="0"/>
              <a:t>Year One Objective: </a:t>
            </a:r>
            <a:r>
              <a:rPr lang="en-US" dirty="0"/>
              <a:t>To develop with each SIDS a National Hydrographic Plan that identifies hydrographic needs and knowledge gaps leading to: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Targeted survey activity,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Capacity Building,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Sustainable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Hydrographic Governance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Support to CEFAS and NOC objective delivery</a:t>
            </a:r>
          </a:p>
          <a:p>
            <a:pPr>
              <a:lnSpc>
                <a:spcPct val="170000"/>
              </a:lnSpc>
            </a:pPr>
            <a:r>
              <a:rPr lang="en-US" b="1" dirty="0"/>
              <a:t>UKHO Pilot: </a:t>
            </a:r>
            <a:r>
              <a:rPr lang="en-US" dirty="0"/>
              <a:t>Hydrographic survey in St Vincent and the Grenadines and Grenada in Summer </a:t>
            </a:r>
            <a:r>
              <a:rPr lang="en-US" dirty="0" smtClean="0"/>
              <a:t>2016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Note for the diary: Caribbean Regional Workshop 24</a:t>
            </a:r>
            <a:r>
              <a:rPr lang="en-GB" baseline="30000" dirty="0" smtClean="0"/>
              <a:t>th</a:t>
            </a:r>
            <a:r>
              <a:rPr lang="en-GB" dirty="0" smtClean="0"/>
              <a:t>-26</a:t>
            </a:r>
            <a:r>
              <a:rPr lang="en-GB" baseline="30000" dirty="0" smtClean="0"/>
              <a:t>th</a:t>
            </a:r>
            <a:r>
              <a:rPr lang="en-GB" dirty="0" smtClean="0"/>
              <a:t> January</a:t>
            </a:r>
            <a:endParaRPr lang="en-GB" dirty="0"/>
          </a:p>
        </p:txBody>
      </p:sp>
      <p:pic>
        <p:nvPicPr>
          <p:cNvPr id="8" name="Picture 2" descr="Displaying IMG_31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715" y="2291896"/>
            <a:ext cx="2830286" cy="2213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4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KHO">
      <a:dk1>
        <a:sysClr val="windowText" lastClr="000000"/>
      </a:dk1>
      <a:lt1>
        <a:sysClr val="window" lastClr="FFFFFF"/>
      </a:lt1>
      <a:dk2>
        <a:srgbClr val="09315B"/>
      </a:dk2>
      <a:lt2>
        <a:srgbClr val="878787"/>
      </a:lt2>
      <a:accent1>
        <a:srgbClr val="09315B"/>
      </a:accent1>
      <a:accent2>
        <a:srgbClr val="DE007B"/>
      </a:accent2>
      <a:accent3>
        <a:srgbClr val="C4372F"/>
      </a:accent3>
      <a:accent4>
        <a:srgbClr val="3795CF"/>
      </a:accent4>
      <a:accent5>
        <a:srgbClr val="A0BB2F"/>
      </a:accent5>
      <a:accent6>
        <a:srgbClr val="72AEB6"/>
      </a:accent6>
      <a:hlink>
        <a:srgbClr val="4DA085"/>
      </a:hlink>
      <a:folHlink>
        <a:srgbClr val="9ECEE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3175">
          <a:solidFill>
            <a:srgbClr val="9C9E9F"/>
          </a:solidFill>
          <a:round/>
          <a:headEnd/>
          <a:tailEnd/>
        </a:ln>
      </a:spPr>
      <a:bodyPr vert="horz" wrap="square" lIns="0" tIns="0" rIns="0" bIns="0" anchor="ctr" anchorCtr="0"/>
      <a:lstStyle>
        <a:defPPr algn="ctr" eaLnBrk="1" hangingPunct="1">
          <a:lnSpc>
            <a:spcPct val="100000"/>
          </a:lnSpc>
          <a:spcBef>
            <a:spcPct val="0"/>
          </a:spcBef>
          <a:buClrTx/>
          <a:buFontTx/>
          <a:buNone/>
          <a:defRPr sz="1100" b="0" dirty="0">
            <a:solidFill>
              <a:schemeClr val="bg2"/>
            </a:solidFill>
            <a:latin typeface="+mn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5677</TotalTime>
  <Words>659</Words>
  <Application>Microsoft Office PowerPoint</Application>
  <PresentationFormat>On-screen Show (4:3)</PresentationFormat>
  <Paragraphs>141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Wingdings</vt:lpstr>
      <vt:lpstr>Office Theme</vt:lpstr>
      <vt:lpstr>UKHO International Hydrographic Development Projects</vt:lpstr>
      <vt:lpstr>Overview</vt:lpstr>
      <vt:lpstr>UKHO International Hydro Projects and CB Portfolio</vt:lpstr>
      <vt:lpstr>Hydrography and the Bigger Picture</vt:lpstr>
      <vt:lpstr>Hydrography and the Bigger Picture</vt:lpstr>
      <vt:lpstr>PowerPoint Presentation</vt:lpstr>
      <vt:lpstr>PowerPoint Presentation</vt:lpstr>
      <vt:lpstr>CME Programme</vt:lpstr>
      <vt:lpstr>The UKHO Component of the CME Programme</vt:lpstr>
      <vt:lpstr>Nations in Scope for the CME Programme</vt:lpstr>
      <vt:lpstr>SVG and Grenada – Initial Results</vt:lpstr>
      <vt:lpstr>SVG and Grenada – Initial Results</vt:lpstr>
      <vt:lpstr>SVG &amp; Grenada - Lidar</vt:lpstr>
      <vt:lpstr>Overseas Territories Seabed Mapping Programme</vt:lpstr>
      <vt:lpstr>Anguilla - Lidar</vt:lpstr>
      <vt:lpstr>Observations and Lessons Learnt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Lyne</dc:creator>
  <cp:lastModifiedBy>Alberto Costa Neves</cp:lastModifiedBy>
  <cp:revision>330</cp:revision>
  <cp:lastPrinted>2016-09-14T12:35:10Z</cp:lastPrinted>
  <dcterms:created xsi:type="dcterms:W3CDTF">2015-09-25T15:19:12Z</dcterms:created>
  <dcterms:modified xsi:type="dcterms:W3CDTF">2017-04-07T12:24:39Z</dcterms:modified>
</cp:coreProperties>
</file>