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1" r:id="rId2"/>
    <p:sldId id="408" r:id="rId3"/>
    <p:sldId id="409" r:id="rId4"/>
    <p:sldId id="417" r:id="rId5"/>
    <p:sldId id="418" r:id="rId6"/>
    <p:sldId id="419" r:id="rId7"/>
    <p:sldId id="420" r:id="rId8"/>
    <p:sldId id="422" r:id="rId9"/>
    <p:sldId id="421" r:id="rId10"/>
    <p:sldId id="423" r:id="rId11"/>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114" d="100"/>
          <a:sy n="114" d="100"/>
        </p:scale>
        <p:origin x="1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4A0030A-F097-41E4-95BE-1F2AE2D64790}" type="datetimeFigureOut">
              <a:rPr lang="es-MX" smtClean="0"/>
              <a:pPr/>
              <a:t>07/04/2017</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822DCB9-33FA-4FC4-873A-9EC4D020674A}" type="slidenum">
              <a:rPr lang="es-MX" smtClean="0"/>
              <a:pPr/>
              <a:t>‹#›</a:t>
            </a:fld>
            <a:endParaRPr lang="es-MX"/>
          </a:p>
        </p:txBody>
      </p:sp>
    </p:spTree>
    <p:extLst>
      <p:ext uri="{BB962C8B-B14F-4D97-AF65-F5344CB8AC3E}">
        <p14:creationId xmlns:p14="http://schemas.microsoft.com/office/powerpoint/2010/main" val="18030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a:t>
            </a:fld>
            <a:endParaRPr lang="es-MX" dirty="0"/>
          </a:p>
        </p:txBody>
      </p:sp>
    </p:spTree>
    <p:extLst>
      <p:ext uri="{BB962C8B-B14F-4D97-AF65-F5344CB8AC3E}">
        <p14:creationId xmlns:p14="http://schemas.microsoft.com/office/powerpoint/2010/main" val="297956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10</a:t>
            </a:fld>
            <a:endParaRPr lang="es-MX"/>
          </a:p>
        </p:txBody>
      </p:sp>
    </p:spTree>
    <p:extLst>
      <p:ext uri="{BB962C8B-B14F-4D97-AF65-F5344CB8AC3E}">
        <p14:creationId xmlns:p14="http://schemas.microsoft.com/office/powerpoint/2010/main" val="29795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865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22870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8051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0058400" y="1447800"/>
            <a:ext cx="10160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s-MX" sz="1800" dirty="0">
              <a:solidFill>
                <a:prstClr val="black"/>
              </a:solidFill>
            </a:endParaRPr>
          </a:p>
        </p:txBody>
      </p:sp>
      <p:sp>
        <p:nvSpPr>
          <p:cNvPr id="7" name="1 Título"/>
          <p:cNvSpPr>
            <a:spLocks noGrp="1"/>
          </p:cNvSpPr>
          <p:nvPr>
            <p:ph type="title"/>
          </p:nvPr>
        </p:nvSpPr>
        <p:spPr>
          <a:xfrm>
            <a:off x="454954" y="47135"/>
            <a:ext cx="10569169" cy="642938"/>
          </a:xfrm>
          <a:prstGeom prst="rect">
            <a:avLst/>
          </a:prstGeom>
        </p:spPr>
        <p:txBody>
          <a:bodyPr/>
          <a:lstStyle>
            <a:lvl1pPr algn="l">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4" name="Rectangle 2"/>
          <p:cNvSpPr>
            <a:spLocks noGrp="1" noChangeArrowheads="1"/>
          </p:cNvSpPr>
          <p:nvPr>
            <p:ph type="sldNum" sz="quarter" idx="10"/>
          </p:nvPr>
        </p:nvSpPr>
        <p:spPr/>
        <p:txBody>
          <a:bodyPr/>
          <a:lstStyle>
            <a:lvl1pPr>
              <a:defRPr>
                <a:latin typeface="Arial Black" pitchFamily="34" charset="0"/>
              </a:defRPr>
            </a:lvl1pPr>
          </a:lstStyle>
          <a:p>
            <a:pPr>
              <a:defRPr/>
            </a:pPr>
            <a:fld id="{5900D08D-4F7E-4B41-A9F1-5934B67EC1F1}" type="slidenum">
              <a:rPr lang="es-ES_tradnl">
                <a:solidFill>
                  <a:prstClr val="black">
                    <a:tint val="75000"/>
                  </a:prstClr>
                </a:solidFill>
              </a:rPr>
              <a:pPr>
                <a:defRPr/>
              </a:pPr>
              <a:t>‹#›</a:t>
            </a:fld>
            <a:endParaRPr lang="es-ES_tradnl" dirty="0">
              <a:solidFill>
                <a:prstClr val="black">
                  <a:tint val="75000"/>
                </a:prstClr>
              </a:solidFill>
            </a:endParaRPr>
          </a:p>
        </p:txBody>
      </p:sp>
      <p:sp>
        <p:nvSpPr>
          <p:cNvPr id="5" name="Rectangle 5"/>
          <p:cNvSpPr>
            <a:spLocks noGrp="1" noChangeArrowheads="1"/>
          </p:cNvSpPr>
          <p:nvPr>
            <p:ph type="ftr" sz="quarter" idx="11"/>
          </p:nvPr>
        </p:nvSpPr>
        <p:spPr>
          <a:xfrm>
            <a:off x="254000" y="6515100"/>
            <a:ext cx="3860800" cy="304800"/>
          </a:xfrm>
        </p:spPr>
        <p:txBody>
          <a:bodyPr/>
          <a:lstStyle>
            <a:lvl1pPr>
              <a:defRPr sz="1400">
                <a:solidFill>
                  <a:srgbClr val="FF0000"/>
                </a:solidFill>
                <a:latin typeface="Times"/>
                <a:cs typeface="Arial" pitchFamily="34" charset="0"/>
              </a:defRPr>
            </a:lvl1pPr>
          </a:lstStyle>
          <a:p>
            <a:pPr>
              <a:defRPr/>
            </a:pPr>
            <a:r>
              <a:rPr lang="es-ES_tradnl" dirty="0"/>
              <a:t>Para uso oficial únicamente</a:t>
            </a:r>
          </a:p>
        </p:txBody>
      </p:sp>
    </p:spTree>
    <p:extLst>
      <p:ext uri="{BB962C8B-B14F-4D97-AF65-F5344CB8AC3E}">
        <p14:creationId xmlns:p14="http://schemas.microsoft.com/office/powerpoint/2010/main" val="21436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2741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741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233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0100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5713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9624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71813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07/04/2017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1908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960E-8FC7-490E-936F-2645BDEC9E88}" type="datetimeFigureOut">
              <a:rPr lang="es-MX" smtClean="0"/>
              <a:pPr/>
              <a:t>07/04/2017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1B43-BAEB-4929-8217-4D7163B6EFAF}" type="slidenum">
              <a:rPr lang="es-MX" smtClean="0"/>
              <a:pPr/>
              <a:t>‹#›</a:t>
            </a:fld>
            <a:endParaRPr lang="es-MX"/>
          </a:p>
        </p:txBody>
      </p:sp>
    </p:spTree>
    <p:extLst>
      <p:ext uri="{BB962C8B-B14F-4D97-AF65-F5344CB8AC3E}">
        <p14:creationId xmlns:p14="http://schemas.microsoft.com/office/powerpoint/2010/main" val="6922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13"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CONVENCIÓN MEXICANA DE HIDROGRAFÍA.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9462" y="2003427"/>
            <a:ext cx="2428892" cy="23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descr="L:\VARIOS\escudos\DIGAHOMtran.gif"/>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13820" y="2016655"/>
            <a:ext cx="2464091" cy="249133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56131" y="1935491"/>
            <a:ext cx="2714644" cy="271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2"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CONVENCIÓN MEXICANA DE HIDROGRAFÍA.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2016.</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9462" y="2003427"/>
            <a:ext cx="2428892" cy="23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descr="L:\VARIOS\escudos\DIGAHOMtran.gif"/>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98200" y="14306"/>
            <a:ext cx="665066" cy="67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13820" y="2016655"/>
            <a:ext cx="2464091" cy="249133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56131" y="1935491"/>
            <a:ext cx="2714644" cy="271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algn="ctr">
              <a:lnSpc>
                <a:spcPct val="100000"/>
              </a:lnSpc>
            </a:pPr>
            <a:r>
              <a:rPr lang="en-US" sz="2000" dirty="0" smtClean="0">
                <a:solidFill>
                  <a:schemeClr val="tx1"/>
                </a:solidFill>
                <a:latin typeface="Presidencia Base"/>
                <a:cs typeface="Presidencia Base"/>
              </a:rPr>
              <a:t>The Secretary of the Navy agree to organize the Mexican Hydrographic Convention in 2013. </a:t>
            </a:r>
          </a:p>
          <a:p>
            <a:pPr marL="457200" indent="-457200" algn="just">
              <a:lnSpc>
                <a:spcPct val="100000"/>
              </a:lnSpc>
              <a:buFont typeface="+mj-lt"/>
              <a:buAutoNum type="alphaUcPeriod"/>
            </a:pPr>
            <a:endParaRPr lang="en-US" sz="20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dirty="0" smtClean="0">
                <a:latin typeface="Arial" panose="020B0604020202020204" pitchFamily="34" charset="0"/>
                <a:cs typeface="Arial" panose="020B0604020202020204" pitchFamily="34" charset="0"/>
              </a:rPr>
              <a:t>Mexican Hydrographic Conference</a:t>
            </a:r>
          </a:p>
        </p:txBody>
      </p:sp>
      <p:pic>
        <p:nvPicPr>
          <p:cNvPr id="10" name="Picture 2" descr="C:\Documents and Settings\Administrador\Mis documentos\FOTOS CONVENCION 14\Imagenes dia 1\107_0812\IMG_03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8007" y="2193319"/>
            <a:ext cx="5634525" cy="4225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PLANEACION\Documents\AA-CONVENCION MEXICANA DE HIDROGRAFIA 2013\FOTOS TRES DIAS\convencion\IMG_884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533" y="2193319"/>
            <a:ext cx="5636323" cy="42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ctr">
              <a:lnSpc>
                <a:spcPct val="100000"/>
              </a:lnSpc>
            </a:pP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1800" b="1" dirty="0" smtClean="0">
                <a:latin typeface="Arial" pitchFamily="34" charset="0"/>
                <a:cs typeface="Arial" pitchFamily="34" charset="0"/>
              </a:rPr>
              <a:t>FIRST MEXICAN HYDROGRAPHIC CONFERENCE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17" name="16 CuadroTexto"/>
          <p:cNvSpPr txBox="1"/>
          <p:nvPr/>
        </p:nvSpPr>
        <p:spPr>
          <a:xfrm>
            <a:off x="662195" y="4191519"/>
            <a:ext cx="4536504" cy="1384995"/>
          </a:xfrm>
          <a:prstGeom prst="rect">
            <a:avLst/>
          </a:prstGeom>
          <a:noFill/>
        </p:spPr>
        <p:txBody>
          <a:bodyPr wrap="square" rtlCol="0">
            <a:spAutoFit/>
          </a:bodyPr>
          <a:lstStyle/>
          <a:p>
            <a:pPr algn="just"/>
            <a:r>
              <a:rPr lang="en-US" sz="2800" dirty="0" smtClean="0"/>
              <a:t>It was conducted on </a:t>
            </a:r>
            <a:r>
              <a:rPr lang="en-US" sz="2800" b="1" dirty="0" smtClean="0"/>
              <a:t>June</a:t>
            </a:r>
            <a:r>
              <a:rPr lang="en-US" sz="2800" dirty="0" smtClean="0"/>
              <a:t> </a:t>
            </a:r>
            <a:r>
              <a:rPr lang="en-US" sz="2800" b="1" dirty="0" smtClean="0"/>
              <a:t>19 to 21 2013</a:t>
            </a:r>
            <a:r>
              <a:rPr lang="en-US" sz="2800" dirty="0" smtClean="0"/>
              <a:t> at the Naval Club in Veracruz.</a:t>
            </a:r>
            <a:endParaRPr lang="en-US" sz="2800" dirty="0"/>
          </a:p>
        </p:txBody>
      </p:sp>
      <p:pic>
        <p:nvPicPr>
          <p:cNvPr id="1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3567" y="1904421"/>
            <a:ext cx="2221752" cy="212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H:\A-RESPALDO PLATEADO\Documents\AA-CONVENCION MEXICANA DE HIDROGRAFIA 2013\FOTOS TRES DIAS\Fotos 19 de Junio\DSC_59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4094" y="2280384"/>
            <a:ext cx="5939829" cy="393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192937"/>
            <a:ext cx="11713780" cy="5269982"/>
          </a:xfrm>
        </p:spPr>
        <p:txBody>
          <a:bodyPr>
            <a:noAutofit/>
          </a:bodyPr>
          <a:lstStyle/>
          <a:p>
            <a:pPr marL="1439863" indent="-990600" algn="just"/>
            <a:r>
              <a:rPr lang="en-US" dirty="0" smtClean="0">
                <a:solidFill>
                  <a:schemeClr val="tx1"/>
                </a:solidFill>
              </a:rPr>
              <a:t>150	Participants </a:t>
            </a:r>
          </a:p>
          <a:p>
            <a:pPr marL="1439863" indent="-990600" algn="just"/>
            <a:r>
              <a:rPr lang="en-US" dirty="0" smtClean="0">
                <a:solidFill>
                  <a:schemeClr val="tx1"/>
                </a:solidFill>
              </a:rPr>
              <a:t>29 	Technical Conferences.</a:t>
            </a:r>
          </a:p>
          <a:p>
            <a:pPr marL="1439863" indent="-990600" algn="just"/>
            <a:r>
              <a:rPr lang="en-US" dirty="0" smtClean="0">
                <a:solidFill>
                  <a:schemeClr val="tx1"/>
                </a:solidFill>
              </a:rPr>
              <a:t>04	Hydrographic training workshops.</a:t>
            </a:r>
          </a:p>
          <a:p>
            <a:pPr marL="1439863" indent="-990600" algn="just"/>
            <a:r>
              <a:rPr lang="en-US" dirty="0" smtClean="0">
                <a:solidFill>
                  <a:schemeClr val="tx1"/>
                </a:solidFill>
              </a:rPr>
              <a:t>08	Demonstrations at sea of Hydrographic equipment and software.</a:t>
            </a:r>
          </a:p>
          <a:p>
            <a:pPr marL="1439863" indent="-990600" algn="just"/>
            <a:r>
              <a:rPr lang="en-US" dirty="0" smtClean="0">
                <a:solidFill>
                  <a:schemeClr val="tx1"/>
                </a:solidFill>
              </a:rPr>
              <a:t>23 	Stands for exhibition of Hydrographic products and services, by governmental agencies, private sector and academia.</a:t>
            </a:r>
          </a:p>
          <a:p>
            <a:pPr marL="982663" indent="-982663" algn="just">
              <a:lnSpc>
                <a:spcPct val="100000"/>
              </a:lnSpc>
            </a:pPr>
            <a:endParaRPr lang="en-US" b="1" dirty="0" smtClean="0">
              <a:solidFill>
                <a:schemeClr val="tx1"/>
              </a:solidFill>
              <a:latin typeface="Arial" pitchFamily="34" charset="0"/>
              <a:cs typeface="Arial" pitchFamily="34" charset="0"/>
            </a:endParaRPr>
          </a:p>
          <a:p>
            <a:pPr marL="457200" indent="-457200" algn="ctr">
              <a:lnSpc>
                <a:spcPct val="100000"/>
              </a:lnSpc>
            </a:pPr>
            <a:endParaRPr lang="en-US"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457200" indent="-457200" algn="ctr">
              <a:lnSpc>
                <a:spcPct val="100000"/>
              </a:lnSpc>
            </a:pPr>
            <a:r>
              <a:rPr lang="en-US" sz="1800" b="1" dirty="0" smtClean="0">
                <a:latin typeface="Arial" pitchFamily="34" charset="0"/>
                <a:cs typeface="Arial" pitchFamily="34" charset="0"/>
              </a:rPr>
              <a:t>ACHIEVEMENTS OF THE FIRST MEXICAN HIDROGRAPHIC CONFERENCE</a:t>
            </a:r>
            <a:endParaRPr lang="en-US" sz="1800" b="1" dirty="0">
              <a:latin typeface="Arial" pitchFamily="34" charset="0"/>
              <a:cs typeface="Arial" pitchFamily="34" charset="0"/>
            </a:endParaRPr>
          </a:p>
        </p:txBody>
      </p:sp>
      <p:pic>
        <p:nvPicPr>
          <p:cNvPr id="12" name="Picture 3" descr="G:\A-RESPALDO PLATEADO\Documents\AA-CONVENCION MEXICANA DE HIDROGRAFIA 2013\FOTOS TRES DIAS\Fotos 19 de Junio\SDC118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3837" y="3813835"/>
            <a:ext cx="3752896" cy="2814672"/>
          </a:xfrm>
          <a:prstGeom prst="rect">
            <a:avLst/>
          </a:prstGeom>
          <a:extLst/>
        </p:spPr>
        <p:style>
          <a:lnRef idx="0">
            <a:schemeClr val="accent1"/>
          </a:lnRef>
          <a:fillRef idx="3">
            <a:schemeClr val="accent1"/>
          </a:fillRef>
          <a:effectRef idx="3">
            <a:schemeClr val="accent1"/>
          </a:effectRef>
          <a:fontRef idx="minor">
            <a:schemeClr val="lt1"/>
          </a:fontRef>
        </p:style>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5428" y="3813835"/>
            <a:ext cx="4336428" cy="2872597"/>
          </a:xfrm>
          <a:prstGeom prst="rect">
            <a:avLst/>
          </a:prstGeom>
          <a:noFill/>
          <a:ln w="9525">
            <a:noFill/>
            <a:miter lim="800000"/>
            <a:headEnd/>
            <a:tailEnd/>
          </a:ln>
          <a:effec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ctr">
              <a:lnSpc>
                <a:spcPct val="100000"/>
              </a:lnSpc>
            </a:pP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algn="ctr"/>
            <a:r>
              <a:rPr lang="en-US" sz="1800" b="1" dirty="0" smtClean="0">
                <a:latin typeface="Arial" pitchFamily="34" charset="0"/>
                <a:cs typeface="Arial" pitchFamily="34" charset="0"/>
              </a:rPr>
              <a:t>SECOND MEXICAN HYDROGRAPHIC CONFERENCE</a:t>
            </a:r>
            <a:endParaRPr lang="en-US" sz="1800" b="1" dirty="0">
              <a:latin typeface="Arial" pitchFamily="34" charset="0"/>
              <a:cs typeface="Arial" pitchFamily="34" charset="0"/>
            </a:endParaRPr>
          </a:p>
        </p:txBody>
      </p:sp>
      <p:sp>
        <p:nvSpPr>
          <p:cNvPr id="17" name="16 CuadroTexto"/>
          <p:cNvSpPr txBox="1"/>
          <p:nvPr/>
        </p:nvSpPr>
        <p:spPr>
          <a:xfrm>
            <a:off x="712994" y="4293119"/>
            <a:ext cx="4536504" cy="1569660"/>
          </a:xfrm>
          <a:prstGeom prst="rect">
            <a:avLst/>
          </a:prstGeom>
          <a:noFill/>
        </p:spPr>
        <p:txBody>
          <a:bodyPr wrap="square" rtlCol="0">
            <a:spAutoFit/>
          </a:bodyPr>
          <a:lstStyle/>
          <a:p>
            <a:pPr algn="just"/>
            <a:r>
              <a:rPr lang="en-US" sz="2400" dirty="0"/>
              <a:t>It was conducted on </a:t>
            </a:r>
            <a:r>
              <a:rPr lang="en-US" sz="2400" b="1" dirty="0" smtClean="0"/>
              <a:t>December 8 </a:t>
            </a:r>
            <a:r>
              <a:rPr lang="en-US" sz="2400" b="1" dirty="0"/>
              <a:t>to </a:t>
            </a:r>
            <a:r>
              <a:rPr lang="en-US" sz="2400" b="1" dirty="0" smtClean="0"/>
              <a:t>10 2014</a:t>
            </a:r>
            <a:r>
              <a:rPr lang="en-US" sz="2400" dirty="0" smtClean="0"/>
              <a:t> held at Manzanillo in the Oceanography Institute of the Pacific</a:t>
            </a:r>
            <a:r>
              <a:rPr lang="es-ES" sz="2400" dirty="0" smtClean="0"/>
              <a:t>.</a:t>
            </a:r>
            <a:endParaRPr lang="es-MX" sz="2400" dirty="0"/>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6531" y="1867898"/>
            <a:ext cx="2260601" cy="2285596"/>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C:\Documents and Settings\Administrador\Mis documentos\IMG_04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9989" y="2091180"/>
            <a:ext cx="6067771" cy="404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225800" y="0"/>
            <a:ext cx="7611533" cy="770467"/>
          </a:xfrm>
        </p:spPr>
        <p:txBody>
          <a:bodyPr anchor="ctr">
            <a:normAutofit/>
          </a:bodyPr>
          <a:lstStyle/>
          <a:p>
            <a:pPr marL="457200" indent="-457200" algn="ctr">
              <a:lnSpc>
                <a:spcPct val="100000"/>
              </a:lnSpc>
            </a:pPr>
            <a:r>
              <a:rPr lang="en-US" sz="1800" b="1" dirty="0">
                <a:latin typeface="Arial" pitchFamily="34" charset="0"/>
                <a:cs typeface="Arial" pitchFamily="34" charset="0"/>
              </a:rPr>
              <a:t>ACHIEVEMENTS OF THE </a:t>
            </a:r>
            <a:r>
              <a:rPr lang="en-US" sz="1800" b="1" dirty="0" smtClean="0">
                <a:latin typeface="Arial" pitchFamily="34" charset="0"/>
                <a:cs typeface="Arial" pitchFamily="34" charset="0"/>
              </a:rPr>
              <a:t>SECOND </a:t>
            </a:r>
            <a:r>
              <a:rPr lang="en-US" sz="1800" b="1" dirty="0">
                <a:latin typeface="Arial" pitchFamily="34" charset="0"/>
                <a:cs typeface="Arial" pitchFamily="34" charset="0"/>
              </a:rPr>
              <a:t>MEXICAN HIDROGRAPHIC CONFERENCE</a:t>
            </a:r>
            <a:endParaRPr lang="es-ES" sz="1800" b="1" dirty="0">
              <a:latin typeface="Arial" pitchFamily="34" charset="0"/>
              <a:cs typeface="Arial" pitchFamily="34" charset="0"/>
            </a:endParaRPr>
          </a:p>
        </p:txBody>
      </p:sp>
      <p:pic>
        <p:nvPicPr>
          <p:cNvPr id="12" name="Picture 2" descr="C:\Documents and Settings\Administrador\Mis documentos\FOTOS CONVENCION 2014\IMG_03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7733" y="3752437"/>
            <a:ext cx="4455581" cy="29718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Administrador\Mis documentos\FOTOS CONVENCION 2014\IMG_03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6527" y="3780575"/>
            <a:ext cx="4427273" cy="2952957"/>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texto 1"/>
          <p:cNvSpPr txBox="1">
            <a:spLocks/>
          </p:cNvSpPr>
          <p:nvPr/>
        </p:nvSpPr>
        <p:spPr>
          <a:xfrm>
            <a:off x="204952" y="1179289"/>
            <a:ext cx="11713780" cy="52699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439863" indent="-990600" algn="just"/>
            <a:r>
              <a:rPr lang="en-US" dirty="0" smtClean="0">
                <a:solidFill>
                  <a:schemeClr val="tx1"/>
                </a:solidFill>
              </a:rPr>
              <a:t>315	Participants </a:t>
            </a:r>
          </a:p>
          <a:p>
            <a:pPr marL="1439863" indent="-990600" algn="just"/>
            <a:r>
              <a:rPr lang="en-US" dirty="0" smtClean="0">
                <a:solidFill>
                  <a:schemeClr val="tx1"/>
                </a:solidFill>
              </a:rPr>
              <a:t>35 	Technical Conferences.</a:t>
            </a:r>
          </a:p>
          <a:p>
            <a:pPr marL="1439863" indent="-990600" algn="just"/>
            <a:r>
              <a:rPr lang="en-US" dirty="0" smtClean="0">
                <a:solidFill>
                  <a:schemeClr val="tx1"/>
                </a:solidFill>
              </a:rPr>
              <a:t>03	Hydrographic Training Workshops.</a:t>
            </a:r>
          </a:p>
          <a:p>
            <a:pPr marL="1439863" indent="-990600" algn="just"/>
            <a:r>
              <a:rPr lang="en-US" dirty="0" smtClean="0">
                <a:solidFill>
                  <a:schemeClr val="tx1"/>
                </a:solidFill>
              </a:rPr>
              <a:t>05</a:t>
            </a:r>
            <a:r>
              <a:rPr lang="en-US" dirty="0">
                <a:solidFill>
                  <a:schemeClr val="tx1"/>
                </a:solidFill>
              </a:rPr>
              <a:t>	</a:t>
            </a:r>
            <a:r>
              <a:rPr lang="en-US" dirty="0" smtClean="0">
                <a:solidFill>
                  <a:schemeClr val="tx1"/>
                </a:solidFill>
              </a:rPr>
              <a:t>Demonstrations </a:t>
            </a:r>
            <a:r>
              <a:rPr lang="en-US" dirty="0">
                <a:solidFill>
                  <a:schemeClr val="tx1"/>
                </a:solidFill>
              </a:rPr>
              <a:t>at sea of Hydrographic equipment and </a:t>
            </a:r>
            <a:r>
              <a:rPr lang="en-US" dirty="0" smtClean="0">
                <a:solidFill>
                  <a:schemeClr val="tx1"/>
                </a:solidFill>
              </a:rPr>
              <a:t>software.</a:t>
            </a:r>
          </a:p>
          <a:p>
            <a:pPr marL="1439863" indent="-990600" algn="just"/>
            <a:r>
              <a:rPr lang="en-US" dirty="0" smtClean="0">
                <a:solidFill>
                  <a:schemeClr val="tx1"/>
                </a:solidFill>
              </a:rPr>
              <a:t>32 </a:t>
            </a:r>
            <a:r>
              <a:rPr lang="en-US" dirty="0">
                <a:solidFill>
                  <a:schemeClr val="tx1"/>
                </a:solidFill>
              </a:rPr>
              <a:t>	</a:t>
            </a:r>
            <a:r>
              <a:rPr lang="en-US" dirty="0" smtClean="0">
                <a:solidFill>
                  <a:schemeClr val="tx1"/>
                </a:solidFill>
              </a:rPr>
              <a:t>Stands </a:t>
            </a:r>
            <a:r>
              <a:rPr lang="en-US" dirty="0">
                <a:solidFill>
                  <a:schemeClr val="tx1"/>
                </a:solidFill>
              </a:rPr>
              <a:t>for exhibition of Hydrographic products and services, by governmental agencies, private sector and academia.</a:t>
            </a:r>
            <a:endParaRPr lang="en-US" dirty="0" smtClean="0">
              <a:solidFill>
                <a:schemeClr val="tx1"/>
              </a:solidFill>
            </a:endParaRPr>
          </a:p>
          <a:p>
            <a:pPr marL="982663" indent="-982663" algn="just">
              <a:lnSpc>
                <a:spcPct val="100000"/>
              </a:lnSpc>
            </a:pPr>
            <a:endParaRPr lang="en-US" b="1" dirty="0" smtClean="0">
              <a:solidFill>
                <a:schemeClr val="tx1"/>
              </a:solidFill>
              <a:latin typeface="Arial" pitchFamily="34" charset="0"/>
              <a:cs typeface="Arial" pitchFamily="34" charset="0"/>
            </a:endParaRPr>
          </a:p>
          <a:p>
            <a:pPr marL="457200" indent="-457200" algn="ctr">
              <a:lnSpc>
                <a:spcPct val="100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ctr">
              <a:lnSpc>
                <a:spcPct val="100000"/>
              </a:lnSpc>
            </a:pP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457200" indent="-457200" algn="ctr">
              <a:lnSpc>
                <a:spcPct val="100000"/>
              </a:lnSpc>
            </a:pPr>
            <a:r>
              <a:rPr lang="en-US" sz="1800" b="1" dirty="0" smtClean="0">
                <a:latin typeface="Arial" pitchFamily="34" charset="0"/>
                <a:cs typeface="Arial" pitchFamily="34" charset="0"/>
              </a:rPr>
              <a:t>THIRD MEXICAN </a:t>
            </a:r>
            <a:r>
              <a:rPr lang="en-US" sz="1800" b="1" dirty="0">
                <a:latin typeface="Arial" pitchFamily="34" charset="0"/>
                <a:cs typeface="Arial" pitchFamily="34" charset="0"/>
              </a:rPr>
              <a:t>HYDROGRAPHIC CONFERENCE</a:t>
            </a:r>
            <a:endParaRPr lang="es-MX" sz="1800" b="1" dirty="0">
              <a:latin typeface="Arial" pitchFamily="34" charset="0"/>
              <a:cs typeface="Arial" pitchFamily="34" charset="0"/>
            </a:endParaRPr>
          </a:p>
        </p:txBody>
      </p:sp>
      <p:sp>
        <p:nvSpPr>
          <p:cNvPr id="17" name="16 CuadroTexto"/>
          <p:cNvSpPr txBox="1"/>
          <p:nvPr/>
        </p:nvSpPr>
        <p:spPr>
          <a:xfrm>
            <a:off x="662194" y="4284652"/>
            <a:ext cx="4536504" cy="1569660"/>
          </a:xfrm>
          <a:prstGeom prst="rect">
            <a:avLst/>
          </a:prstGeom>
          <a:noFill/>
        </p:spPr>
        <p:txBody>
          <a:bodyPr wrap="square" rtlCol="0">
            <a:spAutoFit/>
          </a:bodyPr>
          <a:lstStyle/>
          <a:p>
            <a:pPr algn="just"/>
            <a:r>
              <a:rPr lang="en-US" sz="2400" dirty="0"/>
              <a:t>It was conducted on </a:t>
            </a:r>
            <a:r>
              <a:rPr lang="en-US" sz="2400" b="1" dirty="0" smtClean="0"/>
              <a:t>March 27 </a:t>
            </a:r>
            <a:r>
              <a:rPr lang="en-US" sz="2400" b="1" dirty="0"/>
              <a:t>to </a:t>
            </a:r>
            <a:r>
              <a:rPr lang="en-US" sz="2400" b="1" dirty="0" smtClean="0"/>
              <a:t>29 2016,</a:t>
            </a:r>
            <a:r>
              <a:rPr lang="en-US" sz="2400" dirty="0" smtClean="0"/>
              <a:t> </a:t>
            </a:r>
            <a:r>
              <a:rPr lang="en-US" sz="2400" dirty="0"/>
              <a:t>held at </a:t>
            </a:r>
            <a:r>
              <a:rPr lang="en-US" sz="2400" dirty="0" smtClean="0"/>
              <a:t>the Convention Center of Ciudad del Carmen, Campeche.</a:t>
            </a:r>
            <a:endParaRPr lang="es-MX" sz="2400" dirty="0"/>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0324" y="1941579"/>
            <a:ext cx="2394476" cy="239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5305" y="1941579"/>
            <a:ext cx="6098034" cy="406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165641"/>
            <a:ext cx="11713780" cy="5269982"/>
          </a:xfrm>
        </p:spPr>
        <p:txBody>
          <a:bodyPr>
            <a:noAutofit/>
          </a:bodyPr>
          <a:lstStyle/>
          <a:p>
            <a:pPr marL="1168400" indent="-449263" algn="just">
              <a:buFont typeface="Arial" pitchFamily="34" charset="0"/>
              <a:buChar char="•"/>
            </a:pPr>
            <a:r>
              <a:rPr lang="en-US" sz="2000" dirty="0" smtClean="0">
                <a:solidFill>
                  <a:prstClr val="black"/>
                </a:solidFill>
              </a:rPr>
              <a:t>The Secretary of the Navy, the industry and interested sectors conducted surveys with their own technology  at a chosen area in the proximities of Ciudad del Carmen during the months of February and March this year, to present the results on the Conference, they highlighted the scope and benefits of the used systems</a:t>
            </a:r>
          </a:p>
          <a:p>
            <a:pPr marL="1168400" indent="-449263" algn="just">
              <a:buFont typeface="Arial" pitchFamily="34" charset="0"/>
              <a:buChar char="•"/>
            </a:pPr>
            <a:r>
              <a:rPr lang="en-US" sz="2000" dirty="0" smtClean="0">
                <a:solidFill>
                  <a:prstClr val="black"/>
                </a:solidFill>
              </a:rPr>
              <a:t>The access was free for the people who wanted to attend.</a:t>
            </a:r>
          </a:p>
          <a:p>
            <a:pPr marL="1168400" lvl="0" indent="-449263" algn="just">
              <a:buFont typeface="Arial" pitchFamily="34" charset="0"/>
              <a:buChar char="•"/>
            </a:pPr>
            <a:r>
              <a:rPr lang="en-US" sz="2000" b="1" dirty="0" smtClean="0">
                <a:solidFill>
                  <a:prstClr val="black"/>
                </a:solidFill>
              </a:rPr>
              <a:t>730 persons </a:t>
            </a:r>
            <a:r>
              <a:rPr lang="en-US" sz="2000" dirty="0" smtClean="0">
                <a:solidFill>
                  <a:prstClr val="black"/>
                </a:solidFill>
              </a:rPr>
              <a:t>attended and got training on Spanish on different hydrographic topics.</a:t>
            </a:r>
          </a:p>
          <a:p>
            <a:pPr marL="1168400" lvl="0" indent="-449263" algn="just"/>
            <a:endParaRPr lang="en-US" sz="2000" dirty="0" smtClean="0">
              <a:solidFill>
                <a:prstClr val="black"/>
              </a:solidFill>
            </a:endParaRPr>
          </a:p>
          <a:p>
            <a:pPr marL="1168400" indent="-449263" algn="just">
              <a:buFont typeface="Arial" pitchFamily="34" charset="0"/>
              <a:buChar char="•"/>
            </a:pPr>
            <a:endParaRPr lang="en-US" sz="2000" dirty="0" smtClean="0">
              <a:solidFill>
                <a:prstClr val="black"/>
              </a:solidFill>
            </a:endParaRPr>
          </a:p>
          <a:p>
            <a:pPr marL="1168400" indent="-449263" algn="just">
              <a:buFont typeface="Arial" pitchFamily="34" charset="0"/>
              <a:buChar char="•"/>
            </a:pPr>
            <a:endParaRPr lang="en-US" sz="2000" dirty="0">
              <a:solidFill>
                <a:prstClr val="black"/>
              </a:solidFill>
            </a:endParaRPr>
          </a:p>
        </p:txBody>
      </p:sp>
      <p:sp>
        <p:nvSpPr>
          <p:cNvPr id="11" name="Título 1"/>
          <p:cNvSpPr>
            <a:spLocks noGrp="1"/>
          </p:cNvSpPr>
          <p:nvPr>
            <p:ph type="title"/>
          </p:nvPr>
        </p:nvSpPr>
        <p:spPr>
          <a:xfrm>
            <a:off x="3225800" y="0"/>
            <a:ext cx="7611533" cy="770467"/>
          </a:xfrm>
        </p:spPr>
        <p:txBody>
          <a:bodyPr anchor="ctr">
            <a:normAutofit/>
          </a:bodyPr>
          <a:lstStyle/>
          <a:p>
            <a:pPr algn="ctr"/>
            <a:r>
              <a:rPr lang="en-US" sz="1800" b="1" dirty="0">
                <a:latin typeface="Arial" pitchFamily="34" charset="0"/>
                <a:cs typeface="Arial" pitchFamily="34" charset="0"/>
              </a:rPr>
              <a:t>ACHIEVEMENTS OF THE </a:t>
            </a:r>
            <a:r>
              <a:rPr lang="en-US" sz="1800" b="1" dirty="0" smtClean="0">
                <a:latin typeface="Arial" pitchFamily="34" charset="0"/>
                <a:cs typeface="Arial" pitchFamily="34" charset="0"/>
              </a:rPr>
              <a:t>THIRD MEXICAN </a:t>
            </a:r>
            <a:r>
              <a:rPr lang="en-US" sz="1800" b="1" dirty="0">
                <a:latin typeface="Arial" pitchFamily="34" charset="0"/>
                <a:cs typeface="Arial" pitchFamily="34" charset="0"/>
              </a:rPr>
              <a:t>HIDROGRAPHIC CONFERENCE</a:t>
            </a:r>
            <a:endParaRPr lang="es-ES" sz="1800" b="1" dirty="0">
              <a:latin typeface="Arial" pitchFamily="34" charset="0"/>
              <a:cs typeface="Arial" pitchFamily="34" charset="0"/>
            </a:endParaRP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733" y="3168190"/>
            <a:ext cx="5249335" cy="349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8817" y="3168190"/>
            <a:ext cx="5246115" cy="3497410"/>
          </a:xfrm>
          <a:prstGeom prst="rect">
            <a:avLst/>
          </a:prstGeom>
          <a:noFill/>
          <a:ln w="9525">
            <a:noFill/>
            <a:miter lim="800000"/>
            <a:headEnd/>
            <a:tailEnd/>
          </a:ln>
          <a:effec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1168400" indent="-449263" algn="just">
              <a:buFont typeface="Arial" pitchFamily="34" charset="0"/>
              <a:buChar char="•"/>
            </a:pPr>
            <a:r>
              <a:rPr lang="en-US" sz="2200" dirty="0" smtClean="0">
                <a:solidFill>
                  <a:prstClr val="black"/>
                </a:solidFill>
              </a:rPr>
              <a:t>There were an exhibition of equipment to obtain hydrographic information of sea areas, computer programs for processing the information and for the production of cartographic products, with the participation of </a:t>
            </a:r>
            <a:r>
              <a:rPr lang="en-US" sz="2200" b="1" dirty="0" smtClean="0">
                <a:solidFill>
                  <a:prstClr val="black"/>
                </a:solidFill>
              </a:rPr>
              <a:t>27 companies.</a:t>
            </a:r>
          </a:p>
          <a:p>
            <a:pPr marL="1168400" lvl="0" indent="-449263" algn="just">
              <a:buFont typeface="Arial" pitchFamily="34" charset="0"/>
              <a:buChar char="•"/>
            </a:pPr>
            <a:r>
              <a:rPr lang="en-US" sz="2200" dirty="0" smtClean="0">
                <a:solidFill>
                  <a:prstClr val="black"/>
                </a:solidFill>
              </a:rPr>
              <a:t>Delegates </a:t>
            </a:r>
            <a:r>
              <a:rPr lang="en-US" sz="2200" dirty="0">
                <a:solidFill>
                  <a:prstClr val="black"/>
                </a:solidFill>
              </a:rPr>
              <a:t>from </a:t>
            </a:r>
            <a:r>
              <a:rPr lang="en-US" sz="2200" b="1" dirty="0">
                <a:solidFill>
                  <a:prstClr val="black"/>
                </a:solidFill>
              </a:rPr>
              <a:t>16 member states of the </a:t>
            </a:r>
            <a:r>
              <a:rPr lang="en-US" sz="2200" b="1" dirty="0" smtClean="0">
                <a:solidFill>
                  <a:prstClr val="black"/>
                </a:solidFill>
              </a:rPr>
              <a:t>MACHC</a:t>
            </a:r>
            <a:r>
              <a:rPr lang="en-US" sz="2200" dirty="0" smtClean="0">
                <a:solidFill>
                  <a:prstClr val="black"/>
                </a:solidFill>
              </a:rPr>
              <a:t> </a:t>
            </a:r>
            <a:r>
              <a:rPr lang="en-US" sz="2200" dirty="0">
                <a:solidFill>
                  <a:prstClr val="black"/>
                </a:solidFill>
              </a:rPr>
              <a:t>were invited by </a:t>
            </a:r>
            <a:r>
              <a:rPr lang="en-US" sz="2200" dirty="0" smtClean="0">
                <a:solidFill>
                  <a:prstClr val="black"/>
                </a:solidFill>
              </a:rPr>
              <a:t>AMEXCID as part of the FOCAHIMECA project, and </a:t>
            </a:r>
            <a:r>
              <a:rPr lang="en-US" sz="2200" b="1" dirty="0">
                <a:solidFill>
                  <a:prstClr val="black"/>
                </a:solidFill>
              </a:rPr>
              <a:t>10 IHO Member States</a:t>
            </a:r>
            <a:r>
              <a:rPr lang="en-US" sz="2200" dirty="0">
                <a:solidFill>
                  <a:prstClr val="black"/>
                </a:solidFill>
              </a:rPr>
              <a:t>, including Argentina, United Kingdom, United States of America, Spain, Colombia, Venezuela and Uruguay.</a:t>
            </a:r>
            <a:endParaRPr lang="en-US" sz="2200" dirty="0" smtClean="0">
              <a:solidFill>
                <a:prstClr val="black"/>
              </a:solidFill>
            </a:endParaRPr>
          </a:p>
          <a:p>
            <a:pPr marL="1168400" indent="-449263" algn="just">
              <a:buFont typeface="Arial" pitchFamily="34" charset="0"/>
              <a:buChar char="•"/>
            </a:pPr>
            <a:endParaRPr lang="en-US" sz="2200" dirty="0" smtClean="0">
              <a:solidFill>
                <a:prstClr val="black"/>
              </a:solidFill>
            </a:endParaRPr>
          </a:p>
          <a:p>
            <a:pPr marL="1168400" indent="-449263" algn="just">
              <a:buFont typeface="Arial" pitchFamily="34" charset="0"/>
              <a:buChar char="•"/>
            </a:pPr>
            <a:endParaRPr lang="en-US" sz="2200" dirty="0">
              <a:solidFill>
                <a:prstClr val="black"/>
              </a:solidFill>
            </a:endParaRPr>
          </a:p>
        </p:txBody>
      </p:sp>
      <p:sp>
        <p:nvSpPr>
          <p:cNvPr id="11" name="Título 1"/>
          <p:cNvSpPr>
            <a:spLocks noGrp="1"/>
          </p:cNvSpPr>
          <p:nvPr>
            <p:ph type="title"/>
          </p:nvPr>
        </p:nvSpPr>
        <p:spPr>
          <a:xfrm>
            <a:off x="3225800" y="0"/>
            <a:ext cx="7611533" cy="770467"/>
          </a:xfrm>
        </p:spPr>
        <p:txBody>
          <a:bodyPr anchor="ctr">
            <a:normAutofit/>
          </a:bodyPr>
          <a:lstStyle/>
          <a:p>
            <a:pPr algn="ctr"/>
            <a:r>
              <a:rPr lang="en-US" sz="1800" b="1" dirty="0">
                <a:latin typeface="Arial" pitchFamily="34" charset="0"/>
                <a:cs typeface="Arial" pitchFamily="34" charset="0"/>
              </a:rPr>
              <a:t>ACHIEVEMENTS OF THE THIRD MEXICAN HIDROGRAPHIC CONFERENCE</a:t>
            </a:r>
            <a:endParaRPr lang="es-ES" sz="1800" b="1" dirty="0">
              <a:latin typeface="Arial" pitchFamily="34" charset="0"/>
              <a:cs typeface="Arial" pitchFamily="34" charset="0"/>
            </a:endParaRPr>
          </a:p>
        </p:txBody>
      </p:sp>
      <p:pic>
        <p:nvPicPr>
          <p:cNvPr id="15" name="Picture 2" descr="F:\TERCERA CONVENCION\FOTOS CONVENCION\DSCF10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61218" y="3869266"/>
            <a:ext cx="3804356" cy="28532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TERCERA CONVENCION\FOTOS CONVENCION\IMG_00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4394" y="3911848"/>
            <a:ext cx="4231540" cy="28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301</Words>
  <Application>Microsoft Office PowerPoint</Application>
  <PresentationFormat>Widescreen</PresentationFormat>
  <Paragraphs>36</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Calibri Light</vt:lpstr>
      <vt:lpstr>Presidencia Base</vt:lpstr>
      <vt:lpstr>Times</vt:lpstr>
      <vt:lpstr>Tema de Office</vt:lpstr>
      <vt:lpstr>                                     </vt:lpstr>
      <vt:lpstr>Mexican Hydrographic Conference</vt:lpstr>
      <vt:lpstr>FIRST MEXICAN HYDROGRAPHIC CONFERENCE.</vt:lpstr>
      <vt:lpstr>ACHIEVEMENTS OF THE FIRST MEXICAN HIDROGRAPHIC CONFERENCE</vt:lpstr>
      <vt:lpstr>SECOND MEXICAN HYDROGRAPHIC CONFERENCE</vt:lpstr>
      <vt:lpstr>ACHIEVEMENTS OF THE SECOND MEXICAN HIDROGRAPHIC CONFERENCE</vt:lpstr>
      <vt:lpstr>THIRD MEXICAN HYDROGRAPHIC CONFERENCE</vt:lpstr>
      <vt:lpstr>ACHIEVEMENTS OF THE THIRD MEXICAN HIDROGRAPHIC CONFERENCE</vt:lpstr>
      <vt:lpstr>ACHIEVEMENTS OF THE THIRD MEXICAN HIDROGRAPHIC CONFERENCE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RF</dc:creator>
  <cp:lastModifiedBy>Alberto Costa Neves</cp:lastModifiedBy>
  <cp:revision>348</cp:revision>
  <cp:lastPrinted>2016-11-10T17:25:45Z</cp:lastPrinted>
  <dcterms:created xsi:type="dcterms:W3CDTF">2016-11-09T19:50:24Z</dcterms:created>
  <dcterms:modified xsi:type="dcterms:W3CDTF">2017-04-07T12:17:30Z</dcterms:modified>
</cp:coreProperties>
</file>