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6"/>
  </p:notesMasterIdLst>
  <p:sldIdLst>
    <p:sldId id="256" r:id="rId2"/>
    <p:sldId id="284" r:id="rId3"/>
    <p:sldId id="274" r:id="rId4"/>
    <p:sldId id="275" r:id="rId5"/>
    <p:sldId id="304" r:id="rId6"/>
    <p:sldId id="276" r:id="rId7"/>
    <p:sldId id="286" r:id="rId8"/>
    <p:sldId id="278" r:id="rId9"/>
    <p:sldId id="282" r:id="rId10"/>
    <p:sldId id="279" r:id="rId11"/>
    <p:sldId id="285" r:id="rId12"/>
    <p:sldId id="294" r:id="rId13"/>
    <p:sldId id="297" r:id="rId14"/>
    <p:sldId id="295" r:id="rId15"/>
    <p:sldId id="296" r:id="rId16"/>
    <p:sldId id="300" r:id="rId17"/>
    <p:sldId id="299" r:id="rId18"/>
    <p:sldId id="298" r:id="rId19"/>
    <p:sldId id="281" r:id="rId20"/>
    <p:sldId id="280" r:id="rId21"/>
    <p:sldId id="283" r:id="rId22"/>
    <p:sldId id="301" r:id="rId23"/>
    <p:sldId id="303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738" autoAdjust="0"/>
  </p:normalViewPr>
  <p:slideViewPr>
    <p:cSldViewPr snapToGrid="0">
      <p:cViewPr varScale="1">
        <p:scale>
          <a:sx n="89" d="100"/>
          <a:sy n="89" d="100"/>
        </p:scale>
        <p:origin x="20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043EC-D282-4929-B257-CA0E7BCC3E74}" type="datetimeFigureOut">
              <a:rPr lang="pt-PT" smtClean="0"/>
              <a:t>07/04/2017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6830-A447-4014-A448-AF0B464EA250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498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Global project present in 8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different locations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3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Production Offices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4 Assistance Offices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2 Consulting Offices (R&amp;D)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1 Training Academy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Specialists able to assist locally all over the globe in several languages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Permanent Remote </a:t>
            </a:r>
            <a:r>
              <a:rPr lang="en-US" sz="1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assistancesolutions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090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On</a:t>
            </a:r>
            <a:r>
              <a:rPr lang="en-GB" baseline="0" dirty="0" smtClean="0"/>
              <a:t> the image not all the objects that could be encoded as per IENC are due to lack of information and project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Emphasis on the objects below: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m_sys</a:t>
            </a:r>
            <a:r>
              <a:rPr lang="en-GB" baseline="0" dirty="0" smtClean="0"/>
              <a:t> – Navigational system marks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cblohd</a:t>
            </a:r>
            <a:r>
              <a:rPr lang="en-GB" baseline="0" dirty="0" smtClean="0"/>
              <a:t> – Cable overhead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gatecon</a:t>
            </a:r>
            <a:r>
              <a:rPr lang="en-GB" baseline="0" dirty="0" smtClean="0"/>
              <a:t> – Gate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slcons</a:t>
            </a:r>
            <a:r>
              <a:rPr lang="en-GB" baseline="0" dirty="0" smtClean="0"/>
              <a:t> – shoreline construction</a:t>
            </a:r>
            <a:endParaRPr lang="en-GB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176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Attribute of waterway distance (</a:t>
            </a:r>
            <a:r>
              <a:rPr lang="en-GB" dirty="0" err="1" smtClean="0"/>
              <a:t>wtwdis</a:t>
            </a:r>
            <a:r>
              <a:rPr lang="en-GB" dirty="0" smtClean="0"/>
              <a:t>) – 142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Height/length</a:t>
            </a:r>
            <a:r>
              <a:rPr lang="en-GB" baseline="0" dirty="0" smtClean="0"/>
              <a:t> units (</a:t>
            </a:r>
            <a:r>
              <a:rPr lang="en-GB" baseline="0" dirty="0" err="1" smtClean="0"/>
              <a:t>hunits</a:t>
            </a:r>
            <a:r>
              <a:rPr lang="en-GB" baseline="0" dirty="0" smtClean="0"/>
              <a:t>) – 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Elevation 1 of surface (m) (elave1) – no information at the time of the encoding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Elevation 2 of surface (m) (elave2) – no information at the time of the encoding</a:t>
            </a:r>
            <a:endParaRPr lang="en-GB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154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Notice blank areas exist because object is at the limit of the cell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208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de-DE" sz="600" b="1" dirty="0" smtClean="0">
                <a:latin typeface="Arial" panose="020B0604020202020204" pitchFamily="34" charset="0"/>
              </a:rPr>
              <a:t>The Objective of IEHG</a:t>
            </a:r>
            <a:r>
              <a:rPr lang="en-GB" altLang="de-DE" sz="600" dirty="0" smtClean="0">
                <a:latin typeface="Arial" panose="020B0604020202020204" pitchFamily="34" charset="0"/>
              </a:rPr>
              <a:t> is to develop and to maintain a harmonized standard for Inland Electronic Navigational Charts (IENCs) suitable for inland navigation that is based on the standards of IHO for ‘maritime’ ENC</a:t>
            </a:r>
            <a:br>
              <a:rPr lang="en-GB" altLang="de-DE" sz="600" dirty="0" smtClean="0">
                <a:latin typeface="Arial" panose="020B0604020202020204" pitchFamily="34" charset="0"/>
              </a:rPr>
            </a:br>
            <a:r>
              <a:rPr lang="en-GB" altLang="de-DE" sz="600" b="1" dirty="0" smtClean="0">
                <a:latin typeface="Arial" panose="020B0604020202020204" pitchFamily="34" charset="0"/>
              </a:rPr>
              <a:t>The Goal</a:t>
            </a:r>
            <a:r>
              <a:rPr lang="en-GB" altLang="de-DE" sz="600" dirty="0" smtClean="0">
                <a:latin typeface="Arial" panose="020B0604020202020204" pitchFamily="34" charset="0"/>
              </a:rPr>
              <a:t> is to agree upon specifications for Inland ENCs that are suitable for all known inland ENC data requirements for safe and efficient navigation. At the moment all European countries with a connected inland waterway network, the Russian Federation, the United States of America, Brazil, the Peoples Republic of China and the Republic of Korea are actively participating in IEHG.</a:t>
            </a:r>
          </a:p>
          <a:p>
            <a:pPr lvl="1" eaLnBrk="1" hangingPunct="1"/>
            <a:r>
              <a:rPr lang="en-GB" altLang="de-DE" sz="600" dirty="0" smtClean="0">
                <a:latin typeface="Arial" panose="020B0604020202020204" pitchFamily="34" charset="0"/>
              </a:rPr>
              <a:t>It is further intended that IENC standards meet the basic needs for Inland ENC applications, worldwide.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737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USACE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Atchafalaya River – After Katrina </a:t>
            </a:r>
            <a:r>
              <a:rPr lang="en-GB" dirty="0" err="1" smtClean="0"/>
              <a:t>Urricane</a:t>
            </a:r>
            <a:r>
              <a:rPr lang="en-GB" dirty="0" smtClean="0"/>
              <a:t> had to be remap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712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914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318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</a:t>
            </a:r>
            <a:r>
              <a:rPr lang="en-GB" baseline="0" dirty="0" smtClean="0"/>
              <a:t> SOLAS or COLREG regulation.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SOLAS vessels are also users lower parts of waterways.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Images from Paraguay River specific signals and symbology.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818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Importance of keel clearance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Tourism increasing with both cruisers and leisure vessels – Amazonia branding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356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Dynamic river environment results in constant changing of depth values and different specifications on water level definition.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Authorities have to perform more surveys to keep information up to date to ensure safe navigation.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Keel clearances of less than a metre are common in an effort to keep up with fluvial transportation and economy needs.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121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Lower</a:t>
            </a:r>
            <a:r>
              <a:rPr lang="en-GB" baseline="0" dirty="0" smtClean="0"/>
              <a:t> case acronym example: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m_vdat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(vertical datum)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079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Brazilian</a:t>
            </a:r>
            <a:r>
              <a:rPr lang="en-GB" baseline="0" dirty="0" smtClean="0"/>
              <a:t> national symbology pages on the Encoding Guide For Inland ENCs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Specific buoyage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Symbology for rivers Paraguay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Double faces signs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47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 err="1" smtClean="0"/>
              <a:t>Encoding</a:t>
            </a:r>
            <a:r>
              <a:rPr lang="pt-PT" dirty="0" smtClean="0"/>
              <a:t> </a:t>
            </a:r>
            <a:r>
              <a:rPr lang="pt-PT" dirty="0" err="1" smtClean="0"/>
              <a:t>guide</a:t>
            </a:r>
            <a:r>
              <a:rPr lang="pt-PT" dirty="0" smtClean="0"/>
              <a:t> </a:t>
            </a:r>
            <a:r>
              <a:rPr lang="pt-PT" dirty="0" err="1" smtClean="0"/>
              <a:t>includes</a:t>
            </a:r>
            <a:r>
              <a:rPr lang="pt-PT" dirty="0" smtClean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 smtClean="0"/>
              <a:t>sketches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encoding</a:t>
            </a:r>
            <a:endParaRPr lang="pt-PT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 err="1" smtClean="0"/>
              <a:t>encoding</a:t>
            </a:r>
            <a:r>
              <a:rPr lang="pt-PT" dirty="0" smtClean="0"/>
              <a:t> </a:t>
            </a:r>
            <a:r>
              <a:rPr lang="pt-PT" dirty="0" err="1" smtClean="0"/>
              <a:t>instructions</a:t>
            </a:r>
            <a:endParaRPr lang="pt-PT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 err="1" smtClean="0"/>
              <a:t>object</a:t>
            </a:r>
            <a:r>
              <a:rPr lang="pt-PT" dirty="0" smtClean="0"/>
              <a:t> </a:t>
            </a:r>
            <a:r>
              <a:rPr lang="pt-PT" dirty="0" err="1" smtClean="0"/>
              <a:t>encoding</a:t>
            </a:r>
            <a:r>
              <a:rPr lang="pt-PT" dirty="0" smtClean="0"/>
              <a:t> atributes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enumerations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839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Identification of Damn and Bridge structure and positioning for the national navigation aids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066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Notice blank areas exist because object is at the limit of the cell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6830-A447-4014-A448-AF0B464EA250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277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86200"/>
            <a:ext cx="6400800" cy="1752600"/>
          </a:xfrm>
        </p:spPr>
        <p:txBody>
          <a:bodyPr anchor="t" anchorCtr="0">
            <a:normAutofit/>
          </a:bodyPr>
          <a:lstStyle>
            <a:lvl1pPr algn="ctr">
              <a:defRPr sz="2800"/>
            </a:lvl1pPr>
          </a:lstStyle>
          <a:p>
            <a:r>
              <a:rPr lang="pt-PT" smtClean="0"/>
              <a:t>Clique para editar o estilo</a:t>
            </a:r>
            <a:endParaRPr lang="en-CA" dirty="0"/>
          </a:p>
        </p:txBody>
      </p:sp>
      <p:pic>
        <p:nvPicPr>
          <p:cNvPr id="6" name="Picture 1" descr="C:\Documents and Settings\Gwil\My Documents\1 Imagery Graphics Banners Brochures All\Calendar 2011-12 insert and order\IIC_Calendar_and_Logo\calendar 2012 insert crop Blk Wht 10Apr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2477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9501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000" y="764704"/>
            <a:ext cx="64800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98215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4799" y="222505"/>
            <a:ext cx="696835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6638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48000"/>
            <a:ext cx="6096000" cy="11430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436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9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05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359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219200"/>
            <a:ext cx="4191001" cy="550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267200" cy="550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1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26B43-99DE-436E-862F-39EB2D227BB5}" type="datetime1">
              <a:rPr lang="en-CA" smtClean="0"/>
              <a:t>2017-04-07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88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6639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04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4D5E9"/>
            </a:gs>
            <a:gs pos="99000">
              <a:srgbClr val="DFE8F3"/>
            </a:gs>
            <a:gs pos="85000">
              <a:srgbClr val="EFF4F9"/>
            </a:gs>
            <a:gs pos="44000">
              <a:schemeClr val="bg1">
                <a:lumMod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22505"/>
            <a:ext cx="696835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2999"/>
            <a:ext cx="85344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158" y="278832"/>
            <a:ext cx="1693962" cy="4969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8755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31775" algn="l" defTabSz="914400" rtl="0" eaLnBrk="1" latinLnBrk="0" hangingPunct="1">
        <a:spcBef>
          <a:spcPts val="0"/>
        </a:spcBef>
        <a:spcAft>
          <a:spcPts val="100"/>
        </a:spcAft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166688" algn="l" defTabSz="914400" rtl="0" eaLnBrk="1" latinLnBrk="0" hangingPunct="1">
        <a:spcBef>
          <a:spcPts val="0"/>
        </a:spcBef>
        <a:spcAft>
          <a:spcPts val="1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uno.silva@iictechnologies.com" TargetMode="External"/><Relationship Id="rId2" Type="http://schemas.openxmlformats.org/officeDocument/2006/relationships/hyperlink" Target="mailto:derrick.peyton@iictechnologie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vanessa.hilleshein@marinha.mil.br" TargetMode="External"/><Relationship Id="rId4" Type="http://schemas.openxmlformats.org/officeDocument/2006/relationships/hyperlink" Target="mailto:flavia@chm.mar.mil.b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9688" y="3955211"/>
            <a:ext cx="6400800" cy="241108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Inland Electronic Charts</a:t>
            </a:r>
            <a:br>
              <a:rPr lang="en-GB" sz="4000" b="1" dirty="0" smtClean="0"/>
            </a:br>
            <a:r>
              <a:rPr lang="en-GB" sz="4000" b="1" dirty="0" smtClean="0"/>
              <a:t>Vs</a:t>
            </a:r>
            <a:br>
              <a:rPr lang="en-GB" sz="4000" b="1" dirty="0" smtClean="0"/>
            </a:br>
            <a:r>
              <a:rPr lang="en-GB" sz="4000" b="1" dirty="0" smtClean="0"/>
              <a:t>Electronic Charts</a:t>
            </a:r>
            <a:endParaRPr lang="en-GB" sz="4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130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IENC Compilation – Bridges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799" y="1142999"/>
            <a:ext cx="4191001" cy="5213351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2999"/>
            <a:ext cx="4267200" cy="52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Bridges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4191001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143000"/>
            <a:ext cx="4191001" cy="521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7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Areal image of the </a:t>
            </a:r>
            <a:r>
              <a:rPr lang="en-GB" dirty="0" err="1" smtClean="0"/>
              <a:t>Bariri</a:t>
            </a:r>
            <a:r>
              <a:rPr lang="en-GB" dirty="0" smtClean="0"/>
              <a:t> Damn on the </a:t>
            </a:r>
            <a:r>
              <a:rPr lang="en-GB" dirty="0" err="1" smtClean="0"/>
              <a:t>Tietê</a:t>
            </a:r>
            <a:r>
              <a:rPr lang="en-GB" dirty="0" smtClean="0"/>
              <a:t> River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813033"/>
            <a:ext cx="8534402" cy="45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4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04801" y="1142999"/>
            <a:ext cx="2706414" cy="5578475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Bariri</a:t>
            </a:r>
            <a:r>
              <a:rPr lang="en-GB" dirty="0" smtClean="0"/>
              <a:t> </a:t>
            </a:r>
            <a:r>
              <a:rPr lang="en-GB" dirty="0"/>
              <a:t>Damn on the </a:t>
            </a:r>
            <a:r>
              <a:rPr lang="en-GB" dirty="0" err="1"/>
              <a:t>Tietê</a:t>
            </a:r>
            <a:r>
              <a:rPr lang="en-GB" dirty="0"/>
              <a:t> River </a:t>
            </a:r>
            <a:r>
              <a:rPr lang="en-GB" dirty="0" smtClean="0"/>
              <a:t>as presented on Paper Chart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59" y="1142998"/>
            <a:ext cx="5985641" cy="52133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64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Detailed image of the </a:t>
            </a:r>
            <a:r>
              <a:rPr lang="en-GB" dirty="0" err="1"/>
              <a:t>Bariri</a:t>
            </a:r>
            <a:r>
              <a:rPr lang="en-GB" dirty="0"/>
              <a:t> Damn on the </a:t>
            </a:r>
            <a:r>
              <a:rPr lang="en-GB" dirty="0" err="1"/>
              <a:t>Tietê</a:t>
            </a:r>
            <a:r>
              <a:rPr lang="en-GB" dirty="0"/>
              <a:t> River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813033"/>
            <a:ext cx="8534401" cy="45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Bariri</a:t>
            </a:r>
            <a:r>
              <a:rPr lang="en-GB" dirty="0"/>
              <a:t> Damn on the </a:t>
            </a:r>
            <a:r>
              <a:rPr lang="en-GB" dirty="0" err="1"/>
              <a:t>Tietê</a:t>
            </a:r>
            <a:r>
              <a:rPr lang="en-GB" dirty="0"/>
              <a:t> River </a:t>
            </a:r>
            <a:r>
              <a:rPr lang="en-GB" dirty="0" smtClean="0"/>
              <a:t>encoded as per IENC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813034"/>
            <a:ext cx="8534401" cy="45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5578475"/>
          </a:xfrm>
        </p:spPr>
        <p:txBody>
          <a:bodyPr/>
          <a:lstStyle/>
          <a:p>
            <a:r>
              <a:rPr lang="en-GB" dirty="0" smtClean="0"/>
              <a:t>List of the objects encoded for the </a:t>
            </a:r>
            <a:r>
              <a:rPr lang="en-GB" dirty="0" err="1"/>
              <a:t>Bariri</a:t>
            </a:r>
            <a:r>
              <a:rPr lang="en-GB" dirty="0"/>
              <a:t> Damn </a:t>
            </a:r>
            <a:r>
              <a:rPr lang="en-GB" dirty="0" smtClean="0"/>
              <a:t>area 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686910"/>
            <a:ext cx="8534401" cy="46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0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04800" y="1142999"/>
            <a:ext cx="1886607" cy="55784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Encoding DEPARE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Encoding</a:t>
            </a:r>
            <a:r>
              <a:rPr lang="en-GB" dirty="0" smtClean="0"/>
              <a:t> </a:t>
            </a:r>
            <a:r>
              <a:rPr lang="en-GB" dirty="0" err="1" smtClean="0"/>
              <a:t>dpare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21" y="1092816"/>
            <a:ext cx="6836979" cy="52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6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Bariri</a:t>
            </a:r>
            <a:r>
              <a:rPr lang="en-GB" dirty="0"/>
              <a:t> Damn on the </a:t>
            </a:r>
            <a:r>
              <a:rPr lang="en-GB" dirty="0" err="1"/>
              <a:t>Tietê</a:t>
            </a:r>
            <a:r>
              <a:rPr lang="en-GB" dirty="0"/>
              <a:t> </a:t>
            </a:r>
            <a:r>
              <a:rPr lang="en-GB" dirty="0" smtClean="0"/>
              <a:t>displayed on an ECDIS (S-52)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IENC Compilation – DHN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813034"/>
            <a:ext cx="8534401" cy="45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2003 </a:t>
            </a:r>
            <a:r>
              <a:rPr lang="en-GB" dirty="0"/>
              <a:t>– Establishment of </a:t>
            </a:r>
            <a:r>
              <a:rPr lang="en-GB" dirty="0" smtClean="0"/>
              <a:t>IEHG</a:t>
            </a:r>
          </a:p>
          <a:p>
            <a:endParaRPr lang="en-GB" dirty="0" smtClean="0"/>
          </a:p>
          <a:p>
            <a:r>
              <a:rPr lang="en-GB" dirty="0" smtClean="0"/>
              <a:t>2009 </a:t>
            </a:r>
            <a:r>
              <a:rPr lang="en-GB" dirty="0"/>
              <a:t>– </a:t>
            </a:r>
            <a:r>
              <a:rPr lang="en-GB" dirty="0" smtClean="0"/>
              <a:t>Recognition </a:t>
            </a:r>
            <a:r>
              <a:rPr lang="en-GB" dirty="0"/>
              <a:t>by IHO </a:t>
            </a:r>
            <a:r>
              <a:rPr lang="en-GB" dirty="0" smtClean="0"/>
              <a:t>as </a:t>
            </a:r>
            <a:r>
              <a:rPr lang="en-GB" dirty="0"/>
              <a:t>a Non Governmental International </a:t>
            </a:r>
            <a:r>
              <a:rPr lang="en-GB" dirty="0" smtClean="0"/>
              <a:t>Organization (NGIO)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Main object to develop and maintain standardized product specification for Inland ENCs</a:t>
            </a:r>
          </a:p>
          <a:p>
            <a:pPr lvl="1"/>
            <a:r>
              <a:rPr lang="en-GB" dirty="0" smtClean="0"/>
              <a:t>Feature Catalogue</a:t>
            </a:r>
          </a:p>
          <a:p>
            <a:pPr lvl="1"/>
            <a:r>
              <a:rPr lang="en-GB" dirty="0" smtClean="0"/>
              <a:t>Encoding Guide</a:t>
            </a:r>
          </a:p>
          <a:p>
            <a:endParaRPr lang="en-GB" dirty="0"/>
          </a:p>
          <a:p>
            <a:r>
              <a:rPr lang="en-GB" dirty="0" smtClean="0"/>
              <a:t>IEHG “advises and provides input” regarding IENC </a:t>
            </a:r>
            <a:r>
              <a:rPr lang="en-GB" altLang="de-DE" dirty="0"/>
              <a:t>technical standards development, implementation and maintenance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Inland ENC Harmonization Group</a:t>
            </a:r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9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IIC Technologies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5" name="Grupo 4"/>
          <p:cNvGrpSpPr/>
          <p:nvPr/>
        </p:nvGrpSpPr>
        <p:grpSpPr>
          <a:xfrm>
            <a:off x="304798" y="1173192"/>
            <a:ext cx="8534401" cy="5183157"/>
            <a:chOff x="0" y="3106882"/>
            <a:chExt cx="9044318" cy="32494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06882"/>
              <a:ext cx="9044318" cy="3249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832" y="3616440"/>
              <a:ext cx="309563" cy="21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884" y="3901062"/>
              <a:ext cx="309563" cy="21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60" y="4050319"/>
              <a:ext cx="309563" cy="21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757" y="4462961"/>
              <a:ext cx="309563" cy="21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158311"/>
              <a:ext cx="309563" cy="21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152" y="4924158"/>
              <a:ext cx="311150" cy="21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9" y="3589218"/>
              <a:ext cx="311150" cy="21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17" y="2437610"/>
            <a:ext cx="292110" cy="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06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to the </a:t>
            </a:r>
            <a:r>
              <a:rPr lang="en-GB" b="1" dirty="0" smtClean="0"/>
              <a:t>USACE Programme </a:t>
            </a:r>
          </a:p>
          <a:p>
            <a:pPr lvl="1"/>
            <a:r>
              <a:rPr lang="en-GB" dirty="0" smtClean="0"/>
              <a:t>Production of IENCs for over 10.000 Km of waterways</a:t>
            </a:r>
          </a:p>
          <a:p>
            <a:pPr lvl="1"/>
            <a:r>
              <a:rPr lang="en-GB" dirty="0" smtClean="0"/>
              <a:t>Monthly maintenance of 61 IENCs coordinated by 11 districts</a:t>
            </a:r>
          </a:p>
          <a:p>
            <a:pPr lvl="1"/>
            <a:r>
              <a:rPr lang="en-GB" dirty="0" smtClean="0"/>
              <a:t>Continuous automatic updating of the Mississippi River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2015/2016</a:t>
            </a:r>
          </a:p>
          <a:p>
            <a:pPr lvl="1"/>
            <a:r>
              <a:rPr lang="en-GB" dirty="0" smtClean="0"/>
              <a:t>Production of </a:t>
            </a:r>
          </a:p>
          <a:p>
            <a:pPr marL="511175" lvl="1" indent="0">
              <a:buNone/>
            </a:pPr>
            <a:r>
              <a:rPr lang="en-GB" dirty="0" smtClean="0"/>
              <a:t>    standardized charts </a:t>
            </a:r>
          </a:p>
          <a:p>
            <a:pPr marL="511175" lvl="1" indent="0">
              <a:buNone/>
            </a:pPr>
            <a:r>
              <a:rPr lang="en-GB" dirty="0"/>
              <a:t> </a:t>
            </a:r>
            <a:r>
              <a:rPr lang="en-GB" dirty="0" smtClean="0"/>
              <a:t>   of Arkansas and </a:t>
            </a:r>
          </a:p>
          <a:p>
            <a:pPr marL="511175" lvl="1" indent="0">
              <a:buNone/>
            </a:pPr>
            <a:r>
              <a:rPr lang="en-GB" dirty="0"/>
              <a:t> </a:t>
            </a:r>
            <a:r>
              <a:rPr lang="en-GB" dirty="0" smtClean="0"/>
              <a:t>   Atchafalaya River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IIC Technologies and IENCs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921" y="3605842"/>
            <a:ext cx="4750279" cy="27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9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Production</a:t>
            </a:r>
          </a:p>
          <a:p>
            <a:pPr lvl="1"/>
            <a:r>
              <a:rPr lang="en-GB" dirty="0" smtClean="0"/>
              <a:t>151 Paraguay River Paper Charts</a:t>
            </a:r>
          </a:p>
          <a:p>
            <a:pPr lvl="1"/>
            <a:r>
              <a:rPr lang="en-GB" dirty="0" smtClean="0"/>
              <a:t>Paper Charts of the </a:t>
            </a:r>
            <a:r>
              <a:rPr lang="en-GB" dirty="0" err="1" smtClean="0"/>
              <a:t>Trombetas</a:t>
            </a:r>
            <a:r>
              <a:rPr lang="en-GB" dirty="0" smtClean="0"/>
              <a:t> River</a:t>
            </a:r>
          </a:p>
          <a:p>
            <a:pPr lvl="1"/>
            <a:r>
              <a:rPr lang="en-GB" dirty="0" smtClean="0"/>
              <a:t>Update of the source for all the 675 Km of Tocantins River</a:t>
            </a:r>
          </a:p>
          <a:p>
            <a:pPr lvl="2"/>
            <a:r>
              <a:rPr lang="en-GB" sz="2200" dirty="0" smtClean="0"/>
              <a:t>Encoded accordingly to the IENC Encoding Guide</a:t>
            </a:r>
          </a:p>
          <a:p>
            <a:pPr lvl="1"/>
            <a:r>
              <a:rPr lang="en-GB" dirty="0" smtClean="0"/>
              <a:t>Creation and population of 16 IENC cells</a:t>
            </a:r>
          </a:p>
          <a:p>
            <a:pPr lvl="1"/>
            <a:r>
              <a:rPr lang="en-GB" dirty="0"/>
              <a:t>10+ </a:t>
            </a:r>
            <a:r>
              <a:rPr lang="en-GB" dirty="0" smtClean="0"/>
              <a:t>Costal Charts, both Paper Chart and ENC</a:t>
            </a:r>
          </a:p>
          <a:p>
            <a:pPr marL="511175" lvl="1" indent="0">
              <a:buNone/>
            </a:pPr>
            <a:endParaRPr lang="en-GB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DHN and </a:t>
            </a:r>
            <a:r>
              <a:rPr lang="en-GB" dirty="0"/>
              <a:t>IIC Technologies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034" y="3932237"/>
            <a:ext cx="4755931" cy="24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4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241" y="2601310"/>
            <a:ext cx="5291959" cy="3755039"/>
          </a:xfrm>
          <a:prstGeom prst="rect">
            <a:avLst/>
          </a:prstGeom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Capacity </a:t>
            </a:r>
            <a:r>
              <a:rPr lang="en-GB" dirty="0" smtClean="0"/>
              <a:t>building</a:t>
            </a:r>
          </a:p>
          <a:p>
            <a:endParaRPr lang="en-GB" dirty="0" smtClean="0"/>
          </a:p>
          <a:p>
            <a:r>
              <a:rPr lang="en-GB" dirty="0" smtClean="0"/>
              <a:t>Taylor </a:t>
            </a:r>
            <a:r>
              <a:rPr lang="en-GB" dirty="0"/>
              <a:t>fit training for DHN </a:t>
            </a:r>
            <a:r>
              <a:rPr lang="en-GB" dirty="0" smtClean="0"/>
              <a:t>personnel</a:t>
            </a:r>
          </a:p>
          <a:p>
            <a:pPr lvl="1"/>
            <a:r>
              <a:rPr lang="en-GB" dirty="0" smtClean="0"/>
              <a:t>Workflow understanding</a:t>
            </a:r>
          </a:p>
          <a:p>
            <a:pPr lvl="1"/>
            <a:r>
              <a:rPr lang="en-GB" dirty="0" smtClean="0"/>
              <a:t>Team work</a:t>
            </a:r>
          </a:p>
          <a:p>
            <a:pPr lvl="1"/>
            <a:r>
              <a:rPr lang="en-GB" dirty="0" smtClean="0"/>
              <a:t>Nautical </a:t>
            </a:r>
            <a:r>
              <a:rPr lang="en-GB" dirty="0"/>
              <a:t>Cartography best practices </a:t>
            </a:r>
            <a:endParaRPr lang="en-GB" dirty="0" smtClean="0"/>
          </a:p>
          <a:p>
            <a:pPr lvl="1"/>
            <a:r>
              <a:rPr lang="en-GB" dirty="0" smtClean="0"/>
              <a:t>Quality </a:t>
            </a:r>
            <a:r>
              <a:rPr lang="en-GB" dirty="0"/>
              <a:t>Control</a:t>
            </a:r>
          </a:p>
          <a:p>
            <a:endParaRPr lang="en-GB" dirty="0" smtClean="0"/>
          </a:p>
          <a:p>
            <a:r>
              <a:rPr lang="en-GB" dirty="0" smtClean="0"/>
              <a:t>Continues in 2017…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DHN and IIC Technologies</a:t>
            </a:r>
          </a:p>
        </p:txBody>
      </p:sp>
    </p:spTree>
    <p:extLst>
      <p:ext uri="{BB962C8B-B14F-4D97-AF65-F5344CB8AC3E}">
        <p14:creationId xmlns:p14="http://schemas.microsoft.com/office/powerpoint/2010/main" val="1006294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600" dirty="0" smtClean="0"/>
              <a:t>Derrick Peyton, </a:t>
            </a:r>
            <a:r>
              <a:rPr lang="en-GB" sz="2600" dirty="0"/>
              <a:t>IIC </a:t>
            </a:r>
            <a:r>
              <a:rPr lang="en-GB" sz="2600" dirty="0" err="1" smtClean="0"/>
              <a:t>Technologies,Canada</a:t>
            </a:r>
            <a:r>
              <a:rPr lang="en-GB" sz="2600" dirty="0" smtClean="0"/>
              <a:t> </a:t>
            </a:r>
            <a:r>
              <a:rPr lang="en-US" altLang="de-DE" sz="2600" dirty="0" smtClean="0">
                <a:hlinkClick r:id="rId2"/>
              </a:rPr>
              <a:t>derrick.peyton@iictechnologies.com</a:t>
            </a:r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Nuno Silva, IIC Technologies, Portugal </a:t>
            </a:r>
            <a:r>
              <a:rPr lang="en-US" altLang="de-DE" sz="2600" dirty="0" smtClean="0">
                <a:hlinkClick r:id="rId3"/>
              </a:rPr>
              <a:t>nuno.silva@iictechnologies.com</a:t>
            </a:r>
            <a:endParaRPr lang="en-GB" sz="2600" dirty="0"/>
          </a:p>
          <a:p>
            <a:endParaRPr lang="en-GB" sz="2600" dirty="0" smtClean="0"/>
          </a:p>
          <a:p>
            <a:r>
              <a:rPr lang="en-GB" sz="2600" dirty="0" err="1" smtClean="0"/>
              <a:t>Flávia</a:t>
            </a:r>
            <a:r>
              <a:rPr lang="en-GB" sz="2600" dirty="0" smtClean="0"/>
              <a:t> </a:t>
            </a:r>
            <a:r>
              <a:rPr lang="en-GB" sz="2600" dirty="0" err="1" smtClean="0"/>
              <a:t>Mandarino</a:t>
            </a:r>
            <a:r>
              <a:rPr lang="en-GB" sz="2600" dirty="0" smtClean="0"/>
              <a:t>, DHN, Brazil                       </a:t>
            </a:r>
            <a:r>
              <a:rPr lang="en-US" altLang="de-DE" sz="2600" dirty="0" smtClean="0">
                <a:hlinkClick r:id="rId4"/>
              </a:rPr>
              <a:t>flavia@chm.mar.mil.br</a:t>
            </a:r>
            <a:endParaRPr lang="en-US" altLang="de-DE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Vanessa </a:t>
            </a:r>
            <a:r>
              <a:rPr lang="en-US" sz="2600" dirty="0" err="1" smtClean="0"/>
              <a:t>Hilleshein</a:t>
            </a:r>
            <a:r>
              <a:rPr lang="en-US" sz="2600" dirty="0" smtClean="0"/>
              <a:t>, DHN, Brazil </a:t>
            </a:r>
            <a:r>
              <a:rPr lang="en-US" altLang="de-DE" sz="2600" dirty="0" smtClean="0">
                <a:hlinkClick r:id="rId5"/>
              </a:rPr>
              <a:t>vanessa.hilleshein@marinha.mil.br</a:t>
            </a:r>
            <a:endParaRPr lang="en-US" altLang="de-DE" sz="2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Credits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sz="6600" b="1" dirty="0" smtClean="0"/>
              <a:t/>
            </a:r>
            <a:br>
              <a:rPr lang="pt-PT" sz="6600" b="1" dirty="0" smtClean="0"/>
            </a:br>
            <a:r>
              <a:rPr lang="pt-PT" sz="6600" b="1" dirty="0" err="1" smtClean="0"/>
              <a:t>Thank</a:t>
            </a:r>
            <a:r>
              <a:rPr lang="pt-PT" sz="6600" b="1" dirty="0" smtClean="0"/>
              <a:t> </a:t>
            </a:r>
            <a:r>
              <a:rPr lang="pt-PT" sz="6600" b="1" dirty="0" err="1" smtClean="0"/>
              <a:t>You</a:t>
            </a:r>
            <a:endParaRPr lang="pt-PT" sz="6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0613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Specific</a:t>
            </a:r>
            <a:r>
              <a:rPr lang="pt-PT" dirty="0"/>
              <a:t> </a:t>
            </a:r>
            <a:r>
              <a:rPr lang="en-GB" dirty="0"/>
              <a:t>characteristics</a:t>
            </a:r>
            <a:r>
              <a:rPr lang="pt-PT" dirty="0"/>
              <a:t> </a:t>
            </a:r>
            <a:r>
              <a:rPr lang="en-GB" dirty="0"/>
              <a:t>of</a:t>
            </a:r>
            <a:r>
              <a:rPr lang="pt-PT" dirty="0"/>
              <a:t> </a:t>
            </a:r>
            <a:r>
              <a:rPr lang="en-GB" dirty="0" smtClean="0"/>
              <a:t>Waterways</a:t>
            </a:r>
          </a:p>
          <a:p>
            <a:endParaRPr lang="pt-PT" dirty="0" smtClean="0"/>
          </a:p>
          <a:p>
            <a:r>
              <a:rPr lang="pt-PT" dirty="0" smtClean="0"/>
              <a:t>Major diferences </a:t>
            </a:r>
            <a:r>
              <a:rPr lang="en-GB" dirty="0" smtClean="0"/>
              <a:t>between</a:t>
            </a:r>
            <a:r>
              <a:rPr lang="pt-PT" dirty="0" smtClean="0"/>
              <a:t> </a:t>
            </a:r>
            <a:r>
              <a:rPr lang="pt-PT" dirty="0" err="1" smtClean="0"/>
              <a:t>ENCs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IENCs</a:t>
            </a:r>
            <a:endParaRPr lang="pt-PT" dirty="0" smtClean="0"/>
          </a:p>
          <a:p>
            <a:pPr lvl="1"/>
            <a:r>
              <a:rPr lang="pt-PT" dirty="0" err="1"/>
              <a:t>Various</a:t>
            </a:r>
            <a:r>
              <a:rPr lang="pt-PT" dirty="0"/>
              <a:t> </a:t>
            </a:r>
            <a:r>
              <a:rPr lang="pt-PT" dirty="0" err="1" smtClean="0"/>
              <a:t>clients</a:t>
            </a:r>
            <a:endParaRPr lang="pt-PT" dirty="0" smtClean="0"/>
          </a:p>
          <a:p>
            <a:pPr lvl="1"/>
            <a:r>
              <a:rPr lang="pt-PT" dirty="0" err="1" smtClean="0"/>
              <a:t>Different</a:t>
            </a:r>
            <a:r>
              <a:rPr lang="pt-PT" dirty="0" smtClean="0"/>
              <a:t> </a:t>
            </a:r>
            <a:r>
              <a:rPr lang="pt-PT" dirty="0" err="1" smtClean="0"/>
              <a:t>usages</a:t>
            </a:r>
            <a:endParaRPr lang="pt-PT" dirty="0" smtClean="0"/>
          </a:p>
          <a:p>
            <a:pPr lvl="1"/>
            <a:r>
              <a:rPr lang="pt-PT" dirty="0" err="1" smtClean="0"/>
              <a:t>Chart</a:t>
            </a:r>
            <a:r>
              <a:rPr lang="pt-PT" dirty="0" smtClean="0"/>
              <a:t> </a:t>
            </a:r>
            <a:r>
              <a:rPr lang="pt-PT" dirty="0" err="1" smtClean="0"/>
              <a:t>scheeming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scales</a:t>
            </a:r>
            <a:endParaRPr lang="pt-PT" dirty="0" smtClean="0"/>
          </a:p>
          <a:p>
            <a:pPr lvl="1"/>
            <a:r>
              <a:rPr lang="pt-PT" dirty="0" err="1" smtClean="0"/>
              <a:t>Buoyage</a:t>
            </a:r>
            <a:r>
              <a:rPr lang="pt-PT" dirty="0" smtClean="0"/>
              <a:t> </a:t>
            </a:r>
            <a:r>
              <a:rPr lang="pt-PT" dirty="0" err="1" smtClean="0"/>
              <a:t>systems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Inland ENC </a:t>
            </a:r>
            <a:r>
              <a:rPr lang="pt-PT" dirty="0" err="1" smtClean="0"/>
              <a:t>Harmonization</a:t>
            </a:r>
            <a:r>
              <a:rPr lang="pt-PT" dirty="0" smtClean="0"/>
              <a:t> </a:t>
            </a:r>
            <a:r>
              <a:rPr lang="pt-PT" dirty="0" err="1" smtClean="0"/>
              <a:t>Group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IIC Technologies</a:t>
            </a:r>
          </a:p>
          <a:p>
            <a:pPr lvl="1"/>
            <a:r>
              <a:rPr lang="pt-PT" dirty="0" smtClean="0"/>
              <a:t>IENC </a:t>
            </a:r>
            <a:r>
              <a:rPr lang="pt-PT" dirty="0" err="1" smtClean="0"/>
              <a:t>projects</a:t>
            </a:r>
            <a:endParaRPr lang="pt-PT" dirty="0"/>
          </a:p>
          <a:p>
            <a:pPr lvl="1"/>
            <a:r>
              <a:rPr lang="pt-PT" dirty="0" smtClean="0"/>
              <a:t>DHN </a:t>
            </a:r>
            <a:r>
              <a:rPr lang="pt-PT" dirty="0" err="1" smtClean="0"/>
              <a:t>colaboration</a:t>
            </a:r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9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Vessels using waterways are both inland and maritime</a:t>
            </a:r>
          </a:p>
          <a:p>
            <a:endParaRPr lang="en-GB" dirty="0"/>
          </a:p>
          <a:p>
            <a:r>
              <a:rPr lang="en-GB" dirty="0"/>
              <a:t>Inland waterways navigation is regulated by national or regional </a:t>
            </a:r>
            <a:r>
              <a:rPr lang="en-GB" dirty="0" smtClean="0"/>
              <a:t>institutions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National and regional symbology applied for specific signals, signs and marking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</a:t>
            </a:r>
            <a:r>
              <a:rPr lang="pt-PT" dirty="0" smtClean="0"/>
              <a:t> </a:t>
            </a:r>
            <a:r>
              <a:rPr lang="en-GB" dirty="0" smtClean="0"/>
              <a:t>characteristics</a:t>
            </a:r>
            <a:r>
              <a:rPr lang="pt-PT" dirty="0" smtClean="0"/>
              <a:t> </a:t>
            </a:r>
            <a:r>
              <a:rPr lang="en-GB" dirty="0" smtClean="0"/>
              <a:t>of</a:t>
            </a:r>
            <a:r>
              <a:rPr lang="pt-PT" dirty="0" smtClean="0"/>
              <a:t> </a:t>
            </a:r>
            <a:r>
              <a:rPr lang="en-GB" dirty="0" smtClean="0"/>
              <a:t>Waterways</a:t>
            </a:r>
            <a:endParaRPr lang="en-GB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8" y="4462763"/>
            <a:ext cx="7510463" cy="189358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14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Maritime navigation vessels</a:t>
            </a:r>
          </a:p>
          <a:p>
            <a:endParaRPr lang="en-GB" dirty="0" smtClean="0"/>
          </a:p>
          <a:p>
            <a:r>
              <a:rPr lang="en-GB" dirty="0" smtClean="0"/>
              <a:t>Inland navigation vessels</a:t>
            </a:r>
          </a:p>
          <a:p>
            <a:endParaRPr lang="en-GB" dirty="0" smtClean="0"/>
          </a:p>
          <a:p>
            <a:r>
              <a:rPr lang="en-GB" dirty="0" smtClean="0"/>
              <a:t>Cargo ships</a:t>
            </a:r>
          </a:p>
          <a:p>
            <a:endParaRPr lang="en-GB" dirty="0"/>
          </a:p>
          <a:p>
            <a:r>
              <a:rPr lang="en-GB" dirty="0" smtClean="0"/>
              <a:t>Leisure crafts</a:t>
            </a:r>
          </a:p>
          <a:p>
            <a:endParaRPr lang="en-GB" dirty="0"/>
          </a:p>
          <a:p>
            <a:r>
              <a:rPr lang="en-GB" dirty="0" smtClean="0"/>
              <a:t>Small cruisers</a:t>
            </a:r>
          </a:p>
          <a:p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ENCs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IENCs</a:t>
            </a:r>
            <a:r>
              <a:rPr lang="pt-PT" dirty="0"/>
              <a:t> </a:t>
            </a:r>
            <a:r>
              <a:rPr lang="pt-PT" dirty="0" smtClean="0"/>
              <a:t>– </a:t>
            </a:r>
            <a:r>
              <a:rPr lang="pt-PT" dirty="0" err="1" smtClean="0"/>
              <a:t>Users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683" y="4935078"/>
            <a:ext cx="3908223" cy="142127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48" y="1142998"/>
            <a:ext cx="4127317" cy="25652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83" y="3302937"/>
            <a:ext cx="3879399" cy="976305"/>
          </a:xfrm>
          <a:prstGeom prst="rect">
            <a:avLst/>
          </a:prstGeom>
        </p:spPr>
      </p:pic>
      <p:pic>
        <p:nvPicPr>
          <p:cNvPr id="7" name="Picture 9" descr="C:\Users\iic\Pictures\draft container 15.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943" y="4019172"/>
            <a:ext cx="2916408" cy="148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84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usages</a:t>
            </a:r>
          </a:p>
          <a:p>
            <a:pPr lvl="1"/>
            <a:r>
              <a:rPr lang="en-GB" dirty="0" smtClean="0"/>
              <a:t>7 – River</a:t>
            </a:r>
          </a:p>
          <a:p>
            <a:pPr lvl="1"/>
            <a:r>
              <a:rPr lang="en-GB" dirty="0" smtClean="0"/>
              <a:t>8 – River Harbour</a:t>
            </a:r>
          </a:p>
          <a:p>
            <a:pPr lvl="1"/>
            <a:r>
              <a:rPr lang="en-GB" dirty="0" smtClean="0"/>
              <a:t>9 – River Berthing</a:t>
            </a:r>
          </a:p>
          <a:p>
            <a:pPr lvl="1"/>
            <a:endParaRPr lang="en-GB" sz="2000" dirty="0"/>
          </a:p>
          <a:p>
            <a:r>
              <a:rPr lang="en-GB" dirty="0"/>
              <a:t>L</a:t>
            </a:r>
            <a:r>
              <a:rPr lang="en-GB" dirty="0" smtClean="0"/>
              <a:t>arger scale charts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ENCs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IENCs</a:t>
            </a:r>
            <a:r>
              <a:rPr lang="pt-PT" dirty="0"/>
              <a:t> – </a:t>
            </a:r>
            <a:r>
              <a:rPr lang="pt-PT" dirty="0" err="1"/>
              <a:t>Usages</a:t>
            </a:r>
            <a:r>
              <a:rPr lang="pt-PT" dirty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Scale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3588588"/>
            <a:ext cx="5738205" cy="276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376" y="1142998"/>
            <a:ext cx="4557824" cy="33082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Dynamic environment</a:t>
            </a:r>
            <a:endParaRPr lang="en-GB" dirty="0"/>
          </a:p>
          <a:p>
            <a:pPr lvl="1"/>
            <a:r>
              <a:rPr lang="en-GB" dirty="0" smtClean="0"/>
              <a:t>Fluvial currents produce faster erosion, sediment moving and considerable depth variations</a:t>
            </a:r>
          </a:p>
          <a:p>
            <a:pPr lvl="1"/>
            <a:r>
              <a:rPr lang="en-GB" dirty="0" err="1" smtClean="0"/>
              <a:t>Metheriologycal</a:t>
            </a:r>
            <a:r>
              <a:rPr lang="en-GB" dirty="0" smtClean="0"/>
              <a:t> and </a:t>
            </a:r>
            <a:r>
              <a:rPr lang="en-GB" dirty="0" err="1" smtClean="0"/>
              <a:t>climatolgycal</a:t>
            </a:r>
            <a:r>
              <a:rPr lang="en-GB" dirty="0" smtClean="0"/>
              <a:t> factors are also determinant</a:t>
            </a:r>
          </a:p>
          <a:p>
            <a:pPr lvl="1"/>
            <a:r>
              <a:rPr lang="en-GB" dirty="0"/>
              <a:t>Constantly mutating dynamic environment </a:t>
            </a:r>
            <a:r>
              <a:rPr lang="en-GB" dirty="0" smtClean="0"/>
              <a:t>requires great </a:t>
            </a:r>
            <a:r>
              <a:rPr lang="en-GB" dirty="0"/>
              <a:t>effort from authorities to ensure safe navigation </a:t>
            </a:r>
            <a:r>
              <a:rPr lang="en-GB" dirty="0" smtClean="0"/>
              <a:t>routes</a:t>
            </a:r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ENCs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IENCs</a:t>
            </a:r>
            <a:r>
              <a:rPr lang="pt-PT" dirty="0" smtClean="0"/>
              <a:t> – </a:t>
            </a:r>
            <a:r>
              <a:rPr lang="pt-PT" dirty="0" err="1" smtClean="0"/>
              <a:t>Dynamic</a:t>
            </a:r>
            <a:r>
              <a:rPr lang="pt-PT" dirty="0" smtClean="0"/>
              <a:t> </a:t>
            </a:r>
            <a:r>
              <a:rPr lang="pt-PT" dirty="0" err="1" smtClean="0"/>
              <a:t>Enviorment</a:t>
            </a:r>
            <a:endParaRPr lang="en-GB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986" y="194094"/>
            <a:ext cx="2476376" cy="587828"/>
          </a:xfrm>
          <a:prstGeom prst="rect">
            <a:avLst/>
          </a:prstGeom>
        </p:spPr>
      </p:pic>
      <p:pic>
        <p:nvPicPr>
          <p:cNvPr id="6" name="Picture 3" descr="C:\Documents and Settings\Gwil\Desktop\case studies IIC Dec2011\Norway compilation cs Dec2011\chart_ship_survey_colour 12Jan20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335516"/>
            <a:ext cx="8534400" cy="20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25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Detailed Encoding Guide for Inland ENCs</a:t>
            </a:r>
          </a:p>
          <a:p>
            <a:pPr lvl="1"/>
            <a:r>
              <a:rPr lang="en-GB" dirty="0"/>
              <a:t>IENC exclusive acronyms identified by lower case </a:t>
            </a:r>
            <a:r>
              <a:rPr lang="en-GB" dirty="0" smtClean="0"/>
              <a:t>letters</a:t>
            </a:r>
          </a:p>
          <a:p>
            <a:pPr lvl="1"/>
            <a:r>
              <a:rPr lang="en-GB" dirty="0" smtClean="0"/>
              <a:t>Additional features, attributes and enumerations to </a:t>
            </a:r>
            <a:r>
              <a:rPr lang="en-GB" dirty="0"/>
              <a:t>complement and adequate S-57 objects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 smtClean="0"/>
              <a:t>Specific encoding needs in key objects</a:t>
            </a:r>
          </a:p>
          <a:p>
            <a:pPr lvl="1"/>
            <a:r>
              <a:rPr lang="en-GB" dirty="0" smtClean="0"/>
              <a:t>Metadata</a:t>
            </a:r>
          </a:p>
          <a:p>
            <a:pPr lvl="1"/>
            <a:r>
              <a:rPr lang="en-GB" dirty="0" smtClean="0"/>
              <a:t>Bridges and Overhead Obstructions</a:t>
            </a:r>
          </a:p>
          <a:p>
            <a:pPr lvl="1"/>
            <a:r>
              <a:rPr lang="en-GB" dirty="0" smtClean="0"/>
              <a:t>Damns</a:t>
            </a:r>
          </a:p>
          <a:p>
            <a:pPr lvl="1"/>
            <a:r>
              <a:rPr lang="en-GB" dirty="0" smtClean="0"/>
              <a:t>Buoys, Beacons, </a:t>
            </a:r>
            <a:r>
              <a:rPr lang="en-GB" dirty="0" err="1" smtClean="0"/>
              <a:t>Daymarks</a:t>
            </a:r>
            <a:r>
              <a:rPr lang="en-GB" dirty="0" smtClean="0"/>
              <a:t>, Notice Marks</a:t>
            </a:r>
          </a:p>
          <a:p>
            <a:pPr lvl="1"/>
            <a:r>
              <a:rPr lang="en-GB" dirty="0" smtClean="0"/>
              <a:t>Etc.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S-101 product will allow homogenization, replacing lower case elements by HYDRO elements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ENCs</a:t>
            </a:r>
            <a:r>
              <a:rPr lang="pt-PT" dirty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IENCs</a:t>
            </a:r>
            <a:r>
              <a:rPr lang="pt-PT" dirty="0"/>
              <a:t> </a:t>
            </a:r>
            <a:r>
              <a:rPr lang="pt-PT" dirty="0" smtClean="0"/>
              <a:t>– </a:t>
            </a:r>
            <a:r>
              <a:rPr lang="pt-PT" dirty="0" err="1" smtClean="0"/>
              <a:t>Compilation</a:t>
            </a:r>
            <a:r>
              <a:rPr lang="pt-PT" smtClean="0"/>
              <a:t> </a:t>
            </a:r>
            <a:endParaRPr lang="en-GB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9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17" y="1142999"/>
            <a:ext cx="4163684" cy="52133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14" y="194094"/>
            <a:ext cx="2571748" cy="5878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1142998"/>
            <a:ext cx="4146432" cy="516241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 smtClean="0"/>
              <a:t>Encoding Guide IENC – Navigation Aids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491116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C v.2.4_re-theme 17Aug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C v.2.4_re-theme 17Aug2015" id="{B4C69F1C-488E-4029-9C1C-E9F3C54900E3}" vid="{1B90C5E3-1AD6-4192-BF53-050BA5C416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IIC 3.x_theme 17Aug2015</Template>
  <TotalTime>1516</TotalTime>
  <Words>941</Words>
  <Application>Microsoft Office PowerPoint</Application>
  <PresentationFormat>On-screen Show (4:3)</PresentationFormat>
  <Paragraphs>218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IIC v.2.4_re-theme 17Aug2015</vt:lpstr>
      <vt:lpstr>Inland Electronic Charts Vs Electronic Charts</vt:lpstr>
      <vt:lpstr>IIC Technologies</vt:lpstr>
      <vt:lpstr>Content</vt:lpstr>
      <vt:lpstr>Specific characteristics of Waterways</vt:lpstr>
      <vt:lpstr>ENCs Vs IENCs – Users</vt:lpstr>
      <vt:lpstr>ENCs Vs IENCs – Usages and Scale</vt:lpstr>
      <vt:lpstr>ENCs Vs IENCs – Dynamic Enviorment</vt:lpstr>
      <vt:lpstr>ENCs Vs IENCs – Compilation </vt:lpstr>
      <vt:lpstr>Encoding Guide IENC – Navigation Aids</vt:lpstr>
      <vt:lpstr>IENC Compilation – Bridges</vt:lpstr>
      <vt:lpstr>IENC Compilation – Bridges</vt:lpstr>
      <vt:lpstr>IENC Compilation – DHN</vt:lpstr>
      <vt:lpstr>IENC Compilation – DHN</vt:lpstr>
      <vt:lpstr>IENC Compilation – DHN</vt:lpstr>
      <vt:lpstr>IENC Compilation – DHN</vt:lpstr>
      <vt:lpstr>IENC Compilation – DHN</vt:lpstr>
      <vt:lpstr>IENC Compilation – DHN</vt:lpstr>
      <vt:lpstr>IENC Compilation – DHN</vt:lpstr>
      <vt:lpstr>Inland ENC Harmonization Group</vt:lpstr>
      <vt:lpstr>IIC Technologies and IENCs</vt:lpstr>
      <vt:lpstr>DHN and IIC Technologies</vt:lpstr>
      <vt:lpstr>DHN and IIC Technologies</vt:lpstr>
      <vt:lpstr>Credits</vt:lpstr>
      <vt:lpstr>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Coastline</dc:title>
  <dc:creator>N.Silva</dc:creator>
  <cp:lastModifiedBy>Alberto Costa Neves</cp:lastModifiedBy>
  <cp:revision>134</cp:revision>
  <dcterms:created xsi:type="dcterms:W3CDTF">2016-05-02T13:08:21Z</dcterms:created>
  <dcterms:modified xsi:type="dcterms:W3CDTF">2017-04-07T12:04:26Z</dcterms:modified>
</cp:coreProperties>
</file>