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handoutMasterIdLst>
    <p:handoutMasterId r:id="rId18"/>
  </p:handoutMasterIdLst>
  <p:sldIdLst>
    <p:sldId id="414" r:id="rId2"/>
    <p:sldId id="415" r:id="rId3"/>
    <p:sldId id="375" r:id="rId4"/>
    <p:sldId id="430" r:id="rId5"/>
    <p:sldId id="433" r:id="rId6"/>
    <p:sldId id="419" r:id="rId7"/>
    <p:sldId id="435" r:id="rId8"/>
    <p:sldId id="436" r:id="rId9"/>
    <p:sldId id="429" r:id="rId10"/>
    <p:sldId id="434" r:id="rId11"/>
    <p:sldId id="437" r:id="rId12"/>
    <p:sldId id="439" r:id="rId13"/>
    <p:sldId id="438" r:id="rId14"/>
    <p:sldId id="440" r:id="rId15"/>
    <p:sldId id="347" r:id="rId16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C6"/>
    <a:srgbClr val="FF9400"/>
    <a:srgbClr val="444444"/>
    <a:srgbClr val="777777"/>
    <a:srgbClr val="008DFF"/>
    <a:srgbClr val="FF0000"/>
    <a:srgbClr val="3366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58" autoAdjust="0"/>
  </p:normalViewPr>
  <p:slideViewPr>
    <p:cSldViewPr>
      <p:cViewPr varScale="1">
        <p:scale>
          <a:sx n="107" d="100"/>
          <a:sy n="107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883CF2-986D-4C56-BE4E-36A006BF1B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447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06938"/>
            <a:ext cx="54324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7" tIns="46519" rIns="93037" bIns="4651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E29E69-C936-4E63-AB68-13C1737B09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384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267552-C2DD-4DE8-91D6-6C0AA9714686}" type="slidenum">
              <a:rPr lang="en-US" altLang="en-US" sz="1200" b="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8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2"/>
          </a:xfrm>
        </p:spPr>
        <p:txBody>
          <a:bodyPr/>
          <a:lstStyle>
            <a:lvl1pPr>
              <a:buClr>
                <a:srgbClr val="0072C6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72C6"/>
              </a:buClr>
              <a:defRPr sz="2400">
                <a:solidFill>
                  <a:srgbClr val="444444"/>
                </a:solidFill>
              </a:defRPr>
            </a:lvl2pPr>
            <a:lvl3pPr>
              <a:buClr>
                <a:srgbClr val="0072C6"/>
              </a:buClr>
              <a:defRPr sz="2400">
                <a:solidFill>
                  <a:srgbClr val="FF9400"/>
                </a:solidFill>
              </a:defRPr>
            </a:lvl3pPr>
            <a:lvl4pPr>
              <a:buClr>
                <a:srgbClr val="0072C6"/>
              </a:buClr>
              <a:defRPr sz="2000"/>
            </a:lvl4pPr>
            <a:lvl5pPr>
              <a:buClr>
                <a:srgbClr val="0072C6"/>
              </a:buCl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8A5E-EB00-4BBE-ADEF-41E9BA9EBF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2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b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ic-enc logo onl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72C6"/>
              </a:buClr>
              <a:defRPr sz="2400">
                <a:solidFill>
                  <a:srgbClr val="444444"/>
                </a:solidFill>
              </a:defRPr>
            </a:lvl2pPr>
            <a:lvl3pPr>
              <a:buClr>
                <a:srgbClr val="0072C6"/>
              </a:buClr>
              <a:defRPr sz="2400">
                <a:solidFill>
                  <a:srgbClr val="FF9400"/>
                </a:solidFill>
              </a:defRPr>
            </a:lvl3pPr>
            <a:lvl4pPr>
              <a:buClr>
                <a:srgbClr val="0072C6"/>
              </a:buClr>
              <a:defRPr sz="2000"/>
            </a:lvl4pPr>
            <a:lvl5pPr>
              <a:buClr>
                <a:srgbClr val="0072C6"/>
              </a:buCl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9400"/>
                </a:solidFill>
              </a:defRPr>
            </a:lvl1pPr>
          </a:lstStyle>
          <a:p>
            <a:pPr>
              <a:defRPr/>
            </a:pPr>
            <a:r>
              <a:rPr lang="en-US"/>
              <a:t>16/04/2012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9400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11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7C50-A384-4868-8516-9D112303FD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4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b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b="0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 b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4" descr="ic-enc logo onl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50900"/>
            <a:ext cx="75596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7584" y="3861047"/>
            <a:ext cx="7772400" cy="792089"/>
          </a:xfrm>
        </p:spPr>
        <p:txBody>
          <a:bodyPr anchor="b"/>
          <a:lstStyle>
            <a:lvl1pPr algn="ctr">
              <a:defRPr sz="40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12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82D0-501C-47C7-ADEA-0F286B9E23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Powerpoint Title</a:t>
            </a:r>
          </a:p>
        </p:txBody>
      </p:sp>
    </p:spTree>
    <p:extLst>
      <p:ext uri="{BB962C8B-B14F-4D97-AF65-F5344CB8AC3E}">
        <p14:creationId xmlns:p14="http://schemas.microsoft.com/office/powerpoint/2010/main" val="38510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b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b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143750" y="6357938"/>
            <a:ext cx="84613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FF94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Date --/--/--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29063" y="63579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rgbClr val="FF9400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GB"/>
              <a:t>Powerpoint Title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72500" y="6357938"/>
            <a:ext cx="4556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9FD780-33E6-4E89-A22F-D75DDA46DA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7" name="Picture 14" descr="ic-enc logo only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25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2C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2C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8DFF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rgbClr val="0072C6"/>
        </a:buClr>
        <a:buSzPct val="68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rgbClr val="0072C6"/>
        </a:buClr>
        <a:buFont typeface="Verdana" panose="020B0604030504040204" pitchFamily="34" charset="0"/>
        <a:buChar char="◦"/>
        <a:defRPr sz="2400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SzPct val="100000"/>
        <a:buFont typeface="Wingdings 2" panose="05020102010507070707" pitchFamily="18" charset="2"/>
        <a:buChar char=""/>
        <a:defRPr sz="2400" kern="1200">
          <a:solidFill>
            <a:srgbClr val="FF9400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0072C6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7F192E-7323-4A4B-A861-036FA45022D4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1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642" y="764704"/>
            <a:ext cx="8229600" cy="158417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importance of global ENC co-ordination… </a:t>
            </a:r>
            <a:endParaRPr lang="en-GB" dirty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44D8B1-3F5B-4191-9F2F-E05B73FF7A21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10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20938"/>
            <a:ext cx="7256463" cy="360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IC-ENC Headquarters office (UK):</a:t>
            </a:r>
          </a:p>
          <a:p>
            <a:pPr>
              <a:defRPr/>
            </a:pPr>
            <a:endParaRPr lang="en-GB" dirty="0"/>
          </a:p>
          <a:p>
            <a:pPr lvl="1">
              <a:defRPr/>
            </a:pPr>
            <a:r>
              <a:rPr lang="en-GB" sz="2800" dirty="0" smtClean="0"/>
              <a:t>Central QA policies and technology, training and assessment</a:t>
            </a:r>
          </a:p>
          <a:p>
            <a:pPr>
              <a:defRPr/>
            </a:pPr>
            <a:endParaRPr lang="en-GB" sz="3200" dirty="0"/>
          </a:p>
          <a:p>
            <a:pPr lvl="1">
              <a:defRPr/>
            </a:pPr>
            <a:r>
              <a:rPr lang="en-GB" sz="2800" dirty="0" smtClean="0"/>
              <a:t>Quality Management</a:t>
            </a:r>
          </a:p>
          <a:p>
            <a:pPr>
              <a:defRPr/>
            </a:pPr>
            <a:endParaRPr lang="en-GB" sz="3200" dirty="0"/>
          </a:p>
          <a:p>
            <a:pPr lvl="1">
              <a:defRPr/>
            </a:pPr>
            <a:r>
              <a:rPr lang="en-GB" sz="2800" dirty="0" smtClean="0"/>
              <a:t>Distribution to Value Added Resellers – getting the ENCs to ships</a:t>
            </a: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GB" sz="2800" dirty="0" smtClean="0"/>
          </a:p>
          <a:p>
            <a:pPr lvl="1">
              <a:defRPr/>
            </a:pPr>
            <a:r>
              <a:rPr lang="en-GB" sz="2800" dirty="0" smtClean="0"/>
              <a:t>Technical Conference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Global Co-operation</a:t>
            </a:r>
            <a:endParaRPr lang="en-GB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F65748-0774-43D8-AB88-14B286E3ABEA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11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981075"/>
            <a:ext cx="8229600" cy="34718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772" y="1116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2016 Technical Conference</a:t>
            </a:r>
            <a:endParaRPr lang="en-GB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961B33-F61E-426F-BEAA-9220E0439CCC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12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55588" y="4652963"/>
            <a:ext cx="8580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altLang="en-US"/>
              <a:t>ENC schemes, Data quality and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/>
              <a:t>S101 – timeline and resource considerations for 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Each MACHC ENC…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…is just one small (but crucial!) piece…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Building the WEND</a:t>
            </a:r>
            <a:endParaRPr lang="en-GB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6B28F8-6966-4422-B25B-71566F4FA83F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13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17725"/>
            <a:ext cx="33131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133600"/>
            <a:ext cx="37020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530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MACHC region ENCs continue to grow</a:t>
            </a:r>
          </a:p>
          <a:p>
            <a:pPr lvl="1">
              <a:defRPr/>
            </a:pPr>
            <a:r>
              <a:rPr lang="en-GB" dirty="0" smtClean="0"/>
              <a:t>An excellent WG, the MICC</a:t>
            </a:r>
          </a:p>
          <a:p>
            <a:pPr lvl="1">
              <a:defRPr/>
            </a:pPr>
            <a:r>
              <a:rPr lang="en-GB" dirty="0" smtClean="0"/>
              <a:t>IC-ENC regional support – in time zone, in English, Spanish and Portuguese</a:t>
            </a: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Any ‘new’ Producers, please remember the WEND:</a:t>
            </a:r>
          </a:p>
          <a:p>
            <a:pPr lvl="1">
              <a:defRPr/>
            </a:pPr>
            <a:r>
              <a:rPr lang="en-GB" dirty="0" smtClean="0"/>
              <a:t>ENC Quality</a:t>
            </a:r>
          </a:p>
          <a:p>
            <a:pPr lvl="1">
              <a:defRPr/>
            </a:pPr>
            <a:r>
              <a:rPr lang="en-GB" dirty="0" smtClean="0"/>
              <a:t>ENC Consistency</a:t>
            </a:r>
          </a:p>
          <a:p>
            <a:pPr lvl="1">
              <a:defRPr/>
            </a:pPr>
            <a:r>
              <a:rPr lang="en-GB" dirty="0" smtClean="0"/>
              <a:t>ENC Availability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698589-D6A7-4B9B-B7BC-F39D8369C4A3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14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 txBox="1">
            <a:spLocks noGrp="1"/>
          </p:cNvSpPr>
          <p:nvPr/>
        </p:nvSpPr>
        <p:spPr bwMode="auto">
          <a:xfrm>
            <a:off x="7143750" y="6357938"/>
            <a:ext cx="846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20483" name="Footer Placeholder 4"/>
          <p:cNvSpPr txBox="1">
            <a:spLocks noGrp="1"/>
          </p:cNvSpPr>
          <p:nvPr/>
        </p:nvSpPr>
        <p:spPr bwMode="auto">
          <a:xfrm>
            <a:off x="3929063" y="6357938"/>
            <a:ext cx="2351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Footer Placeholder 4"/>
          <p:cNvSpPr txBox="1">
            <a:spLocks noGrp="1"/>
          </p:cNvSpPr>
          <p:nvPr/>
        </p:nvSpPr>
        <p:spPr bwMode="auto">
          <a:xfrm>
            <a:off x="6659563" y="6381750"/>
            <a:ext cx="20161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IC-ENC</a:t>
            </a:r>
            <a:endParaRPr lang="en-US" altLang="en-US" sz="10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A78CDBE-BCB4-486D-876C-BD0955722F82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MACHC17</a:t>
            </a:r>
            <a:r>
              <a:rPr lang="en-GB" dirty="0"/>
              <a:t> </a:t>
            </a:r>
            <a:r>
              <a:rPr lang="en-GB" dirty="0" smtClean="0"/>
              <a:t>- RENC Update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James Harper</a:t>
            </a:r>
            <a:br>
              <a:rPr lang="en-GB" dirty="0" smtClean="0"/>
            </a:br>
            <a:r>
              <a:rPr lang="en-GB" dirty="0" smtClean="0"/>
              <a:t>IC-ENC General Manager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December 2016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381750"/>
            <a:ext cx="4556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A04A89-B538-4A18-B353-D85014112E8B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889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Agenda</a:t>
            </a:r>
            <a:endParaRPr lang="en-US" altLang="en-US" dirty="0" smtClean="0"/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8572500" y="6357938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4754E16-6ADF-453B-8E36-2DD20A4A6BAF}" type="slidenum">
              <a:rPr lang="en-US" altLang="en-US" sz="1600">
                <a:solidFill>
                  <a:srgbClr val="FF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</a:t>
            </a:fld>
            <a:endParaRPr lang="en-US" altLang="en-US" sz="1600">
              <a:solidFill>
                <a:srgbClr val="FF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6"/>
          <p:cNvSpPr>
            <a:spLocks noGrp="1"/>
          </p:cNvSpPr>
          <p:nvPr>
            <p:ph type="body" idx="4294967295"/>
          </p:nvPr>
        </p:nvSpPr>
        <p:spPr>
          <a:xfrm>
            <a:off x="438150" y="1557338"/>
            <a:ext cx="8229600" cy="473868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altLang="en-US" sz="3200" dirty="0" smtClean="0">
                <a:solidFill>
                  <a:srgbClr val="000000"/>
                </a:solidFill>
              </a:rPr>
              <a:t>RENC / ENC Update to the MACHC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altLang="en-US" sz="3200" dirty="0" smtClean="0">
                <a:solidFill>
                  <a:srgbClr val="000000"/>
                </a:solidFill>
              </a:rPr>
              <a:t>The importance of ENC co-ordination: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altLang="en-US" sz="3600" dirty="0" smtClean="0">
                <a:solidFill>
                  <a:srgbClr val="000000"/>
                </a:solidFill>
              </a:rPr>
              <a:t>National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altLang="en-US" sz="3600" dirty="0" smtClean="0">
                <a:solidFill>
                  <a:srgbClr val="000000"/>
                </a:solidFill>
              </a:rPr>
              <a:t>Regional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altLang="en-US" sz="3600" dirty="0" smtClean="0">
                <a:solidFill>
                  <a:srgbClr val="000000"/>
                </a:solidFill>
              </a:rPr>
              <a:t>Global</a:t>
            </a:r>
          </a:p>
          <a:p>
            <a:pPr marL="109537" indent="0">
              <a:lnSpc>
                <a:spcPct val="90000"/>
              </a:lnSpc>
              <a:spcAft>
                <a:spcPts val="1200"/>
              </a:spcAft>
              <a:buFont typeface="Wingdings 3" panose="05040102010807070707" pitchFamily="18" charset="2"/>
              <a:buNone/>
              <a:defRPr/>
            </a:pPr>
            <a:endParaRPr lang="en-AU" altLang="en-US" dirty="0" smtClean="0">
              <a:solidFill>
                <a:srgbClr val="000000"/>
              </a:solidFill>
            </a:endParaRPr>
          </a:p>
          <a:p>
            <a:pPr marL="109537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National Progress - MACHC ENCs</a:t>
            </a:r>
            <a:endParaRPr lang="en-GB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99FDE1-4544-4E72-B6F4-908322680387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276475"/>
            <a:ext cx="5988050" cy="384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628775"/>
            <a:ext cx="4475162" cy="30559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An example: Panama Canal ENCs</a:t>
            </a:r>
            <a:endParaRPr lang="en-GB" dirty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88B6-BD47-4721-A56D-B3A86FDBE4B0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628775"/>
            <a:ext cx="365283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249488"/>
            <a:ext cx="3384550" cy="40782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importance of regional </a:t>
            </a:r>
            <a:br>
              <a:rPr lang="en-GB" dirty="0" smtClean="0"/>
            </a:br>
            <a:r>
              <a:rPr lang="en-GB" dirty="0" smtClean="0"/>
              <a:t>co-ordination…</a:t>
            </a:r>
            <a:endParaRPr lang="en-GB" dirty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3FD12F-199F-4477-BEA2-F7E6B5010FD5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268413"/>
            <a:ext cx="82105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IC-ENC Regional Offices</a:t>
            </a:r>
            <a:endParaRPr lang="en-GB" dirty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1771BB-1CF9-46A6-85F1-0C0C7AFFB76A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7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667625" y="4724400"/>
            <a:ext cx="431800" cy="3603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3929063" y="2051050"/>
            <a:ext cx="431800" cy="3603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916238" y="4386263"/>
            <a:ext cx="431800" cy="3603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051050" y="2565400"/>
            <a:ext cx="431800" cy="3603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46238"/>
            <a:ext cx="7488238" cy="48339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Latin America &amp; North America ENC validators</a:t>
            </a:r>
            <a:endParaRPr lang="en-GB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0B4098-AEDA-4C20-A69F-02F4EF1FA832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8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IC-ENC ENC Validation training –</a:t>
            </a:r>
            <a:br>
              <a:rPr lang="en-GB" dirty="0" smtClean="0"/>
            </a:br>
            <a:r>
              <a:rPr lang="en-GB" dirty="0" smtClean="0"/>
              <a:t>Panama, September 2016</a:t>
            </a:r>
            <a:endParaRPr lang="en-GB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6B078E-1C3B-40E0-AD32-B2980E88A094}" type="slidenum">
              <a:rPr lang="en-GB" altLang="en-US" sz="1400" smtClean="0">
                <a:solidFill>
                  <a:srgbClr val="FF9400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en-US" sz="1400" smtClean="0">
              <a:solidFill>
                <a:srgbClr val="FF9400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56451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3925" y="1916113"/>
            <a:ext cx="2852738" cy="2092325"/>
          </a:xfrm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2908300" y="5800725"/>
            <a:ext cx="6235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“Assistant Trainer” delivery in Spanish</a:t>
            </a: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76700"/>
            <a:ext cx="174466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CBE8FF"/>
      </a:lt2>
      <a:accent1>
        <a:srgbClr val="0072C6"/>
      </a:accent1>
      <a:accent2>
        <a:srgbClr val="262626"/>
      </a:accent2>
      <a:accent3>
        <a:srgbClr val="444444"/>
      </a:accent3>
      <a:accent4>
        <a:srgbClr val="777777"/>
      </a:accent4>
      <a:accent5>
        <a:srgbClr val="FF9400"/>
      </a:accent5>
      <a:accent6>
        <a:srgbClr val="FFFFFF"/>
      </a:accent6>
      <a:hlink>
        <a:srgbClr val="FF8119"/>
      </a:hlink>
      <a:folHlink>
        <a:srgbClr val="0072C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197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Wingdings 3</vt:lpstr>
      <vt:lpstr>Verdana</vt:lpstr>
      <vt:lpstr>Wingdings 2</vt:lpstr>
      <vt:lpstr>Lucida Sans Unicode</vt:lpstr>
      <vt:lpstr>Presentation1</vt:lpstr>
      <vt:lpstr>PowerPoint Presentation</vt:lpstr>
      <vt:lpstr>MACHC17 - RENC Update  James Harper IC-ENC General Manager  December 2016  </vt:lpstr>
      <vt:lpstr>Agenda</vt:lpstr>
      <vt:lpstr>National Progress - MACHC ENCs</vt:lpstr>
      <vt:lpstr>An example: Panama Canal ENCs</vt:lpstr>
      <vt:lpstr>The importance of regional  co-ordination…</vt:lpstr>
      <vt:lpstr>IC-ENC Regional Offices</vt:lpstr>
      <vt:lpstr>Latin America &amp; North America ENC validators</vt:lpstr>
      <vt:lpstr>IC-ENC ENC Validation training – Panama, September 2016</vt:lpstr>
      <vt:lpstr>The importance of global ENC co-ordination… </vt:lpstr>
      <vt:lpstr>Global Co-operation</vt:lpstr>
      <vt:lpstr>2016 Technical Conference</vt:lpstr>
      <vt:lpstr>Building the WEND</vt:lpstr>
      <vt:lpstr>Summary</vt:lpstr>
      <vt:lpstr>PowerPoint Presentation</vt:lpstr>
    </vt:vector>
  </TitlesOfParts>
  <Company>United Kingdom Hydrographic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northoverr</dc:creator>
  <cp:lastModifiedBy>Alberto Costa Neves</cp:lastModifiedBy>
  <cp:revision>125</cp:revision>
  <dcterms:created xsi:type="dcterms:W3CDTF">2014-03-20T09:00:27Z</dcterms:created>
  <dcterms:modified xsi:type="dcterms:W3CDTF">2017-04-07T12:03:34Z</dcterms:modified>
</cp:coreProperties>
</file>