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22"/>
  </p:notesMasterIdLst>
  <p:sldIdLst>
    <p:sldId id="305" r:id="rId2"/>
    <p:sldId id="306" r:id="rId3"/>
    <p:sldId id="307" r:id="rId4"/>
    <p:sldId id="308" r:id="rId5"/>
    <p:sldId id="309" r:id="rId6"/>
    <p:sldId id="310" r:id="rId7"/>
    <p:sldId id="311" r:id="rId8"/>
    <p:sldId id="312" r:id="rId9"/>
    <p:sldId id="313" r:id="rId10"/>
    <p:sldId id="314" r:id="rId11"/>
    <p:sldId id="316" r:id="rId12"/>
    <p:sldId id="318" r:id="rId13"/>
    <p:sldId id="320" r:id="rId14"/>
    <p:sldId id="321" r:id="rId15"/>
    <p:sldId id="322" r:id="rId16"/>
    <p:sldId id="323" r:id="rId17"/>
    <p:sldId id="324" r:id="rId18"/>
    <p:sldId id="325" r:id="rId19"/>
    <p:sldId id="326" r:id="rId20"/>
    <p:sldId id="32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2890" autoAdjust="0"/>
  </p:normalViewPr>
  <p:slideViewPr>
    <p:cSldViewPr snapToGrid="0">
      <p:cViewPr varScale="1">
        <p:scale>
          <a:sx n="83" d="100"/>
          <a:sy n="83" d="100"/>
        </p:scale>
        <p:origin x="2220" y="90"/>
      </p:cViewPr>
      <p:guideLst>
        <p:guide orient="horz" pos="2160"/>
        <p:guide pos="2880"/>
      </p:guideLst>
    </p:cSldViewPr>
  </p:slideViewPr>
  <p:notesTextViewPr>
    <p:cViewPr>
      <p:scale>
        <a:sx n="1" d="1"/>
        <a:sy n="1" d="1"/>
      </p:scale>
      <p:origin x="0" y="0"/>
    </p:cViewPr>
  </p:notesTextViewPr>
  <p:sorterViewPr>
    <p:cViewPr>
      <p:scale>
        <a:sx n="100" d="100"/>
        <a:sy n="100" d="100"/>
      </p:scale>
      <p:origin x="0" y="-7932"/>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dirty="0"/>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043EC-D282-4929-B257-CA0E7BCC3E74}" type="datetimeFigureOut">
              <a:rPr lang="pt-PT" smtClean="0"/>
              <a:t>07/04/2017</a:t>
            </a:fld>
            <a:endParaRPr lang="pt-PT" dirty="0"/>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dirty="0"/>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dirty="0"/>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E6830-A447-4014-A448-AF0B464EA250}" type="slidenum">
              <a:rPr lang="pt-PT" smtClean="0"/>
              <a:t>‹#›</a:t>
            </a:fld>
            <a:endParaRPr lang="pt-PT" dirty="0"/>
          </a:p>
        </p:txBody>
      </p:sp>
    </p:spTree>
    <p:extLst>
      <p:ext uri="{BB962C8B-B14F-4D97-AF65-F5344CB8AC3E}">
        <p14:creationId xmlns:p14="http://schemas.microsoft.com/office/powerpoint/2010/main" val="3894980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3CA0F7BB-6D79-476C-B2ED-F56DD9BC41F5}" type="slidenum">
              <a:rPr lang="en-US" altLang="en-US" smtClean="0">
                <a:latin typeface="Calibri" panose="020F0502020204030204" pitchFamily="34" charset="0"/>
              </a:rPr>
              <a:pPr fontAlgn="base">
                <a:spcBef>
                  <a:spcPct val="0"/>
                </a:spcBef>
                <a:spcAft>
                  <a:spcPct val="0"/>
                </a:spcAft>
              </a:pPr>
              <a:t>1</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421006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smtClean="0"/>
              <a:t>SLGO - </a:t>
            </a:r>
            <a:r>
              <a:rPr lang="pt-PT" dirty="0" smtClean="0"/>
              <a:t>Sindh Local </a:t>
            </a:r>
            <a:r>
              <a:rPr lang="en-GB" noProof="0" dirty="0" smtClean="0"/>
              <a:t>Government</a:t>
            </a:r>
            <a:r>
              <a:rPr lang="pt-PT" baseline="0" dirty="0" smtClean="0"/>
              <a:t> </a:t>
            </a:r>
            <a:r>
              <a:rPr lang="en-GB" baseline="0" noProof="0" dirty="0" smtClean="0"/>
              <a:t>Ordinance</a:t>
            </a:r>
            <a:endParaRPr lang="en-GB" noProof="0" dirty="0"/>
          </a:p>
        </p:txBody>
      </p:sp>
      <p:sp>
        <p:nvSpPr>
          <p:cNvPr id="4" name="Marcador de Posição do Número do Diapositivo 3"/>
          <p:cNvSpPr>
            <a:spLocks noGrp="1"/>
          </p:cNvSpPr>
          <p:nvPr>
            <p:ph type="sldNum" sz="quarter" idx="10"/>
          </p:nvPr>
        </p:nvSpPr>
        <p:spPr/>
        <p:txBody>
          <a:bodyPr/>
          <a:lstStyle/>
          <a:p>
            <a:fld id="{260E6830-A447-4014-A448-AF0B464EA250}" type="slidenum">
              <a:rPr lang="pt-PT" smtClean="0"/>
              <a:t>5</a:t>
            </a:fld>
            <a:endParaRPr lang="pt-PT" dirty="0"/>
          </a:p>
        </p:txBody>
      </p:sp>
    </p:spTree>
    <p:extLst>
      <p:ext uri="{BB962C8B-B14F-4D97-AF65-F5344CB8AC3E}">
        <p14:creationId xmlns:p14="http://schemas.microsoft.com/office/powerpoint/2010/main" val="218344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71450" indent="-171450">
              <a:spcBef>
                <a:spcPct val="0"/>
              </a:spcBef>
              <a:buFont typeface="Arial" panose="020B0604020202020204" pitchFamily="34" charset="0"/>
              <a:buChar char="•"/>
            </a:pPr>
            <a:r>
              <a:rPr lang="en-CA" altLang="en-US" dirty="0" smtClean="0">
                <a:cs typeface="Arial" panose="020B0604020202020204" pitchFamily="34" charset="0"/>
              </a:rPr>
              <a:t>High Water Boundary</a:t>
            </a:r>
          </a:p>
          <a:p>
            <a:pPr marL="628650" lvl="1" indent="-171450">
              <a:spcBef>
                <a:spcPct val="0"/>
              </a:spcBef>
              <a:buFont typeface="Arial" panose="020B0604020202020204" pitchFamily="34" charset="0"/>
              <a:buChar char="•"/>
            </a:pPr>
            <a:r>
              <a:rPr lang="en-CA" altLang="en-US" dirty="0" smtClean="0">
                <a:cs typeface="Arial" panose="020B0604020202020204" pitchFamily="34" charset="0"/>
              </a:rPr>
              <a:t>End of private ownership</a:t>
            </a:r>
          </a:p>
          <a:p>
            <a:pPr marL="628650" lvl="1" indent="-171450">
              <a:spcBef>
                <a:spcPct val="0"/>
              </a:spcBef>
              <a:buFont typeface="Arial" panose="020B0604020202020204" pitchFamily="34" charset="0"/>
              <a:buChar char="•"/>
            </a:pPr>
            <a:r>
              <a:rPr lang="en-CA" altLang="en-US" dirty="0" smtClean="0">
                <a:cs typeface="Arial" panose="020B0604020202020204" pitchFamily="34" charset="0"/>
              </a:rPr>
              <a:t>Start of governing body stewardship – In Canada</a:t>
            </a:r>
            <a:r>
              <a:rPr lang="en-CA" altLang="en-US" baseline="0" dirty="0" smtClean="0">
                <a:cs typeface="Arial" panose="020B0604020202020204" pitchFamily="34" charset="0"/>
              </a:rPr>
              <a:t> Federal, Provincial, Aboriginal, etc.</a:t>
            </a:r>
            <a:endParaRPr lang="en-CA" altLang="en-US" dirty="0" smtClean="0">
              <a:cs typeface="Arial" panose="020B0604020202020204" pitchFamily="34" charset="0"/>
            </a:endParaRPr>
          </a:p>
          <a:p>
            <a:pPr>
              <a:spcBef>
                <a:spcPct val="0"/>
              </a:spcBef>
            </a:pPr>
            <a:r>
              <a:rPr lang="en-CA" altLang="en-US" dirty="0" smtClean="0">
                <a:cs typeface="Arial" panose="020B0604020202020204" pitchFamily="34" charset="0"/>
              </a:rPr>
              <a:t>Low Water Boundary</a:t>
            </a:r>
          </a:p>
          <a:p>
            <a:pPr marL="457200" marR="0" lvl="1" indent="0" algn="l" defTabSz="914400" rtl="0" eaLnBrk="1" fontAlgn="auto" latinLnBrk="0" hangingPunct="1">
              <a:lnSpc>
                <a:spcPct val="100000"/>
              </a:lnSpc>
              <a:spcBef>
                <a:spcPct val="0"/>
              </a:spcBef>
              <a:spcAft>
                <a:spcPts val="0"/>
              </a:spcAft>
              <a:buClrTx/>
              <a:buSzTx/>
              <a:buFontTx/>
              <a:buNone/>
              <a:tabLst/>
              <a:defRPr/>
            </a:pPr>
            <a:r>
              <a:rPr lang="en-CA" altLang="en-US" dirty="0" smtClean="0">
                <a:cs typeface="Arial" panose="020B0604020202020204" pitchFamily="34" charset="0"/>
              </a:rPr>
              <a:t>Used to derive baseline for UNCLOS - United Nations Convention on the Law of the Sea</a:t>
            </a:r>
          </a:p>
          <a:p>
            <a:pPr marL="171450" indent="-171450">
              <a:spcBef>
                <a:spcPct val="0"/>
              </a:spcBef>
              <a:buFont typeface="Arial" panose="020B0604020202020204" pitchFamily="34" charset="0"/>
              <a:buChar char="•"/>
            </a:pPr>
            <a:r>
              <a:rPr lang="en-CA" altLang="en-US" dirty="0" smtClean="0">
                <a:cs typeface="Arial" panose="020B0604020202020204" pitchFamily="34" charset="0"/>
              </a:rPr>
              <a:t>Territorial Sea</a:t>
            </a:r>
          </a:p>
          <a:p>
            <a:pPr marL="628650" lvl="1" indent="-171450">
              <a:spcBef>
                <a:spcPct val="0"/>
              </a:spcBef>
              <a:buFont typeface="Arial" panose="020B0604020202020204" pitchFamily="34" charset="0"/>
              <a:buChar char="•"/>
            </a:pPr>
            <a:r>
              <a:rPr lang="en-CA" altLang="en-US" dirty="0" smtClean="0">
                <a:cs typeface="Arial" panose="020B0604020202020204" pitchFamily="34" charset="0"/>
              </a:rPr>
              <a:t>Country has sovereignty</a:t>
            </a:r>
          </a:p>
          <a:p>
            <a:pPr marL="628650" lvl="1" indent="-171450">
              <a:spcBef>
                <a:spcPct val="0"/>
              </a:spcBef>
              <a:buFont typeface="Arial" panose="020B0604020202020204" pitchFamily="34" charset="0"/>
              <a:buChar char="•"/>
            </a:pPr>
            <a:r>
              <a:rPr lang="en-CA" altLang="en-US" dirty="0" smtClean="0">
                <a:cs typeface="Arial" panose="020B0604020202020204" pitchFamily="34" charset="0"/>
              </a:rPr>
              <a:t>Other countries have right of innocent passage</a:t>
            </a:r>
          </a:p>
          <a:p>
            <a:pPr marL="171450" indent="-171450">
              <a:spcBef>
                <a:spcPct val="0"/>
              </a:spcBef>
              <a:buFont typeface="Arial" panose="020B0604020202020204" pitchFamily="34" charset="0"/>
              <a:buChar char="•"/>
            </a:pPr>
            <a:r>
              <a:rPr lang="en-CA" altLang="en-US" dirty="0" smtClean="0">
                <a:cs typeface="Arial" panose="020B0604020202020204" pitchFamily="34" charset="0"/>
              </a:rPr>
              <a:t>Exclusive Economic Zone</a:t>
            </a:r>
          </a:p>
          <a:p>
            <a:pPr marL="628650" lvl="1" indent="-171450">
              <a:spcBef>
                <a:spcPct val="0"/>
              </a:spcBef>
              <a:buFont typeface="Arial" panose="020B0604020202020204" pitchFamily="34" charset="0"/>
              <a:buChar char="•"/>
            </a:pPr>
            <a:r>
              <a:rPr lang="en-CA" altLang="en-US" dirty="0" smtClean="0">
                <a:cs typeface="Arial" panose="020B0604020202020204" pitchFamily="34" charset="0"/>
              </a:rPr>
              <a:t>Country has sovereign right to manage renewable resources – fisheries</a:t>
            </a:r>
          </a:p>
          <a:p>
            <a:pPr marL="628650" lvl="1" indent="-171450">
              <a:spcBef>
                <a:spcPct val="0"/>
              </a:spcBef>
              <a:buFont typeface="Arial" panose="020B0604020202020204" pitchFamily="34" charset="0"/>
              <a:buChar char="•"/>
            </a:pPr>
            <a:r>
              <a:rPr lang="en-CA" altLang="en-US" dirty="0" smtClean="0">
                <a:cs typeface="Arial" panose="020B0604020202020204" pitchFamily="34" charset="0"/>
              </a:rPr>
              <a:t>Country has sovereign right to manage non-renewable  - Oil and Gas</a:t>
            </a:r>
            <a:endParaRPr lang="pt-PT" dirty="0"/>
          </a:p>
        </p:txBody>
      </p:sp>
      <p:sp>
        <p:nvSpPr>
          <p:cNvPr id="4" name="Marcador de Posição do Número do Diapositivo 3"/>
          <p:cNvSpPr>
            <a:spLocks noGrp="1"/>
          </p:cNvSpPr>
          <p:nvPr>
            <p:ph type="sldNum" sz="quarter" idx="10"/>
          </p:nvPr>
        </p:nvSpPr>
        <p:spPr/>
        <p:txBody>
          <a:bodyPr/>
          <a:lstStyle/>
          <a:p>
            <a:fld id="{260E6830-A447-4014-A448-AF0B464EA250}" type="slidenum">
              <a:rPr lang="pt-PT" smtClean="0"/>
              <a:t>10</a:t>
            </a:fld>
            <a:endParaRPr lang="pt-PT" dirty="0"/>
          </a:p>
        </p:txBody>
      </p:sp>
    </p:spTree>
    <p:extLst>
      <p:ext uri="{BB962C8B-B14F-4D97-AF65-F5344CB8AC3E}">
        <p14:creationId xmlns:p14="http://schemas.microsoft.com/office/powerpoint/2010/main" val="391303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eaLnBrk="1" fontAlgn="auto" hangingPunct="1">
              <a:spcBef>
                <a:spcPts val="0"/>
              </a:spcBef>
              <a:spcAft>
                <a:spcPts val="0"/>
              </a:spcAft>
              <a:defRPr/>
            </a:pPr>
            <a:r>
              <a:rPr lang="en-CA" b="1" dirty="0" smtClean="0"/>
              <a:t>MSDI Management</a:t>
            </a:r>
          </a:p>
          <a:p>
            <a:pPr marL="171450" indent="-171450" eaLnBrk="1" fontAlgn="auto" hangingPunct="1">
              <a:spcBef>
                <a:spcPts val="0"/>
              </a:spcBef>
              <a:spcAft>
                <a:spcPts val="0"/>
              </a:spcAft>
              <a:buFont typeface="Arial" panose="020B0604020202020204" pitchFamily="34" charset="0"/>
              <a:buChar char="•"/>
              <a:defRPr/>
            </a:pPr>
            <a:r>
              <a:rPr lang="en-CA" dirty="0" smtClean="0"/>
              <a:t>Establish and maintain links to databases</a:t>
            </a:r>
          </a:p>
          <a:p>
            <a:pPr marL="171450" indent="-171450" eaLnBrk="1" fontAlgn="auto" hangingPunct="1">
              <a:spcBef>
                <a:spcPts val="0"/>
              </a:spcBef>
              <a:spcAft>
                <a:spcPts val="0"/>
              </a:spcAft>
              <a:buFont typeface="Arial" panose="020B0604020202020204" pitchFamily="34" charset="0"/>
              <a:buChar char="•"/>
              <a:defRPr/>
            </a:pPr>
            <a:r>
              <a:rPr lang="en-CA" dirty="0" smtClean="0"/>
              <a:t>Manage levels of access, from casual user to database manager</a:t>
            </a:r>
          </a:p>
          <a:p>
            <a:pPr marL="171450" indent="-171450" eaLnBrk="1" fontAlgn="auto" hangingPunct="1">
              <a:spcBef>
                <a:spcPts val="0"/>
              </a:spcBef>
              <a:spcAft>
                <a:spcPts val="0"/>
              </a:spcAft>
              <a:buFont typeface="Arial" panose="020B0604020202020204" pitchFamily="34" charset="0"/>
              <a:buChar char="•"/>
              <a:defRPr/>
            </a:pPr>
            <a:r>
              <a:rPr lang="en-CA" dirty="0" smtClean="0"/>
              <a:t>Monitor metadata for changes</a:t>
            </a:r>
          </a:p>
          <a:p>
            <a:pPr marL="171450" indent="-171450" eaLnBrk="1" fontAlgn="auto" hangingPunct="1">
              <a:spcBef>
                <a:spcPts val="0"/>
              </a:spcBef>
              <a:spcAft>
                <a:spcPts val="0"/>
              </a:spcAft>
              <a:buFont typeface="Arial" panose="020B0604020202020204" pitchFamily="34" charset="0"/>
              <a:buChar char="•"/>
              <a:defRPr/>
            </a:pPr>
            <a:r>
              <a:rPr lang="en-CA" dirty="0" smtClean="0"/>
              <a:t>Facilitate connection between Web interface and databases.</a:t>
            </a:r>
          </a:p>
          <a:p>
            <a:pPr marL="171450" indent="-171450" eaLnBrk="1" fontAlgn="auto" hangingPunct="1">
              <a:spcBef>
                <a:spcPts val="0"/>
              </a:spcBef>
              <a:spcAft>
                <a:spcPts val="0"/>
              </a:spcAft>
              <a:buFont typeface="Arial" panose="020B0604020202020204" pitchFamily="34" charset="0"/>
              <a:buChar char="•"/>
              <a:defRPr/>
            </a:pPr>
            <a:r>
              <a:rPr lang="en-CA" dirty="0" smtClean="0"/>
              <a:t>Facilitate presentation of database information in Web interface through interpretation of the metadata</a:t>
            </a:r>
          </a:p>
          <a:p>
            <a:pPr marL="171450" indent="-171450" eaLnBrk="1" fontAlgn="auto" hangingPunct="1">
              <a:spcBef>
                <a:spcPts val="0"/>
              </a:spcBef>
              <a:spcAft>
                <a:spcPts val="0"/>
              </a:spcAft>
              <a:buFont typeface="Arial" panose="020B0604020202020204" pitchFamily="34" charset="0"/>
              <a:buChar char="•"/>
              <a:defRPr/>
            </a:pPr>
            <a:r>
              <a:rPr lang="en-CA" dirty="0" smtClean="0"/>
              <a:t>Track Data and metadata changes</a:t>
            </a:r>
          </a:p>
          <a:p>
            <a:pPr marL="171450" indent="-171450" eaLnBrk="1" fontAlgn="auto" hangingPunct="1">
              <a:spcBef>
                <a:spcPts val="0"/>
              </a:spcBef>
              <a:spcAft>
                <a:spcPts val="0"/>
              </a:spcAft>
              <a:buFont typeface="Arial" panose="020B0604020202020204" pitchFamily="34" charset="0"/>
              <a:buChar char="•"/>
              <a:defRPr/>
            </a:pPr>
            <a:r>
              <a:rPr lang="en-CA" dirty="0" smtClean="0"/>
              <a:t>Track user usage</a:t>
            </a:r>
          </a:p>
          <a:p>
            <a:pPr marL="171450" indent="-171450" eaLnBrk="1" fontAlgn="auto" hangingPunct="1">
              <a:spcBef>
                <a:spcPts val="0"/>
              </a:spcBef>
              <a:spcAft>
                <a:spcPts val="0"/>
              </a:spcAft>
              <a:buFont typeface="Arial" panose="020B0604020202020204" pitchFamily="34" charset="0"/>
              <a:buChar char="•"/>
              <a:defRPr/>
            </a:pPr>
            <a:r>
              <a:rPr lang="en-CA" dirty="0" smtClean="0"/>
              <a:t>Provide link to applications for (power users):</a:t>
            </a:r>
          </a:p>
          <a:p>
            <a:pPr marL="628650" lvl="1" indent="-171450" eaLnBrk="1" fontAlgn="auto" hangingPunct="1">
              <a:spcBef>
                <a:spcPts val="0"/>
              </a:spcBef>
              <a:spcAft>
                <a:spcPts val="0"/>
              </a:spcAft>
              <a:buFont typeface="Arial" panose="020B0604020202020204" pitchFamily="34" charset="0"/>
              <a:buChar char="•"/>
              <a:defRPr/>
            </a:pPr>
            <a:r>
              <a:rPr lang="en-CA" dirty="0" smtClean="0"/>
              <a:t>DB entry and validation</a:t>
            </a:r>
          </a:p>
          <a:p>
            <a:pPr marL="628650" lvl="1" indent="-171450" eaLnBrk="1" fontAlgn="auto" hangingPunct="1">
              <a:spcBef>
                <a:spcPts val="0"/>
              </a:spcBef>
              <a:spcAft>
                <a:spcPts val="0"/>
              </a:spcAft>
              <a:buFont typeface="Arial" panose="020B0604020202020204" pitchFamily="34" charset="0"/>
              <a:buChar char="•"/>
              <a:defRPr/>
            </a:pPr>
            <a:r>
              <a:rPr lang="en-CA" dirty="0" smtClean="0"/>
              <a:t>Product creation (e.g. ENC, RNC, CZM, …)</a:t>
            </a:r>
          </a:p>
          <a:p>
            <a:pPr marL="171450" indent="-171450" eaLnBrk="1" fontAlgn="auto" hangingPunct="1">
              <a:spcBef>
                <a:spcPts val="0"/>
              </a:spcBef>
              <a:spcAft>
                <a:spcPts val="0"/>
              </a:spcAft>
              <a:buFont typeface="Arial" panose="020B0604020202020204" pitchFamily="34" charset="0"/>
              <a:buChar char="•"/>
              <a:defRPr/>
            </a:pPr>
            <a:r>
              <a:rPr lang="en-CA" dirty="0" smtClean="0"/>
              <a:t>Facilitate datum and format conversions, as per user needs</a:t>
            </a:r>
          </a:p>
          <a:p>
            <a:pPr eaLnBrk="1" fontAlgn="auto" hangingPunct="1">
              <a:spcBef>
                <a:spcPts val="0"/>
              </a:spcBef>
              <a:spcAft>
                <a:spcPts val="0"/>
              </a:spcAft>
              <a:defRPr/>
            </a:pPr>
            <a:r>
              <a:rPr lang="en-CA" b="1" dirty="0" smtClean="0"/>
              <a:t>Databases:</a:t>
            </a:r>
          </a:p>
          <a:p>
            <a:pPr marL="171450" indent="-171450" eaLnBrk="1" fontAlgn="auto" hangingPunct="1">
              <a:spcBef>
                <a:spcPts val="0"/>
              </a:spcBef>
              <a:spcAft>
                <a:spcPts val="0"/>
              </a:spcAft>
              <a:buFont typeface="Arial" panose="020B0604020202020204" pitchFamily="34" charset="0"/>
              <a:buChar char="•"/>
              <a:defRPr/>
            </a:pPr>
            <a:r>
              <a:rPr lang="en-CA" dirty="0" smtClean="0"/>
              <a:t>Data and metadata remain with official authority.  Updates performed by that authority through the MSDI or in-house processes</a:t>
            </a:r>
          </a:p>
          <a:p>
            <a:pPr marL="171450" indent="-171450" eaLnBrk="1" fontAlgn="auto" hangingPunct="1">
              <a:spcBef>
                <a:spcPts val="0"/>
              </a:spcBef>
              <a:spcAft>
                <a:spcPts val="0"/>
              </a:spcAft>
              <a:buFont typeface="Arial" panose="020B0604020202020204" pitchFamily="34" charset="0"/>
              <a:buChar char="•"/>
              <a:defRPr/>
            </a:pPr>
            <a:r>
              <a:rPr lang="en-CA" dirty="0" smtClean="0"/>
              <a:t>Product databases and metadata maintained by official authority through the MSDI or in-house processes</a:t>
            </a:r>
          </a:p>
          <a:p>
            <a:pPr marL="171450" indent="-171450" eaLnBrk="1" fontAlgn="auto" hangingPunct="1">
              <a:spcBef>
                <a:spcPts val="0"/>
              </a:spcBef>
              <a:spcAft>
                <a:spcPts val="0"/>
              </a:spcAft>
              <a:buFont typeface="Arial" panose="020B0604020202020204" pitchFamily="34" charset="0"/>
              <a:buChar char="•"/>
              <a:defRPr/>
            </a:pPr>
            <a:r>
              <a:rPr lang="en-CA" dirty="0" smtClean="0"/>
              <a:t>Value added products from users should be managed by the MSDI management system as a service.  Provide a location for new layers derived from analysis of existing data and products (crowd sourcing).  For example, fisheries researchers may create new habitat layers for specific species based on bathymetry, substrate, current etc. </a:t>
            </a:r>
          </a:p>
          <a:p>
            <a:pPr marL="171450" indent="-171450" eaLnBrk="1" fontAlgn="auto" hangingPunct="1">
              <a:spcBef>
                <a:spcPts val="0"/>
              </a:spcBef>
              <a:spcAft>
                <a:spcPts val="0"/>
              </a:spcAft>
              <a:buFont typeface="Arial" panose="020B0604020202020204" pitchFamily="34" charset="0"/>
              <a:buChar char="•"/>
              <a:defRPr/>
            </a:pPr>
            <a:r>
              <a:rPr lang="en-CA" dirty="0" smtClean="0"/>
              <a:t>Data in database does not have to be s-100, but the data format and metadata must have enough information for the MSDI to be able to create S-100 objects for data transfer </a:t>
            </a:r>
          </a:p>
          <a:p>
            <a:pPr eaLnBrk="1" fontAlgn="auto" hangingPunct="1">
              <a:spcBef>
                <a:spcPts val="0"/>
              </a:spcBef>
              <a:spcAft>
                <a:spcPts val="0"/>
              </a:spcAft>
              <a:buFont typeface="Arial" panose="020B0604020202020204" pitchFamily="34" charset="0"/>
              <a:buNone/>
              <a:defRPr/>
            </a:pPr>
            <a:r>
              <a:rPr lang="en-CA" b="1" dirty="0" smtClean="0"/>
              <a:t>Web Interface</a:t>
            </a:r>
          </a:p>
          <a:p>
            <a:pPr marL="171450" indent="-171450" eaLnBrk="1" fontAlgn="auto" hangingPunct="1">
              <a:spcBef>
                <a:spcPts val="0"/>
              </a:spcBef>
              <a:spcAft>
                <a:spcPts val="0"/>
              </a:spcAft>
              <a:buFont typeface="Arial" panose="020B0604020202020204" pitchFamily="34" charset="0"/>
              <a:buChar char="•"/>
              <a:defRPr/>
            </a:pPr>
            <a:r>
              <a:rPr lang="en-CA" dirty="0" smtClean="0"/>
              <a:t>Require registration, including contact info, for update notification</a:t>
            </a:r>
          </a:p>
          <a:p>
            <a:pPr marL="171450" indent="-171450" eaLnBrk="1" fontAlgn="auto" hangingPunct="1">
              <a:spcBef>
                <a:spcPts val="0"/>
              </a:spcBef>
              <a:spcAft>
                <a:spcPts val="0"/>
              </a:spcAft>
              <a:buFont typeface="Arial" panose="020B0604020202020204" pitchFamily="34" charset="0"/>
              <a:buChar char="•"/>
              <a:defRPr/>
            </a:pPr>
            <a:r>
              <a:rPr lang="en-CA" dirty="0" smtClean="0"/>
              <a:t>Create user profile containing level of access and information of interest</a:t>
            </a:r>
          </a:p>
          <a:p>
            <a:pPr marL="171450" indent="-171450" eaLnBrk="1" fontAlgn="auto" hangingPunct="1">
              <a:spcBef>
                <a:spcPts val="0"/>
              </a:spcBef>
              <a:spcAft>
                <a:spcPts val="0"/>
              </a:spcAft>
              <a:buFont typeface="Arial" panose="020B0604020202020204" pitchFamily="34" charset="0"/>
              <a:buChar char="•"/>
              <a:defRPr/>
            </a:pPr>
            <a:r>
              <a:rPr lang="en-CA" dirty="0" smtClean="0"/>
              <a:t>Provide map interface for database searches, based on metadata</a:t>
            </a:r>
          </a:p>
          <a:p>
            <a:pPr marL="171450" indent="-171450" eaLnBrk="1" fontAlgn="auto" hangingPunct="1">
              <a:spcBef>
                <a:spcPts val="0"/>
              </a:spcBef>
              <a:spcAft>
                <a:spcPts val="0"/>
              </a:spcAft>
              <a:buFont typeface="Arial" panose="020B0604020202020204" pitchFamily="34" charset="0"/>
              <a:buChar char="•"/>
              <a:defRPr/>
            </a:pPr>
            <a:r>
              <a:rPr lang="en-CA" dirty="0" smtClean="0"/>
              <a:t>Do not present actual data in interface, only a representation derived from the metadata and web-friendly rendition of actual data</a:t>
            </a:r>
          </a:p>
          <a:p>
            <a:pPr marL="171450" indent="-171450" eaLnBrk="1" fontAlgn="auto" hangingPunct="1">
              <a:spcBef>
                <a:spcPts val="0"/>
              </a:spcBef>
              <a:spcAft>
                <a:spcPts val="0"/>
              </a:spcAft>
              <a:buFont typeface="Arial" panose="020B0604020202020204" pitchFamily="34" charset="0"/>
              <a:buChar char="•"/>
              <a:defRPr/>
            </a:pPr>
            <a:r>
              <a:rPr lang="en-CA" dirty="0" smtClean="0"/>
              <a:t>Interface to be clean and simple:</a:t>
            </a:r>
          </a:p>
          <a:p>
            <a:pPr marL="628650" lvl="1" indent="-171450" eaLnBrk="1" fontAlgn="auto" hangingPunct="1">
              <a:spcBef>
                <a:spcPts val="0"/>
              </a:spcBef>
              <a:spcAft>
                <a:spcPts val="0"/>
              </a:spcAft>
              <a:buFont typeface="Arial" panose="020B0604020202020204" pitchFamily="34" charset="0"/>
              <a:buChar char="•"/>
              <a:defRPr/>
            </a:pPr>
            <a:r>
              <a:rPr lang="en-CA" dirty="0" smtClean="0"/>
              <a:t>Only provide options available to user</a:t>
            </a:r>
          </a:p>
          <a:p>
            <a:pPr marL="628650" lvl="1" indent="-171450" eaLnBrk="1" fontAlgn="auto" hangingPunct="1">
              <a:spcBef>
                <a:spcPts val="0"/>
              </a:spcBef>
              <a:spcAft>
                <a:spcPts val="0"/>
              </a:spcAft>
              <a:buFont typeface="Arial" panose="020B0604020202020204" pitchFamily="34" charset="0"/>
              <a:buChar char="•"/>
              <a:defRPr/>
            </a:pPr>
            <a:r>
              <a:rPr lang="en-CA" dirty="0" smtClean="0"/>
              <a:t>Only show layers of interest to user</a:t>
            </a:r>
          </a:p>
          <a:p>
            <a:pPr marL="628650" lvl="1" indent="-171450" eaLnBrk="1" fontAlgn="auto" hangingPunct="1">
              <a:spcBef>
                <a:spcPts val="0"/>
              </a:spcBef>
              <a:spcAft>
                <a:spcPts val="0"/>
              </a:spcAft>
              <a:buFont typeface="Arial" panose="020B0604020202020204" pitchFamily="34" charset="0"/>
              <a:buChar char="•"/>
              <a:defRPr/>
            </a:pPr>
            <a:r>
              <a:rPr lang="en-CA" dirty="0" smtClean="0"/>
              <a:t>Keep mapping graphic uncluttered (i.e. google maps).</a:t>
            </a:r>
          </a:p>
          <a:p>
            <a:pPr marL="628650" lvl="1" indent="-171450" eaLnBrk="1" fontAlgn="auto" hangingPunct="1">
              <a:spcBef>
                <a:spcPts val="0"/>
              </a:spcBef>
              <a:spcAft>
                <a:spcPts val="0"/>
              </a:spcAft>
              <a:buFont typeface="Arial" panose="020B0604020202020204" pitchFamily="34" charset="0"/>
              <a:buChar char="•"/>
              <a:defRPr/>
            </a:pPr>
            <a:r>
              <a:rPr lang="en-CA" dirty="0" smtClean="0"/>
              <a:t>Provide information from metadata in clear and understandable form</a:t>
            </a:r>
          </a:p>
          <a:p>
            <a:pPr marL="171450" indent="-171450" eaLnBrk="1" fontAlgn="auto" hangingPunct="1">
              <a:spcBef>
                <a:spcPts val="0"/>
              </a:spcBef>
              <a:spcAft>
                <a:spcPts val="0"/>
              </a:spcAft>
              <a:buFont typeface="Arial" panose="020B0604020202020204" pitchFamily="34" charset="0"/>
              <a:buChar char="•"/>
              <a:defRPr/>
            </a:pPr>
            <a:r>
              <a:rPr lang="en-CA" dirty="0" smtClean="0"/>
              <a:t>Provide interface for format and datum conversions</a:t>
            </a:r>
          </a:p>
          <a:p>
            <a:pPr eaLnBrk="1" fontAlgn="auto" hangingPunct="1">
              <a:spcBef>
                <a:spcPts val="0"/>
              </a:spcBef>
              <a:spcAft>
                <a:spcPts val="0"/>
              </a:spcAft>
              <a:buFont typeface="Arial" panose="020B0604020202020204" pitchFamily="34" charset="0"/>
              <a:buNone/>
              <a:defRPr/>
            </a:pPr>
            <a:r>
              <a:rPr lang="en-CA" b="1" dirty="0" smtClean="0"/>
              <a:t>Users:</a:t>
            </a:r>
          </a:p>
          <a:p>
            <a:pPr marL="171450" indent="-171450" eaLnBrk="1" fontAlgn="auto" hangingPunct="1">
              <a:spcBef>
                <a:spcPts val="0"/>
              </a:spcBef>
              <a:spcAft>
                <a:spcPts val="0"/>
              </a:spcAft>
              <a:buFont typeface="Arial" panose="020B0604020202020204" pitchFamily="34" charset="0"/>
              <a:buChar char="•"/>
              <a:defRPr/>
            </a:pPr>
            <a:r>
              <a:rPr lang="en-CA" dirty="0" smtClean="0"/>
              <a:t>Power users</a:t>
            </a:r>
          </a:p>
          <a:p>
            <a:pPr marL="171450" indent="-171450" eaLnBrk="1" fontAlgn="auto" hangingPunct="1">
              <a:spcBef>
                <a:spcPts val="0"/>
              </a:spcBef>
              <a:spcAft>
                <a:spcPts val="0"/>
              </a:spcAft>
              <a:buFont typeface="Arial" panose="020B0604020202020204" pitchFamily="34" charset="0"/>
              <a:buChar char="•"/>
              <a:defRPr/>
            </a:pPr>
            <a:r>
              <a:rPr lang="en-CA" dirty="0" smtClean="0"/>
              <a:t>Casual users (grade 5 geography or science class)</a:t>
            </a:r>
          </a:p>
          <a:p>
            <a:pPr eaLnBrk="1" fontAlgn="auto" hangingPunct="1">
              <a:spcBef>
                <a:spcPts val="0"/>
              </a:spcBef>
              <a:spcAft>
                <a:spcPts val="0"/>
              </a:spcAft>
              <a:buFont typeface="Arial" panose="020B0604020202020204" pitchFamily="34" charset="0"/>
              <a:buNone/>
              <a:defRPr/>
            </a:pPr>
            <a:r>
              <a:rPr lang="en-CA" b="1" dirty="0" smtClean="0"/>
              <a:t>Tracking:</a:t>
            </a:r>
          </a:p>
          <a:p>
            <a:pPr marL="171450" indent="-171450" eaLnBrk="1" fontAlgn="auto" hangingPunct="1">
              <a:spcBef>
                <a:spcPts val="0"/>
              </a:spcBef>
              <a:spcAft>
                <a:spcPts val="0"/>
              </a:spcAft>
              <a:buFont typeface="Arial" panose="020B0604020202020204" pitchFamily="34" charset="0"/>
              <a:buChar char="•"/>
              <a:defRPr/>
            </a:pPr>
            <a:r>
              <a:rPr lang="en-CA" dirty="0" smtClean="0"/>
              <a:t>Track all actions within the MSDI</a:t>
            </a:r>
          </a:p>
          <a:p>
            <a:pPr marL="171450" indent="-171450" eaLnBrk="1" fontAlgn="auto" hangingPunct="1">
              <a:spcBef>
                <a:spcPts val="0"/>
              </a:spcBef>
              <a:spcAft>
                <a:spcPts val="0"/>
              </a:spcAft>
              <a:buFont typeface="Arial" panose="020B0604020202020204" pitchFamily="34" charset="0"/>
              <a:buChar char="•"/>
              <a:defRPr/>
            </a:pPr>
            <a:r>
              <a:rPr lang="en-CA" dirty="0" smtClean="0"/>
              <a:t>Tracks all changes made to data, metadata and products</a:t>
            </a:r>
          </a:p>
          <a:p>
            <a:pPr marL="171450" indent="-171450" eaLnBrk="1" fontAlgn="auto" hangingPunct="1">
              <a:spcBef>
                <a:spcPts val="0"/>
              </a:spcBef>
              <a:spcAft>
                <a:spcPts val="0"/>
              </a:spcAft>
              <a:buFont typeface="Arial" panose="020B0604020202020204" pitchFamily="34" charset="0"/>
              <a:buChar char="•"/>
              <a:defRPr/>
            </a:pPr>
            <a:r>
              <a:rPr lang="en-CA" dirty="0" smtClean="0"/>
              <a:t>Provides casual user with history of their queries and downloads</a:t>
            </a:r>
          </a:p>
          <a:p>
            <a:pPr marL="171450" indent="-171450" eaLnBrk="1" fontAlgn="auto" hangingPunct="1">
              <a:spcBef>
                <a:spcPts val="0"/>
              </a:spcBef>
              <a:spcAft>
                <a:spcPts val="0"/>
              </a:spcAft>
              <a:buFont typeface="Arial" panose="020B0604020202020204" pitchFamily="34" charset="0"/>
              <a:buChar char="•"/>
              <a:defRPr/>
            </a:pPr>
            <a:r>
              <a:rPr lang="en-CA" dirty="0" smtClean="0"/>
              <a:t>Provides MSDI Management system with information on what data/products are used by the clients.  These clients can then be notified of any updates or change</a:t>
            </a:r>
          </a:p>
          <a:p>
            <a:endParaRPr lang="pt-PT" dirty="0"/>
          </a:p>
        </p:txBody>
      </p:sp>
      <p:sp>
        <p:nvSpPr>
          <p:cNvPr id="4" name="Marcador de Posição do Número do Diapositivo 3"/>
          <p:cNvSpPr>
            <a:spLocks noGrp="1"/>
          </p:cNvSpPr>
          <p:nvPr>
            <p:ph type="sldNum" sz="quarter" idx="10"/>
          </p:nvPr>
        </p:nvSpPr>
        <p:spPr/>
        <p:txBody>
          <a:bodyPr/>
          <a:lstStyle/>
          <a:p>
            <a:fld id="{260E6830-A447-4014-A448-AF0B464EA250}" type="slidenum">
              <a:rPr lang="pt-PT" smtClean="0"/>
              <a:t>11</a:t>
            </a:fld>
            <a:endParaRPr lang="pt-PT" dirty="0"/>
          </a:p>
        </p:txBody>
      </p:sp>
    </p:spTree>
    <p:extLst>
      <p:ext uri="{BB962C8B-B14F-4D97-AF65-F5344CB8AC3E}">
        <p14:creationId xmlns:p14="http://schemas.microsoft.com/office/powerpoint/2010/main" val="401039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smtClean="0"/>
              <a:t>RRR – </a:t>
            </a:r>
            <a:r>
              <a:rPr lang="en-GB" noProof="0" dirty="0" smtClean="0"/>
              <a:t>Rights</a:t>
            </a:r>
            <a:r>
              <a:rPr lang="pt-PT" dirty="0" smtClean="0"/>
              <a:t>, </a:t>
            </a:r>
            <a:r>
              <a:rPr lang="en-GB" noProof="0" dirty="0" smtClean="0"/>
              <a:t>Restrictions</a:t>
            </a:r>
            <a:r>
              <a:rPr lang="pt-PT" baseline="0" dirty="0" smtClean="0"/>
              <a:t> </a:t>
            </a:r>
            <a:r>
              <a:rPr lang="en-GB" baseline="0" noProof="0" dirty="0" smtClean="0"/>
              <a:t>and</a:t>
            </a:r>
            <a:r>
              <a:rPr lang="pt-PT" dirty="0" smtClean="0"/>
              <a:t> </a:t>
            </a:r>
            <a:r>
              <a:rPr lang="en-GB" noProof="0" dirty="0" smtClean="0"/>
              <a:t>Responsibilities</a:t>
            </a:r>
            <a:endParaRPr lang="en-GB" noProof="0" dirty="0"/>
          </a:p>
        </p:txBody>
      </p:sp>
      <p:sp>
        <p:nvSpPr>
          <p:cNvPr id="4" name="Marcador de Posição do Número do Diapositivo 3"/>
          <p:cNvSpPr>
            <a:spLocks noGrp="1"/>
          </p:cNvSpPr>
          <p:nvPr>
            <p:ph type="sldNum" sz="quarter" idx="10"/>
          </p:nvPr>
        </p:nvSpPr>
        <p:spPr/>
        <p:txBody>
          <a:bodyPr/>
          <a:lstStyle/>
          <a:p>
            <a:fld id="{260E6830-A447-4014-A448-AF0B464EA250}" type="slidenum">
              <a:rPr lang="pt-PT" smtClean="0"/>
              <a:t>13</a:t>
            </a:fld>
            <a:endParaRPr lang="pt-PT" dirty="0"/>
          </a:p>
        </p:txBody>
      </p:sp>
    </p:spTree>
    <p:extLst>
      <p:ext uri="{BB962C8B-B14F-4D97-AF65-F5344CB8AC3E}">
        <p14:creationId xmlns:p14="http://schemas.microsoft.com/office/powerpoint/2010/main" val="299528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eaLnBrk="1" fontAlgn="auto" hangingPunct="1">
              <a:spcBef>
                <a:spcPts val="0"/>
              </a:spcBef>
              <a:spcAft>
                <a:spcPts val="0"/>
              </a:spcAft>
              <a:defRPr/>
            </a:pPr>
            <a:r>
              <a:rPr lang="en-CA" b="1" dirty="0" smtClean="0"/>
              <a:t>Marine Cadastre</a:t>
            </a:r>
          </a:p>
          <a:p>
            <a:pPr marL="171450" indent="-171450" eaLnBrk="1" fontAlgn="auto" hangingPunct="1">
              <a:spcBef>
                <a:spcPts val="0"/>
              </a:spcBef>
              <a:spcAft>
                <a:spcPts val="0"/>
              </a:spcAft>
              <a:buFont typeface="Arial" panose="020B0604020202020204" pitchFamily="34" charset="0"/>
              <a:buChar char="•"/>
              <a:defRPr/>
            </a:pPr>
            <a:r>
              <a:rPr lang="en-CA" dirty="0" smtClean="0"/>
              <a:t>Core component of MSDI</a:t>
            </a:r>
          </a:p>
          <a:p>
            <a:pPr marL="171450" indent="-171450" eaLnBrk="1" fontAlgn="auto" hangingPunct="1">
              <a:spcBef>
                <a:spcPts val="0"/>
              </a:spcBef>
              <a:spcAft>
                <a:spcPts val="0"/>
              </a:spcAft>
              <a:buFont typeface="Arial" panose="020B0604020202020204" pitchFamily="34" charset="0"/>
              <a:buChar char="•"/>
              <a:defRPr/>
            </a:pPr>
            <a:r>
              <a:rPr lang="en-CA" dirty="0" smtClean="0"/>
              <a:t>Maritime boundaries, navigation routes and restrictions, renewable energy, offshore resources, sensitive habitats, MPAs, pipelines and cables, heritage, aquaculture, military, coastal infrastructure</a:t>
            </a:r>
          </a:p>
          <a:p>
            <a:pPr marL="171450" indent="-171450" eaLnBrk="1" fontAlgn="auto" hangingPunct="1">
              <a:spcBef>
                <a:spcPts val="0"/>
              </a:spcBef>
              <a:spcAft>
                <a:spcPts val="0"/>
              </a:spcAft>
              <a:buFont typeface="Arial" panose="020B0604020202020204" pitchFamily="34" charset="0"/>
              <a:buChar char="•"/>
              <a:defRPr/>
            </a:pPr>
            <a:r>
              <a:rPr lang="en-CA" dirty="0" smtClean="0"/>
              <a:t>Authority for different aspects of MC reside with different government entities</a:t>
            </a:r>
          </a:p>
          <a:p>
            <a:pPr marL="171450" indent="-171450" eaLnBrk="1" fontAlgn="auto" hangingPunct="1">
              <a:spcBef>
                <a:spcPts val="0"/>
              </a:spcBef>
              <a:spcAft>
                <a:spcPts val="0"/>
              </a:spcAft>
              <a:buFont typeface="Arial" panose="020B0604020202020204" pitchFamily="34" charset="0"/>
              <a:buChar char="•"/>
              <a:defRPr/>
            </a:pPr>
            <a:r>
              <a:rPr lang="en-CA" dirty="0" smtClean="0"/>
              <a:t>3D + time (e.g. fisheries regulations based on location, season and location in the water column</a:t>
            </a:r>
          </a:p>
          <a:p>
            <a:pPr marL="171450" indent="-171450" eaLnBrk="1" fontAlgn="auto" hangingPunct="1">
              <a:spcBef>
                <a:spcPts val="0"/>
              </a:spcBef>
              <a:spcAft>
                <a:spcPts val="0"/>
              </a:spcAft>
              <a:buFont typeface="Arial" panose="020B0604020202020204" pitchFamily="34" charset="0"/>
              <a:buChar char="•"/>
              <a:defRPr/>
            </a:pPr>
            <a:r>
              <a:rPr lang="en-CA" dirty="0" smtClean="0"/>
              <a:t>Rights, Responsibilities and Restrictions (RRR) – how to encode, how to register</a:t>
            </a:r>
          </a:p>
          <a:p>
            <a:pPr marL="171450" indent="-171450" eaLnBrk="1" fontAlgn="auto" hangingPunct="1">
              <a:spcBef>
                <a:spcPts val="0"/>
              </a:spcBef>
              <a:spcAft>
                <a:spcPts val="0"/>
              </a:spcAft>
              <a:buFont typeface="Arial" panose="020B0604020202020204" pitchFamily="34" charset="0"/>
              <a:buChar char="•"/>
              <a:defRPr/>
            </a:pPr>
            <a:r>
              <a:rPr lang="en-CA" dirty="0" smtClean="0"/>
              <a:t>There will be overlapping RRR</a:t>
            </a:r>
          </a:p>
          <a:p>
            <a:endParaRPr lang="pt-PT" dirty="0"/>
          </a:p>
        </p:txBody>
      </p:sp>
      <p:sp>
        <p:nvSpPr>
          <p:cNvPr id="4" name="Marcador de Posição do Número do Diapositivo 3"/>
          <p:cNvSpPr>
            <a:spLocks noGrp="1"/>
          </p:cNvSpPr>
          <p:nvPr>
            <p:ph type="sldNum" sz="quarter" idx="10"/>
          </p:nvPr>
        </p:nvSpPr>
        <p:spPr/>
        <p:txBody>
          <a:bodyPr/>
          <a:lstStyle/>
          <a:p>
            <a:fld id="{260E6830-A447-4014-A448-AF0B464EA250}" type="slidenum">
              <a:rPr lang="pt-PT" smtClean="0"/>
              <a:t>15</a:t>
            </a:fld>
            <a:endParaRPr lang="pt-PT" dirty="0"/>
          </a:p>
        </p:txBody>
      </p:sp>
    </p:spTree>
    <p:extLst>
      <p:ext uri="{BB962C8B-B14F-4D97-AF65-F5344CB8AC3E}">
        <p14:creationId xmlns:p14="http://schemas.microsoft.com/office/powerpoint/2010/main" val="164941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eaLnBrk="1" fontAlgn="auto" hangingPunct="1">
              <a:spcBef>
                <a:spcPts val="0"/>
              </a:spcBef>
              <a:spcAft>
                <a:spcPts val="0"/>
              </a:spcAft>
              <a:defRPr/>
            </a:pPr>
            <a:r>
              <a:rPr lang="en-CA" b="1" dirty="0" smtClean="0"/>
              <a:t>Marine Cadastre component of MSDI</a:t>
            </a:r>
          </a:p>
          <a:p>
            <a:pPr marL="171450" indent="-171450" eaLnBrk="1" fontAlgn="auto" hangingPunct="1">
              <a:spcBef>
                <a:spcPts val="0"/>
              </a:spcBef>
              <a:spcAft>
                <a:spcPts val="0"/>
              </a:spcAft>
              <a:buFont typeface="Arial" panose="020B0604020202020204" pitchFamily="34" charset="0"/>
              <a:buChar char="•"/>
              <a:defRPr/>
            </a:pPr>
            <a:r>
              <a:rPr lang="en-CA" dirty="0" smtClean="0"/>
              <a:t>Registration of RRR to marine “parcel” by proper authority.</a:t>
            </a:r>
          </a:p>
          <a:p>
            <a:pPr marL="171450" indent="-171450" eaLnBrk="1" fontAlgn="auto" hangingPunct="1">
              <a:spcBef>
                <a:spcPts val="0"/>
              </a:spcBef>
              <a:spcAft>
                <a:spcPts val="0"/>
              </a:spcAft>
              <a:buFont typeface="Arial" panose="020B0604020202020204" pitchFamily="34" charset="0"/>
              <a:buChar char="•"/>
              <a:defRPr/>
            </a:pPr>
            <a:r>
              <a:rPr lang="en-CA" dirty="0" smtClean="0"/>
              <a:t>Same authority manages metadata</a:t>
            </a:r>
          </a:p>
          <a:p>
            <a:pPr marL="171450" indent="-171450" eaLnBrk="1" fontAlgn="auto" hangingPunct="1">
              <a:spcBef>
                <a:spcPts val="0"/>
              </a:spcBef>
              <a:spcAft>
                <a:spcPts val="0"/>
              </a:spcAft>
              <a:buFont typeface="Arial" panose="020B0604020202020204" pitchFamily="34" charset="0"/>
              <a:buChar char="•"/>
              <a:defRPr/>
            </a:pPr>
            <a:r>
              <a:rPr lang="en-CA" dirty="0" smtClean="0"/>
              <a:t>MC component of MSDI provides</a:t>
            </a:r>
          </a:p>
          <a:p>
            <a:pPr marL="628650" lvl="1" indent="-171450" eaLnBrk="1" fontAlgn="auto" hangingPunct="1">
              <a:spcBef>
                <a:spcPts val="0"/>
              </a:spcBef>
              <a:spcAft>
                <a:spcPts val="0"/>
              </a:spcAft>
              <a:buFont typeface="Arial" panose="020B0604020202020204" pitchFamily="34" charset="0"/>
              <a:buChar char="•"/>
              <a:defRPr/>
            </a:pPr>
            <a:r>
              <a:rPr lang="en-CA" dirty="0" smtClean="0"/>
              <a:t>description of RRR through metadata</a:t>
            </a:r>
          </a:p>
          <a:p>
            <a:pPr marL="628650" lvl="1" indent="-171450" eaLnBrk="1" fontAlgn="auto" hangingPunct="1">
              <a:spcBef>
                <a:spcPts val="0"/>
              </a:spcBef>
              <a:spcAft>
                <a:spcPts val="0"/>
              </a:spcAft>
              <a:buFont typeface="Arial" panose="020B0604020202020204" pitchFamily="34" charset="0"/>
              <a:buChar char="•"/>
              <a:defRPr/>
            </a:pPr>
            <a:r>
              <a:rPr lang="en-CA" dirty="0" smtClean="0"/>
              <a:t>spatial and temporal extents</a:t>
            </a:r>
          </a:p>
          <a:p>
            <a:pPr marL="628650" lvl="1" indent="-171450" eaLnBrk="1" fontAlgn="auto" hangingPunct="1">
              <a:spcBef>
                <a:spcPts val="0"/>
              </a:spcBef>
              <a:spcAft>
                <a:spcPts val="0"/>
              </a:spcAft>
              <a:buFont typeface="Arial" panose="020B0604020202020204" pitchFamily="34" charset="0"/>
              <a:buChar char="•"/>
              <a:defRPr/>
            </a:pPr>
            <a:r>
              <a:rPr lang="en-CA" dirty="0" smtClean="0"/>
              <a:t>links to RRR and authority (legislation) under which RRR are granted</a:t>
            </a:r>
          </a:p>
        </p:txBody>
      </p:sp>
      <p:sp>
        <p:nvSpPr>
          <p:cNvPr id="4" name="Marcador de Posição do Número do Diapositivo 3"/>
          <p:cNvSpPr>
            <a:spLocks noGrp="1"/>
          </p:cNvSpPr>
          <p:nvPr>
            <p:ph type="sldNum" sz="quarter" idx="10"/>
          </p:nvPr>
        </p:nvSpPr>
        <p:spPr/>
        <p:txBody>
          <a:bodyPr/>
          <a:lstStyle/>
          <a:p>
            <a:fld id="{260E6830-A447-4014-A448-AF0B464EA250}" type="slidenum">
              <a:rPr lang="pt-PT" smtClean="0"/>
              <a:t>16</a:t>
            </a:fld>
            <a:endParaRPr lang="pt-PT" dirty="0"/>
          </a:p>
        </p:txBody>
      </p:sp>
    </p:spTree>
    <p:extLst>
      <p:ext uri="{BB962C8B-B14F-4D97-AF65-F5344CB8AC3E}">
        <p14:creationId xmlns:p14="http://schemas.microsoft.com/office/powerpoint/2010/main" val="1870610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86200"/>
            <a:ext cx="6400800" cy="1752600"/>
          </a:xfrm>
        </p:spPr>
        <p:txBody>
          <a:bodyPr anchor="t" anchorCtr="0">
            <a:normAutofit/>
          </a:bodyPr>
          <a:lstStyle>
            <a:lvl1pPr algn="ctr">
              <a:defRPr sz="2800"/>
            </a:lvl1pPr>
          </a:lstStyle>
          <a:p>
            <a:r>
              <a:rPr lang="pt-PT" smtClean="0"/>
              <a:t>Clique para editar o estilo</a:t>
            </a:r>
            <a:endParaRPr lang="en-CA" dirty="0"/>
          </a:p>
        </p:txBody>
      </p:sp>
      <p:pic>
        <p:nvPicPr>
          <p:cNvPr id="6" name="Picture 1" descr="C:\Documents and Settings\Gwil\My Documents\1 Imagery Graphics Banners Brochures All\Calendar 2011-12 insert and order\IIC_Calendar_and_Logo\calendar 2012 insert crop Blk Wht 10Apr20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219200"/>
            <a:ext cx="8458200" cy="2477776"/>
          </a:xfrm>
          <a:prstGeom prst="rect">
            <a:avLst/>
          </a:prstGeom>
          <a:noFill/>
        </p:spPr>
      </p:pic>
    </p:spTree>
    <p:extLst>
      <p:ext uri="{BB962C8B-B14F-4D97-AF65-F5344CB8AC3E}">
        <p14:creationId xmlns:p14="http://schemas.microsoft.com/office/powerpoint/2010/main" val="2666950172"/>
      </p:ext>
    </p:extLst>
  </p:cSld>
  <p:clrMapOvr>
    <a:masterClrMapping/>
  </p:clrMapOvr>
  <p:transition spd="slow">
    <p:blinds dir="vert"/>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cstate="email">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6000" y="764704"/>
            <a:ext cx="6480000" cy="1728192"/>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CA" dirty="0"/>
          </a:p>
        </p:txBody>
      </p:sp>
    </p:spTree>
    <p:extLst>
      <p:ext uri="{BB962C8B-B14F-4D97-AF65-F5344CB8AC3E}">
        <p14:creationId xmlns:p14="http://schemas.microsoft.com/office/powerpoint/2010/main" val="2719821509"/>
      </p:ext>
    </p:extLst>
  </p:cSld>
  <p:clrMapOvr>
    <a:masterClrMapping/>
  </p:clrMapOvr>
  <p:transition spd="slow">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3" name="Straight Connector 11"/>
          <p:cNvCxnSpPr/>
          <p:nvPr/>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14"/>
          <p:cNvCxnSpPr/>
          <p:nvPr userDrawn="1"/>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5"/>
          <p:cNvCxnSpPr/>
          <p:nvPr userDrawn="1"/>
        </p:nvCxnSpPr>
        <p:spPr>
          <a:xfrm>
            <a:off x="0" y="1524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19"/>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840413" y="152400"/>
            <a:ext cx="3200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a:t>Click to edit Master title style</a:t>
            </a:r>
            <a:endParaRPr lang="en-US" dirty="0"/>
          </a:p>
        </p:txBody>
      </p:sp>
      <p:sp>
        <p:nvSpPr>
          <p:cNvPr id="7"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41240904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e obje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CA" dirty="0"/>
          </a:p>
        </p:txBody>
      </p:sp>
      <p:sp>
        <p:nvSpPr>
          <p:cNvPr id="5" name="Slide Number Placeholder 4"/>
          <p:cNvSpPr>
            <a:spLocks noGrp="1"/>
          </p:cNvSpPr>
          <p:nvPr>
            <p:ph type="sldNum" sz="quarter" idx="11"/>
          </p:nvPr>
        </p:nvSpPr>
        <p:spPr/>
        <p:txBody>
          <a:bodyPr/>
          <a:lstStyle>
            <a:lvl1pPr>
              <a:defRPr sz="1800"/>
            </a:lvl1pPr>
          </a:lstStyle>
          <a:p>
            <a:fld id="{8F8197B2-C493-48A4-8C04-1F6A02EC3706}" type="slidenum">
              <a:rPr lang="en-GB" smtClean="0"/>
              <a:pPr/>
              <a:t>‹#›</a:t>
            </a:fld>
            <a:endParaRPr lang="en-GB" dirty="0"/>
          </a:p>
        </p:txBody>
      </p:sp>
      <p:sp>
        <p:nvSpPr>
          <p:cNvPr id="9" name="Title Placeholder 1"/>
          <p:cNvSpPr>
            <a:spLocks noGrp="1"/>
          </p:cNvSpPr>
          <p:nvPr>
            <p:ph type="title"/>
          </p:nvPr>
        </p:nvSpPr>
        <p:spPr>
          <a:xfrm>
            <a:off x="304799" y="222505"/>
            <a:ext cx="6968359" cy="609600"/>
          </a:xfrm>
          <a:prstGeom prst="rect">
            <a:avLst/>
          </a:prstGeom>
        </p:spPr>
        <p:txBody>
          <a:bodyPr vert="horz" lIns="91440" tIns="45720" rIns="91440" bIns="45720" rtlCol="0" anchor="ctr">
            <a:normAutofit/>
          </a:bodyPr>
          <a:lstStyle/>
          <a:p>
            <a:r>
              <a:rPr lang="pt-PT" smtClean="0"/>
              <a:t>Clique para editar o estilo</a:t>
            </a:r>
            <a:endParaRPr lang="en-CA" dirty="0"/>
          </a:p>
        </p:txBody>
      </p:sp>
    </p:spTree>
    <p:extLst>
      <p:ext uri="{BB962C8B-B14F-4D97-AF65-F5344CB8AC3E}">
        <p14:creationId xmlns:p14="http://schemas.microsoft.com/office/powerpoint/2010/main" val="2146638722"/>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3048000"/>
            <a:ext cx="6096000" cy="1143000"/>
          </a:xfrm>
        </p:spPr>
        <p:txBody>
          <a:bodyPr>
            <a:normAutofit/>
          </a:bodyPr>
          <a:lstStyle>
            <a:lvl1pPr algn="ctr">
              <a:buNone/>
              <a:defRPr sz="3200"/>
            </a:lvl1pPr>
          </a:lstStyle>
          <a:p>
            <a:pPr lvl="0"/>
            <a:r>
              <a:rPr lang="pt-PT" smtClean="0"/>
              <a:t>Clique para editar os estilos</a:t>
            </a:r>
          </a:p>
        </p:txBody>
      </p:sp>
      <p:sp>
        <p:nvSpPr>
          <p:cNvPr id="5" name="Slide Number Placeholder 4"/>
          <p:cNvSpPr>
            <a:spLocks noGrp="1"/>
          </p:cNvSpPr>
          <p:nvPr>
            <p:ph type="sldNum" sz="quarter" idx="11"/>
          </p:nvPr>
        </p:nvSpPr>
        <p:spPr/>
        <p:txBody>
          <a:bodyPr/>
          <a:lstStyle>
            <a:lvl1pPr>
              <a:defRPr sz="1800"/>
            </a:lvl1pPr>
          </a:lstStyle>
          <a:p>
            <a:fld id="{8F8197B2-C493-48A4-8C04-1F6A02EC3706}" type="slidenum">
              <a:rPr lang="en-GB" smtClean="0"/>
              <a:pPr/>
              <a:t>‹#›</a:t>
            </a:fld>
            <a:endParaRPr lang="en-GB" dirty="0"/>
          </a:p>
        </p:txBody>
      </p:sp>
      <p:sp>
        <p:nvSpPr>
          <p:cNvPr id="6" name="Footer Placeholder 5"/>
          <p:cNvSpPr>
            <a:spLocks noGrp="1"/>
          </p:cNvSpPr>
          <p:nvPr>
            <p:ph type="ftr" sz="quarter" idx="12"/>
          </p:nvPr>
        </p:nvSpPr>
        <p:spPr>
          <a:xfrm>
            <a:off x="3124200" y="6356350"/>
            <a:ext cx="2895600" cy="365125"/>
          </a:xfrm>
          <a:prstGeom prst="rect">
            <a:avLst/>
          </a:prstGeom>
        </p:spPr>
        <p:txBody>
          <a:bodyPr/>
          <a:lstStyle/>
          <a:p>
            <a:endParaRPr lang="en-CA" dirty="0"/>
          </a:p>
        </p:txBody>
      </p:sp>
    </p:spTree>
    <p:extLst>
      <p:ext uri="{BB962C8B-B14F-4D97-AF65-F5344CB8AC3E}">
        <p14:creationId xmlns:p14="http://schemas.microsoft.com/office/powerpoint/2010/main" val="1564361422"/>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CA" dirty="0"/>
          </a:p>
        </p:txBody>
      </p:sp>
      <p:sp>
        <p:nvSpPr>
          <p:cNvPr id="5" name="Slide Number Placeholder 4"/>
          <p:cNvSpPr>
            <a:spLocks noGrp="1"/>
          </p:cNvSpPr>
          <p:nvPr>
            <p:ph type="sldNum" sz="quarter" idx="12"/>
          </p:nvPr>
        </p:nvSpPr>
        <p:spPr/>
        <p:txBody>
          <a:bodyPr/>
          <a:lstStyle/>
          <a:p>
            <a:fld id="{8F8197B2-C493-48A4-8C04-1F6A02EC3706}" type="slidenum">
              <a:rPr lang="en-GB" smtClean="0"/>
              <a:pPr/>
              <a:t>‹#›</a:t>
            </a:fld>
            <a:endParaRPr lang="en-GB" dirty="0"/>
          </a:p>
        </p:txBody>
      </p:sp>
    </p:spTree>
    <p:extLst>
      <p:ext uri="{BB962C8B-B14F-4D97-AF65-F5344CB8AC3E}">
        <p14:creationId xmlns:p14="http://schemas.microsoft.com/office/powerpoint/2010/main" val="232191040"/>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8197B2-C493-48A4-8C04-1F6A02EC3706}" type="slidenum">
              <a:rPr lang="en-GB" smtClean="0"/>
              <a:pPr/>
              <a:t>‹#›</a:t>
            </a:fld>
            <a:endParaRPr lang="en-GB" dirty="0"/>
          </a:p>
        </p:txBody>
      </p:sp>
    </p:spTree>
    <p:extLst>
      <p:ext uri="{BB962C8B-B14F-4D97-AF65-F5344CB8AC3E}">
        <p14:creationId xmlns:p14="http://schemas.microsoft.com/office/powerpoint/2010/main" val="2239054060"/>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CA"/>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CA" dirty="0"/>
          </a:p>
        </p:txBody>
      </p:sp>
      <p:sp>
        <p:nvSpPr>
          <p:cNvPr id="5" name="Text Placeholder 4"/>
          <p:cNvSpPr>
            <a:spLocks noGrp="1"/>
          </p:cNvSpPr>
          <p:nvPr>
            <p:ph type="body" sz="quarter" idx="3"/>
          </p:nvPr>
        </p:nvSpPr>
        <p:spPr>
          <a:xfrm>
            <a:off x="4648200"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CA"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9" name="Slide Number Placeholder 8"/>
          <p:cNvSpPr>
            <a:spLocks noGrp="1"/>
          </p:cNvSpPr>
          <p:nvPr>
            <p:ph type="sldNum" sz="quarter" idx="12"/>
          </p:nvPr>
        </p:nvSpPr>
        <p:spPr/>
        <p:txBody>
          <a:bodyPr/>
          <a:lstStyle/>
          <a:p>
            <a:fld id="{8F8197B2-C493-48A4-8C04-1F6A02EC3706}" type="slidenum">
              <a:rPr lang="en-GB" smtClean="0"/>
              <a:pPr/>
              <a:t>‹#›</a:t>
            </a:fld>
            <a:endParaRPr lang="en-GB" dirty="0"/>
          </a:p>
        </p:txBody>
      </p:sp>
    </p:spTree>
    <p:extLst>
      <p:ext uri="{BB962C8B-B14F-4D97-AF65-F5344CB8AC3E}">
        <p14:creationId xmlns:p14="http://schemas.microsoft.com/office/powerpoint/2010/main" val="3372359755"/>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CA" dirty="0"/>
          </a:p>
        </p:txBody>
      </p:sp>
      <p:sp>
        <p:nvSpPr>
          <p:cNvPr id="3" name="Content Placeholder 2"/>
          <p:cNvSpPr>
            <a:spLocks noGrp="1"/>
          </p:cNvSpPr>
          <p:nvPr>
            <p:ph sz="half" idx="1"/>
          </p:nvPr>
        </p:nvSpPr>
        <p:spPr>
          <a:xfrm>
            <a:off x="304799" y="1219200"/>
            <a:ext cx="4191001" cy="5502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CA" dirty="0"/>
          </a:p>
        </p:txBody>
      </p:sp>
      <p:sp>
        <p:nvSpPr>
          <p:cNvPr id="4" name="Content Placeholder 3"/>
          <p:cNvSpPr>
            <a:spLocks noGrp="1"/>
          </p:cNvSpPr>
          <p:nvPr>
            <p:ph sz="half" idx="2"/>
          </p:nvPr>
        </p:nvSpPr>
        <p:spPr>
          <a:xfrm>
            <a:off x="4572000" y="1219200"/>
            <a:ext cx="4267200" cy="5502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CA" dirty="0"/>
          </a:p>
        </p:txBody>
      </p:sp>
      <p:sp>
        <p:nvSpPr>
          <p:cNvPr id="7" name="Slide Number Placeholder 6"/>
          <p:cNvSpPr>
            <a:spLocks noGrp="1"/>
          </p:cNvSpPr>
          <p:nvPr>
            <p:ph type="sldNum" sz="quarter" idx="12"/>
          </p:nvPr>
        </p:nvSpPr>
        <p:spPr/>
        <p:txBody>
          <a:bodyPr/>
          <a:lstStyle/>
          <a:p>
            <a:fld id="{8F8197B2-C493-48A4-8C04-1F6A02EC3706}" type="slidenum">
              <a:rPr lang="en-GB" smtClean="0"/>
              <a:pPr/>
              <a:t>‹#›</a:t>
            </a:fld>
            <a:endParaRPr lang="en-GB" dirty="0"/>
          </a:p>
        </p:txBody>
      </p:sp>
    </p:spTree>
    <p:extLst>
      <p:ext uri="{BB962C8B-B14F-4D97-AF65-F5344CB8AC3E}">
        <p14:creationId xmlns:p14="http://schemas.microsoft.com/office/powerpoint/2010/main" val="535215612"/>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a:xfrm>
            <a:off x="304800" y="6356350"/>
            <a:ext cx="2133600" cy="365125"/>
          </a:xfrm>
          <a:prstGeom prst="rect">
            <a:avLst/>
          </a:prstGeom>
        </p:spPr>
        <p:txBody>
          <a:bodyPr/>
          <a:lstStyle/>
          <a:p>
            <a:fld id="{E3426B43-99DE-436E-862F-39EB2D227BB5}" type="datetime1">
              <a:rPr lang="en-CA" smtClean="0"/>
              <a:t>2017-04-07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8F8197B2-C493-48A4-8C04-1F6A02EC3706}" type="slidenum">
              <a:rPr lang="en-GB" smtClean="0"/>
              <a:pPr/>
              <a:t>‹#›</a:t>
            </a:fld>
            <a:endParaRPr lang="en-GB" dirty="0"/>
          </a:p>
        </p:txBody>
      </p:sp>
    </p:spTree>
    <p:extLst>
      <p:ext uri="{BB962C8B-B14F-4D97-AF65-F5344CB8AC3E}">
        <p14:creationId xmlns:p14="http://schemas.microsoft.com/office/powerpoint/2010/main" val="22008853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en-CA"/>
          </a:p>
        </p:txBody>
      </p:sp>
      <p:sp>
        <p:nvSpPr>
          <p:cNvPr id="3" name="Picture Placeholder 2"/>
          <p:cNvSpPr>
            <a:spLocks noGrp="1"/>
          </p:cNvSpPr>
          <p:nvPr>
            <p:ph type="pic" idx="1"/>
          </p:nvPr>
        </p:nvSpPr>
        <p:spPr>
          <a:xfrm>
            <a:off x="1792288" y="1066800"/>
            <a:ext cx="5486400" cy="36639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dirty="0" smtClean="0"/>
              <a:t>Clique no ícone para adicionar uma imagem</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8" name="Slide Number Placeholder 7"/>
          <p:cNvSpPr>
            <a:spLocks noGrp="1"/>
          </p:cNvSpPr>
          <p:nvPr>
            <p:ph type="sldNum" sz="quarter" idx="10"/>
          </p:nvPr>
        </p:nvSpPr>
        <p:spPr/>
        <p:txBody>
          <a:bodyPr/>
          <a:lstStyle/>
          <a:p>
            <a:fld id="{8F8197B2-C493-48A4-8C04-1F6A02EC3706}" type="slidenum">
              <a:rPr lang="en-GB" smtClean="0"/>
              <a:pPr/>
              <a:t>‹#›</a:t>
            </a:fld>
            <a:endParaRPr lang="en-GB" dirty="0"/>
          </a:p>
        </p:txBody>
      </p:sp>
    </p:spTree>
    <p:extLst>
      <p:ext uri="{BB962C8B-B14F-4D97-AF65-F5344CB8AC3E}">
        <p14:creationId xmlns:p14="http://schemas.microsoft.com/office/powerpoint/2010/main" val="1999040001"/>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4D5E9"/>
            </a:gs>
            <a:gs pos="99000">
              <a:srgbClr val="DFE8F3"/>
            </a:gs>
            <a:gs pos="85000">
              <a:srgbClr val="EFF4F9"/>
            </a:gs>
            <a:gs pos="44000">
              <a:schemeClr val="bg1">
                <a:lumMod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99" y="222505"/>
            <a:ext cx="6968359" cy="609600"/>
          </a:xfrm>
          <a:prstGeom prst="rect">
            <a:avLst/>
          </a:prstGeom>
        </p:spPr>
        <p:txBody>
          <a:bodyPr vert="horz" lIns="91440" tIns="45720" rIns="91440" bIns="45720" rtlCol="0" anchor="ctr">
            <a:normAutofit/>
          </a:bodyPr>
          <a:lstStyle/>
          <a:p>
            <a:r>
              <a:rPr lang="pt-PT" smtClean="0"/>
              <a:t>Clique para editar o estilo</a:t>
            </a:r>
            <a:endParaRPr lang="en-CA" dirty="0"/>
          </a:p>
        </p:txBody>
      </p:sp>
      <p:sp>
        <p:nvSpPr>
          <p:cNvPr id="3" name="Text Placeholder 2"/>
          <p:cNvSpPr>
            <a:spLocks noGrp="1"/>
          </p:cNvSpPr>
          <p:nvPr>
            <p:ph type="body" idx="1"/>
          </p:nvPr>
        </p:nvSpPr>
        <p:spPr>
          <a:xfrm>
            <a:off x="304800" y="1142999"/>
            <a:ext cx="8534400" cy="5578475"/>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CA"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8F8197B2-C493-48A4-8C04-1F6A02EC3706}" type="slidenum">
              <a:rPr lang="en-GB" smtClean="0"/>
              <a:pPr/>
              <a:t>‹#›</a:t>
            </a:fld>
            <a:endParaRPr lang="en-GB" dirty="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73158" y="278832"/>
            <a:ext cx="1693962" cy="496945"/>
          </a:xfrm>
          <a:prstGeom prst="rect">
            <a:avLst/>
          </a:prstGeom>
        </p:spPr>
      </p:pic>
      <p:cxnSp>
        <p:nvCxnSpPr>
          <p:cNvPr id="10" name="Straight Connector 9"/>
          <p:cNvCxnSpPr/>
          <p:nvPr/>
        </p:nvCxnSpPr>
        <p:spPr>
          <a:xfrm>
            <a:off x="0" y="987552"/>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655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spd="slow">
    <p:fade/>
  </p:transition>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25425" indent="-225425" algn="l" defTabSz="914400"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50" indent="-231775" algn="l" defTabSz="914400"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88" indent="-166688" algn="l" defTabSz="914400"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1.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5549106" y="1600200"/>
            <a:ext cx="3442494" cy="4625975"/>
          </a:xfrm>
        </p:spPr>
        <p:txBody>
          <a:bodyPr>
            <a:normAutofit fontScale="90000"/>
          </a:bodyPr>
          <a:lstStyle/>
          <a:p>
            <a:pPr marL="0" indent="0" algn="ctr" eaLnBrk="1" hangingPunct="1">
              <a:buFont typeface="Arial" panose="020B0604020202020204" pitchFamily="34" charset="0"/>
              <a:buNone/>
            </a:pPr>
            <a:r>
              <a:rPr lang="en-CA" altLang="en-US" dirty="0" smtClean="0">
                <a:latin typeface="Arial" panose="020B0604020202020204" pitchFamily="34" charset="0"/>
                <a:cs typeface="Arial" panose="020B0604020202020204" pitchFamily="34" charset="0"/>
              </a:rPr>
              <a:t/>
            </a:r>
            <a:br>
              <a:rPr lang="en-CA" altLang="en-US" dirty="0" smtClean="0">
                <a:latin typeface="Arial" panose="020B0604020202020204" pitchFamily="34" charset="0"/>
                <a:cs typeface="Arial" panose="020B0604020202020204" pitchFamily="34" charset="0"/>
              </a:rPr>
            </a:br>
            <a:r>
              <a:rPr lang="en-CA" altLang="en-US" sz="3600" dirty="0" smtClean="0">
                <a:latin typeface="+mn-lt"/>
                <a:cs typeface="Arial" panose="020B0604020202020204" pitchFamily="34" charset="0"/>
              </a:rPr>
              <a:t>Marine Cadastre </a:t>
            </a:r>
            <a:br>
              <a:rPr lang="en-CA" altLang="en-US" sz="3600" dirty="0" smtClean="0">
                <a:latin typeface="+mn-lt"/>
                <a:cs typeface="Arial" panose="020B0604020202020204" pitchFamily="34" charset="0"/>
              </a:rPr>
            </a:br>
            <a:r>
              <a:rPr lang="en-CA" altLang="en-US" sz="3600" dirty="0" smtClean="0">
                <a:latin typeface="+mn-lt"/>
                <a:cs typeface="Arial" panose="020B0604020202020204" pitchFamily="34" charset="0"/>
              </a:rPr>
              <a:t>as an </a:t>
            </a:r>
            <a:br>
              <a:rPr lang="en-CA" altLang="en-US" sz="3600" dirty="0" smtClean="0">
                <a:latin typeface="+mn-lt"/>
                <a:cs typeface="Arial" panose="020B0604020202020204" pitchFamily="34" charset="0"/>
              </a:rPr>
            </a:br>
            <a:r>
              <a:rPr lang="en-CA" altLang="en-US" sz="3600" dirty="0" smtClean="0">
                <a:latin typeface="+mn-lt"/>
                <a:cs typeface="Arial" panose="020B0604020202020204" pitchFamily="34" charset="0"/>
              </a:rPr>
              <a:t>Application of MSDI</a:t>
            </a:r>
            <a:r>
              <a:rPr lang="en-CA" altLang="en-US" dirty="0" smtClean="0">
                <a:latin typeface="+mn-lt"/>
                <a:cs typeface="Arial" panose="020B0604020202020204" pitchFamily="34" charset="0"/>
              </a:rPr>
              <a:t/>
            </a:r>
            <a:br>
              <a:rPr lang="en-CA" altLang="en-US" dirty="0" smtClean="0">
                <a:latin typeface="+mn-lt"/>
                <a:cs typeface="Arial" panose="020B0604020202020204" pitchFamily="34" charset="0"/>
              </a:rPr>
            </a:br>
            <a:r>
              <a:rPr lang="en-CA" altLang="en-US" dirty="0">
                <a:latin typeface="+mn-lt"/>
                <a:cs typeface="Arial" panose="020B0604020202020204" pitchFamily="34" charset="0"/>
              </a:rPr>
              <a:t/>
            </a:r>
            <a:br>
              <a:rPr lang="en-CA" altLang="en-US" dirty="0">
                <a:latin typeface="+mn-lt"/>
                <a:cs typeface="Arial" panose="020B0604020202020204" pitchFamily="34" charset="0"/>
              </a:rPr>
            </a:br>
            <a:r>
              <a:rPr lang="en-CA" altLang="en-US" dirty="0">
                <a:latin typeface="+mn-lt"/>
                <a:cs typeface="Arial" panose="020B0604020202020204" pitchFamily="34" charset="0"/>
              </a:rPr>
              <a:t/>
            </a:r>
            <a:br>
              <a:rPr lang="en-CA" altLang="en-US" dirty="0">
                <a:latin typeface="+mn-lt"/>
                <a:cs typeface="Arial" panose="020B0604020202020204" pitchFamily="34" charset="0"/>
              </a:rPr>
            </a:br>
            <a:r>
              <a:rPr lang="en-US" altLang="en-US" sz="2700" dirty="0" smtClean="0">
                <a:latin typeface="+mn-lt"/>
                <a:cs typeface="Arial" panose="020B0604020202020204" pitchFamily="34" charset="0"/>
              </a:rPr>
              <a:t>Derrick R. Peyton</a:t>
            </a:r>
            <a:br>
              <a:rPr lang="en-US" altLang="en-US" sz="2700" dirty="0" smtClean="0">
                <a:latin typeface="+mn-lt"/>
                <a:cs typeface="Arial" panose="020B0604020202020204" pitchFamily="34" charset="0"/>
              </a:rPr>
            </a:br>
            <a:r>
              <a:rPr lang="en-US" altLang="en-US" sz="2700" dirty="0" smtClean="0">
                <a:latin typeface="+mn-lt"/>
                <a:cs typeface="Arial" panose="020B0604020202020204" pitchFamily="34" charset="0"/>
              </a:rPr>
              <a:t>David Dodd</a:t>
            </a:r>
            <a:br>
              <a:rPr lang="en-US" altLang="en-US" sz="2700" dirty="0" smtClean="0">
                <a:latin typeface="+mn-lt"/>
                <a:cs typeface="Arial" panose="020B0604020202020204" pitchFamily="34" charset="0"/>
              </a:rPr>
            </a:br>
            <a:r>
              <a:rPr lang="en-US" altLang="en-US" sz="2700" dirty="0" smtClean="0">
                <a:latin typeface="+mn-lt"/>
                <a:cs typeface="Arial" panose="020B0604020202020204" pitchFamily="34" charset="0"/>
              </a:rPr>
              <a:t>John Conyon</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altLang="en-US" b="1" dirty="0" smtClean="0">
              <a:latin typeface="Arial" panose="020B0604020202020204" pitchFamily="34" charset="0"/>
              <a:cs typeface="Arial" panose="020B0604020202020204" pitchFamily="34" charset="0"/>
            </a:endParaRPr>
          </a:p>
        </p:txBody>
      </p:sp>
      <p:pic>
        <p:nvPicPr>
          <p:cNvPr id="15365" name="Picture 1" descr="image2.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2893" y="1600200"/>
            <a:ext cx="5256213" cy="462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p:cNvPicPr/>
          <p:nvPr/>
        </p:nvPicPr>
        <p:blipFill>
          <a:blip r:embed="rId5" cstate="email">
            <a:extLst>
              <a:ext uri="{28A0092B-C50C-407E-A947-70E740481C1C}">
                <a14:useLocalDpi xmlns:a14="http://schemas.microsoft.com/office/drawing/2010/main"/>
              </a:ext>
            </a:extLst>
          </a:blip>
          <a:srcRect/>
          <a:stretch>
            <a:fillRect/>
          </a:stretch>
        </p:blipFill>
        <p:spPr bwMode="auto">
          <a:xfrm>
            <a:off x="292892" y="257503"/>
            <a:ext cx="5256213" cy="838200"/>
          </a:xfrm>
          <a:prstGeom prst="rect">
            <a:avLst/>
          </a:prstGeom>
          <a:noFill/>
          <a:ln>
            <a:noFill/>
          </a:ln>
        </p:spPr>
      </p:pic>
    </p:spTree>
    <p:custDataLst>
      <p:tags r:id="rId1"/>
    </p:custDataLst>
    <p:extLst>
      <p:ext uri="{BB962C8B-B14F-4D97-AF65-F5344CB8AC3E}">
        <p14:creationId xmlns:p14="http://schemas.microsoft.com/office/powerpoint/2010/main" val="29240214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lnSpcReduction="10000"/>
          </a:bodyPr>
          <a:lstStyle/>
          <a:p>
            <a:pPr>
              <a:spcBef>
                <a:spcPct val="0"/>
              </a:spcBef>
            </a:pPr>
            <a:r>
              <a:rPr lang="en-CA" altLang="en-US" dirty="0">
                <a:cs typeface="Arial" panose="020B0604020202020204" pitchFamily="34" charset="0"/>
              </a:rPr>
              <a:t>High Water </a:t>
            </a:r>
            <a:r>
              <a:rPr lang="en-CA" altLang="en-US" dirty="0" smtClean="0">
                <a:cs typeface="Arial" panose="020B0604020202020204" pitchFamily="34" charset="0"/>
              </a:rPr>
              <a:t>Boundary</a:t>
            </a:r>
          </a:p>
          <a:p>
            <a:pPr lvl="1">
              <a:spcBef>
                <a:spcPct val="0"/>
              </a:spcBef>
            </a:pPr>
            <a:r>
              <a:rPr lang="en-CA" altLang="en-US" dirty="0">
                <a:cs typeface="Arial" panose="020B0604020202020204" pitchFamily="34" charset="0"/>
              </a:rPr>
              <a:t>E</a:t>
            </a:r>
            <a:r>
              <a:rPr lang="en-CA" altLang="en-US" dirty="0" smtClean="0">
                <a:cs typeface="Arial" panose="020B0604020202020204" pitchFamily="34" charset="0"/>
              </a:rPr>
              <a:t>nd </a:t>
            </a:r>
            <a:r>
              <a:rPr lang="en-CA" altLang="en-US" dirty="0">
                <a:cs typeface="Arial" panose="020B0604020202020204" pitchFamily="34" charset="0"/>
              </a:rPr>
              <a:t>of private </a:t>
            </a:r>
            <a:r>
              <a:rPr lang="en-CA" altLang="en-US" dirty="0" smtClean="0">
                <a:cs typeface="Arial" panose="020B0604020202020204" pitchFamily="34" charset="0"/>
              </a:rPr>
              <a:t>ownership</a:t>
            </a:r>
          </a:p>
          <a:p>
            <a:pPr lvl="1">
              <a:spcBef>
                <a:spcPct val="0"/>
              </a:spcBef>
            </a:pPr>
            <a:r>
              <a:rPr lang="en-CA" altLang="en-US" dirty="0" smtClean="0">
                <a:cs typeface="Arial" panose="020B0604020202020204" pitchFamily="34" charset="0"/>
              </a:rPr>
              <a:t>Start </a:t>
            </a:r>
            <a:r>
              <a:rPr lang="en-CA" altLang="en-US" dirty="0">
                <a:cs typeface="Arial" panose="020B0604020202020204" pitchFamily="34" charset="0"/>
              </a:rPr>
              <a:t>of governing body </a:t>
            </a:r>
            <a:r>
              <a:rPr lang="en-CA" altLang="en-US" dirty="0" smtClean="0">
                <a:cs typeface="Arial" panose="020B0604020202020204" pitchFamily="34" charset="0"/>
              </a:rPr>
              <a:t>stewardship</a:t>
            </a:r>
          </a:p>
          <a:p>
            <a:pPr lvl="1">
              <a:spcBef>
                <a:spcPct val="0"/>
              </a:spcBef>
            </a:pPr>
            <a:r>
              <a:rPr lang="en-CA" altLang="en-US" dirty="0" smtClean="0">
                <a:cs typeface="Arial" panose="020B0604020202020204" pitchFamily="34" charset="0"/>
              </a:rPr>
              <a:t>In </a:t>
            </a:r>
            <a:r>
              <a:rPr lang="en-CA" altLang="en-US" dirty="0">
                <a:cs typeface="Arial" panose="020B0604020202020204" pitchFamily="34" charset="0"/>
              </a:rPr>
              <a:t>Canada: Federal, Provincial, </a:t>
            </a:r>
            <a:r>
              <a:rPr lang="en-CA" altLang="en-US" dirty="0" smtClean="0">
                <a:cs typeface="Arial" panose="020B0604020202020204" pitchFamily="34" charset="0"/>
              </a:rPr>
              <a:t>Aboriginal, etc.</a:t>
            </a:r>
          </a:p>
          <a:p>
            <a:pPr lvl="1">
              <a:spcBef>
                <a:spcPct val="0"/>
              </a:spcBef>
            </a:pPr>
            <a:endParaRPr lang="en-CA" altLang="en-US" sz="1000" dirty="0">
              <a:cs typeface="Arial" panose="020B0604020202020204" pitchFamily="34" charset="0"/>
            </a:endParaRPr>
          </a:p>
          <a:p>
            <a:pPr>
              <a:spcBef>
                <a:spcPct val="0"/>
              </a:spcBef>
            </a:pPr>
            <a:r>
              <a:rPr lang="en-CA" altLang="en-US" dirty="0">
                <a:cs typeface="Arial" panose="020B0604020202020204" pitchFamily="34" charset="0"/>
              </a:rPr>
              <a:t>Low </a:t>
            </a:r>
            <a:r>
              <a:rPr lang="en-CA" altLang="en-US" dirty="0" smtClean="0">
                <a:cs typeface="Arial" panose="020B0604020202020204" pitchFamily="34" charset="0"/>
              </a:rPr>
              <a:t>Water </a:t>
            </a:r>
            <a:r>
              <a:rPr lang="en-CA" altLang="en-US" dirty="0">
                <a:cs typeface="Arial" panose="020B0604020202020204" pitchFamily="34" charset="0"/>
              </a:rPr>
              <a:t>B</a:t>
            </a:r>
            <a:r>
              <a:rPr lang="en-CA" altLang="en-US" dirty="0" smtClean="0">
                <a:cs typeface="Arial" panose="020B0604020202020204" pitchFamily="34" charset="0"/>
              </a:rPr>
              <a:t>oundary</a:t>
            </a:r>
          </a:p>
          <a:p>
            <a:pPr lvl="1">
              <a:spcBef>
                <a:spcPct val="0"/>
              </a:spcBef>
            </a:pPr>
            <a:r>
              <a:rPr lang="en-CA" altLang="en-US" dirty="0">
                <a:cs typeface="Arial" panose="020B0604020202020204" pitchFamily="34" charset="0"/>
              </a:rPr>
              <a:t>U</a:t>
            </a:r>
            <a:r>
              <a:rPr lang="en-CA" altLang="en-US" dirty="0" smtClean="0">
                <a:cs typeface="Arial" panose="020B0604020202020204" pitchFamily="34" charset="0"/>
              </a:rPr>
              <a:t>sed </a:t>
            </a:r>
            <a:r>
              <a:rPr lang="en-CA" altLang="en-US" dirty="0">
                <a:cs typeface="Arial" panose="020B0604020202020204" pitchFamily="34" charset="0"/>
              </a:rPr>
              <a:t>to derive baseline for </a:t>
            </a:r>
            <a:r>
              <a:rPr lang="en-CA" altLang="en-US" dirty="0" smtClean="0">
                <a:cs typeface="Arial" panose="020B0604020202020204" pitchFamily="34" charset="0"/>
              </a:rPr>
              <a:t>UNCLOS</a:t>
            </a:r>
          </a:p>
          <a:p>
            <a:pPr lvl="1">
              <a:spcBef>
                <a:spcPct val="0"/>
              </a:spcBef>
            </a:pPr>
            <a:endParaRPr lang="en-CA" altLang="en-US" sz="1000" dirty="0">
              <a:cs typeface="Arial" panose="020B0604020202020204" pitchFamily="34" charset="0"/>
            </a:endParaRPr>
          </a:p>
          <a:p>
            <a:pPr>
              <a:spcBef>
                <a:spcPct val="0"/>
              </a:spcBef>
            </a:pPr>
            <a:r>
              <a:rPr lang="en-CA" altLang="en-US" dirty="0">
                <a:cs typeface="Arial" panose="020B0604020202020204" pitchFamily="34" charset="0"/>
              </a:rPr>
              <a:t>Territorial </a:t>
            </a:r>
            <a:r>
              <a:rPr lang="en-CA" altLang="en-US" dirty="0" smtClean="0">
                <a:cs typeface="Arial" panose="020B0604020202020204" pitchFamily="34" charset="0"/>
              </a:rPr>
              <a:t>Sea</a:t>
            </a:r>
          </a:p>
          <a:p>
            <a:pPr lvl="1">
              <a:spcBef>
                <a:spcPct val="0"/>
              </a:spcBef>
            </a:pPr>
            <a:r>
              <a:rPr lang="en-CA" altLang="en-US" dirty="0">
                <a:cs typeface="Arial" panose="020B0604020202020204" pitchFamily="34" charset="0"/>
              </a:rPr>
              <a:t>C</a:t>
            </a:r>
            <a:r>
              <a:rPr lang="en-CA" altLang="en-US" dirty="0" smtClean="0">
                <a:cs typeface="Arial" panose="020B0604020202020204" pitchFamily="34" charset="0"/>
              </a:rPr>
              <a:t>ountry </a:t>
            </a:r>
            <a:r>
              <a:rPr lang="en-CA" altLang="en-US" dirty="0">
                <a:cs typeface="Arial" panose="020B0604020202020204" pitchFamily="34" charset="0"/>
              </a:rPr>
              <a:t>has </a:t>
            </a:r>
            <a:r>
              <a:rPr lang="en-CA" altLang="en-US" dirty="0" smtClean="0">
                <a:cs typeface="Arial" panose="020B0604020202020204" pitchFamily="34" charset="0"/>
              </a:rPr>
              <a:t>sovereignty</a:t>
            </a:r>
          </a:p>
          <a:p>
            <a:pPr lvl="1">
              <a:spcBef>
                <a:spcPct val="0"/>
              </a:spcBef>
            </a:pPr>
            <a:r>
              <a:rPr lang="en-CA" altLang="en-US" dirty="0">
                <a:cs typeface="Arial" panose="020B0604020202020204" pitchFamily="34" charset="0"/>
              </a:rPr>
              <a:t>O</a:t>
            </a:r>
            <a:r>
              <a:rPr lang="en-CA" altLang="en-US" dirty="0" smtClean="0">
                <a:cs typeface="Arial" panose="020B0604020202020204" pitchFamily="34" charset="0"/>
              </a:rPr>
              <a:t>ther </a:t>
            </a:r>
            <a:r>
              <a:rPr lang="en-CA" altLang="en-US" dirty="0">
                <a:cs typeface="Arial" panose="020B0604020202020204" pitchFamily="34" charset="0"/>
              </a:rPr>
              <a:t>countries have right of innocent </a:t>
            </a:r>
            <a:r>
              <a:rPr lang="en-CA" altLang="en-US" dirty="0" smtClean="0">
                <a:cs typeface="Arial" panose="020B0604020202020204" pitchFamily="34" charset="0"/>
              </a:rPr>
              <a:t>passage</a:t>
            </a:r>
          </a:p>
          <a:p>
            <a:pPr marL="511175" lvl="1" indent="0">
              <a:spcBef>
                <a:spcPct val="0"/>
              </a:spcBef>
              <a:buNone/>
            </a:pPr>
            <a:endParaRPr lang="en-CA" altLang="en-US" sz="1000" dirty="0">
              <a:cs typeface="Arial" panose="020B0604020202020204" pitchFamily="34" charset="0"/>
            </a:endParaRPr>
          </a:p>
          <a:p>
            <a:pPr>
              <a:spcBef>
                <a:spcPct val="0"/>
              </a:spcBef>
            </a:pPr>
            <a:r>
              <a:rPr lang="en-CA" altLang="en-US" dirty="0" smtClean="0">
                <a:cs typeface="Arial" panose="020B0604020202020204" pitchFamily="34" charset="0"/>
              </a:rPr>
              <a:t>Exclusive Economic Zone</a:t>
            </a:r>
          </a:p>
          <a:p>
            <a:pPr lvl="1">
              <a:spcBef>
                <a:spcPct val="0"/>
              </a:spcBef>
            </a:pPr>
            <a:r>
              <a:rPr lang="en-CA" altLang="en-US" dirty="0">
                <a:cs typeface="Arial" panose="020B0604020202020204" pitchFamily="34" charset="0"/>
              </a:rPr>
              <a:t>C</a:t>
            </a:r>
            <a:r>
              <a:rPr lang="en-CA" altLang="en-US" dirty="0" smtClean="0">
                <a:cs typeface="Arial" panose="020B0604020202020204" pitchFamily="34" charset="0"/>
              </a:rPr>
              <a:t>ountry </a:t>
            </a:r>
            <a:r>
              <a:rPr lang="en-CA" altLang="en-US" dirty="0">
                <a:cs typeface="Arial" panose="020B0604020202020204" pitchFamily="34" charset="0"/>
              </a:rPr>
              <a:t>has sovereign right to manage renewable </a:t>
            </a:r>
            <a:r>
              <a:rPr lang="en-CA" altLang="en-US" dirty="0" smtClean="0">
                <a:cs typeface="Arial" panose="020B0604020202020204" pitchFamily="34" charset="0"/>
              </a:rPr>
              <a:t>resources</a:t>
            </a:r>
          </a:p>
          <a:p>
            <a:pPr lvl="1">
              <a:spcBef>
                <a:spcPct val="0"/>
              </a:spcBef>
            </a:pPr>
            <a:r>
              <a:rPr lang="en-CA" altLang="en-US" dirty="0">
                <a:cs typeface="Arial" panose="020B0604020202020204" pitchFamily="34" charset="0"/>
              </a:rPr>
              <a:t>Country has sovereign right to manage </a:t>
            </a:r>
            <a:r>
              <a:rPr lang="en-CA" altLang="en-US" dirty="0" smtClean="0">
                <a:cs typeface="Arial" panose="020B0604020202020204" pitchFamily="34" charset="0"/>
              </a:rPr>
              <a:t>non-renewable resources</a:t>
            </a:r>
            <a:endParaRPr lang="en-CA" altLang="en-US" dirty="0">
              <a:cs typeface="Arial" panose="020B0604020202020204" pitchFamily="34" charset="0"/>
            </a:endParaRPr>
          </a:p>
        </p:txBody>
      </p:sp>
      <p:sp>
        <p:nvSpPr>
          <p:cNvPr id="3" name="Marcador de Posição do Número do Diapositivo 2"/>
          <p:cNvSpPr>
            <a:spLocks noGrp="1"/>
          </p:cNvSpPr>
          <p:nvPr>
            <p:ph type="sldNum" sz="quarter" idx="11"/>
          </p:nvPr>
        </p:nvSpPr>
        <p:spPr/>
        <p:txBody>
          <a:bodyPr/>
          <a:lstStyle/>
          <a:p>
            <a:fld id="{8F8197B2-C493-48A4-8C04-1F6A02EC3706}" type="slidenum">
              <a:rPr lang="en-GB" smtClean="0"/>
              <a:pPr/>
              <a:t>10</a:t>
            </a:fld>
            <a:endParaRPr lang="en-GB" dirty="0"/>
          </a:p>
        </p:txBody>
      </p:sp>
      <p:sp>
        <p:nvSpPr>
          <p:cNvPr id="4" name="Título 3"/>
          <p:cNvSpPr>
            <a:spLocks noGrp="1"/>
          </p:cNvSpPr>
          <p:nvPr>
            <p:ph type="title"/>
          </p:nvPr>
        </p:nvSpPr>
        <p:spPr/>
        <p:txBody>
          <a:bodyPr>
            <a:normAutofit/>
          </a:bodyPr>
          <a:lstStyle/>
          <a:p>
            <a:r>
              <a:rPr lang="en-CA" dirty="0">
                <a:latin typeface="+mn-lt"/>
                <a:cs typeface="Arial" panose="020B0604020202020204" pitchFamily="34" charset="0"/>
              </a:rPr>
              <a:t>Maritime Boundary Component of MC</a:t>
            </a:r>
            <a:endParaRPr lang="pt-PT" dirty="0">
              <a:latin typeface="+mn-lt"/>
            </a:endParaRPr>
          </a:p>
        </p:txBody>
      </p:sp>
      <p:pic>
        <p:nvPicPr>
          <p:cNvPr id="5" name="Image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54599886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CA" altLang="en-US" dirty="0">
                <a:latin typeface="+mn-lt"/>
                <a:cs typeface="Arial" panose="020B0604020202020204" pitchFamily="34" charset="0"/>
              </a:rPr>
              <a:t>Ideal MSDI </a:t>
            </a:r>
            <a:r>
              <a:rPr lang="en-CA" altLang="en-US" dirty="0" smtClean="0">
                <a:latin typeface="+mn-lt"/>
                <a:cs typeface="Arial" panose="020B0604020202020204" pitchFamily="34" charset="0"/>
              </a:rPr>
              <a:t>???</a:t>
            </a:r>
            <a:endParaRPr lang="pt-PT" dirty="0">
              <a:latin typeface="+mn-lt"/>
            </a:endParaRPr>
          </a:p>
        </p:txBody>
      </p:sp>
      <p:sp>
        <p:nvSpPr>
          <p:cNvPr id="3" name="Marcador de Posição do Número do Diapositivo 2"/>
          <p:cNvSpPr>
            <a:spLocks noGrp="1"/>
          </p:cNvSpPr>
          <p:nvPr>
            <p:ph type="sldNum" sz="quarter" idx="12"/>
          </p:nvPr>
        </p:nvSpPr>
        <p:spPr/>
        <p:txBody>
          <a:bodyPr/>
          <a:lstStyle/>
          <a:p>
            <a:fld id="{8F8197B2-C493-48A4-8C04-1F6A02EC3706}" type="slidenum">
              <a:rPr lang="en-GB" smtClean="0"/>
              <a:pPr/>
              <a:t>11</a:t>
            </a:fld>
            <a:endParaRPr lang="en-GB" dirty="0"/>
          </a:p>
        </p:txBody>
      </p:sp>
      <p:grpSp>
        <p:nvGrpSpPr>
          <p:cNvPr id="10" name="Grupo 9"/>
          <p:cNvGrpSpPr/>
          <p:nvPr/>
        </p:nvGrpSpPr>
        <p:grpSpPr>
          <a:xfrm>
            <a:off x="304192" y="1120774"/>
            <a:ext cx="8535009" cy="5235576"/>
            <a:chOff x="304192" y="1120774"/>
            <a:chExt cx="8535009" cy="5235576"/>
          </a:xfrm>
        </p:grpSpPr>
        <p:sp>
          <p:nvSpPr>
            <p:cNvPr id="4" name="Rectangle 81"/>
            <p:cNvSpPr/>
            <p:nvPr/>
          </p:nvSpPr>
          <p:spPr bwMode="auto">
            <a:xfrm>
              <a:off x="304801" y="1120774"/>
              <a:ext cx="2056500" cy="523557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schemeClr val="tx1"/>
                </a:solidFill>
              </a:endParaRPr>
            </a:p>
          </p:txBody>
        </p:sp>
        <p:sp>
          <p:nvSpPr>
            <p:cNvPr id="5" name="Rectangle 19"/>
            <p:cNvSpPr/>
            <p:nvPr/>
          </p:nvSpPr>
          <p:spPr bwMode="auto">
            <a:xfrm>
              <a:off x="6782700" y="1120774"/>
              <a:ext cx="2056501" cy="523557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schemeClr val="tx1"/>
                </a:solidFill>
              </a:endParaRPr>
            </a:p>
          </p:txBody>
        </p:sp>
        <p:sp>
          <p:nvSpPr>
            <p:cNvPr id="6" name="Rectangle 3"/>
            <p:cNvSpPr/>
            <p:nvPr/>
          </p:nvSpPr>
          <p:spPr>
            <a:xfrm>
              <a:off x="3399891" y="1120774"/>
              <a:ext cx="2344219" cy="10668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2000" b="1" dirty="0">
                  <a:solidFill>
                    <a:schemeClr val="tx1"/>
                  </a:solidFill>
                </a:rPr>
                <a:t>MSDI Management System</a:t>
              </a:r>
            </a:p>
          </p:txBody>
        </p:sp>
        <p:sp>
          <p:nvSpPr>
            <p:cNvPr id="7" name="Left-Right Arrow 140"/>
            <p:cNvSpPr/>
            <p:nvPr/>
          </p:nvSpPr>
          <p:spPr bwMode="auto">
            <a:xfrm>
              <a:off x="2361301" y="1458367"/>
              <a:ext cx="1000040" cy="3916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8" name="Left-Right Arrow 140"/>
            <p:cNvSpPr/>
            <p:nvPr/>
          </p:nvSpPr>
          <p:spPr bwMode="auto">
            <a:xfrm>
              <a:off x="5782660" y="1458367"/>
              <a:ext cx="1000040" cy="3916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9" name="TextBox 113"/>
            <p:cNvSpPr txBox="1">
              <a:spLocks noChangeArrowheads="1"/>
            </p:cNvSpPr>
            <p:nvPr/>
          </p:nvSpPr>
          <p:spPr bwMode="auto">
            <a:xfrm>
              <a:off x="304192" y="1300230"/>
              <a:ext cx="20577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eaLnBrk="1" hangingPunct="1">
                <a:spcBef>
                  <a:spcPct val="0"/>
                </a:spcBef>
                <a:buFontTx/>
                <a:buNone/>
              </a:pPr>
              <a:r>
                <a:rPr lang="en-CA" altLang="en-US" sz="2000" b="1" dirty="0">
                  <a:latin typeface="+mn-lt"/>
                </a:rPr>
                <a:t>Products and Metadata DB</a:t>
              </a:r>
            </a:p>
          </p:txBody>
        </p:sp>
        <p:sp>
          <p:nvSpPr>
            <p:cNvPr id="11" name="TextBox 113"/>
            <p:cNvSpPr txBox="1">
              <a:spLocks noChangeArrowheads="1"/>
            </p:cNvSpPr>
            <p:nvPr/>
          </p:nvSpPr>
          <p:spPr bwMode="auto">
            <a:xfrm>
              <a:off x="6781482" y="1300230"/>
              <a:ext cx="20577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2000" b="1" dirty="0">
                  <a:latin typeface="+mn-lt"/>
                </a:rPr>
                <a:t>Data and Metadata DB</a:t>
              </a:r>
            </a:p>
          </p:txBody>
        </p:sp>
        <p:sp>
          <p:nvSpPr>
            <p:cNvPr id="12" name="Rectangle 66"/>
            <p:cNvSpPr/>
            <p:nvPr/>
          </p:nvSpPr>
          <p:spPr bwMode="auto">
            <a:xfrm>
              <a:off x="339415" y="2187572"/>
              <a:ext cx="1987271" cy="3388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eNav</a:t>
              </a:r>
            </a:p>
          </p:txBody>
        </p:sp>
        <p:sp>
          <p:nvSpPr>
            <p:cNvPr id="13" name="Rectangle 66"/>
            <p:cNvSpPr/>
            <p:nvPr/>
          </p:nvSpPr>
          <p:spPr bwMode="auto">
            <a:xfrm>
              <a:off x="339415" y="2645674"/>
              <a:ext cx="1987271" cy="3388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solidFill>
                    <a:schemeClr val="tx1"/>
                  </a:solidFill>
                </a:rPr>
                <a:t>Substrate</a:t>
              </a:r>
            </a:p>
          </p:txBody>
        </p:sp>
        <p:sp>
          <p:nvSpPr>
            <p:cNvPr id="14" name="Rectangle 66"/>
            <p:cNvSpPr/>
            <p:nvPr/>
          </p:nvSpPr>
          <p:spPr bwMode="auto">
            <a:xfrm>
              <a:off x="339415" y="3103776"/>
              <a:ext cx="1987271" cy="3388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solidFill>
                    <a:schemeClr val="tx1"/>
                  </a:solidFill>
                </a:rPr>
                <a:t>Charts</a:t>
              </a:r>
            </a:p>
          </p:txBody>
        </p:sp>
        <p:sp>
          <p:nvSpPr>
            <p:cNvPr id="15" name="Rectangle 66"/>
            <p:cNvSpPr/>
            <p:nvPr/>
          </p:nvSpPr>
          <p:spPr bwMode="auto">
            <a:xfrm>
              <a:off x="339415" y="3561016"/>
              <a:ext cx="1987271" cy="3388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smtClean="0">
                  <a:solidFill>
                    <a:schemeClr val="tx1"/>
                  </a:solidFill>
                </a:rPr>
                <a:t>CZM</a:t>
              </a:r>
              <a:endParaRPr lang="en-CA" dirty="0">
                <a:solidFill>
                  <a:schemeClr val="tx1"/>
                </a:solidFill>
              </a:endParaRPr>
            </a:p>
          </p:txBody>
        </p:sp>
        <p:sp>
          <p:nvSpPr>
            <p:cNvPr id="16" name="Rectangle 66"/>
            <p:cNvSpPr/>
            <p:nvPr/>
          </p:nvSpPr>
          <p:spPr bwMode="auto">
            <a:xfrm>
              <a:off x="339415" y="4019118"/>
              <a:ext cx="1987271" cy="3388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smtClean="0">
                  <a:solidFill>
                    <a:schemeClr val="tx1"/>
                  </a:solidFill>
                </a:rPr>
                <a:t>Models</a:t>
              </a:r>
              <a:endParaRPr lang="en-CA" dirty="0">
                <a:solidFill>
                  <a:schemeClr val="tx1"/>
                </a:solidFill>
              </a:endParaRPr>
            </a:p>
          </p:txBody>
        </p:sp>
        <p:sp>
          <p:nvSpPr>
            <p:cNvPr id="17" name="Rectangle 66"/>
            <p:cNvSpPr/>
            <p:nvPr/>
          </p:nvSpPr>
          <p:spPr bwMode="auto">
            <a:xfrm>
              <a:off x="339415" y="4477220"/>
              <a:ext cx="1987271" cy="5773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solidFill>
                    <a:schemeClr val="tx1"/>
                  </a:solidFill>
                </a:rPr>
                <a:t>MC and RRR Registration</a:t>
              </a:r>
            </a:p>
          </p:txBody>
        </p:sp>
        <p:sp>
          <p:nvSpPr>
            <p:cNvPr id="18" name="Rectangle 66"/>
            <p:cNvSpPr/>
            <p:nvPr/>
          </p:nvSpPr>
          <p:spPr bwMode="auto">
            <a:xfrm>
              <a:off x="339415" y="5173836"/>
              <a:ext cx="1987271" cy="3388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solidFill>
                    <a:schemeClr val="tx1"/>
                  </a:solidFill>
                </a:rPr>
                <a:t>User Built</a:t>
              </a:r>
            </a:p>
          </p:txBody>
        </p:sp>
        <p:sp>
          <p:nvSpPr>
            <p:cNvPr id="19" name="Rectangle 66"/>
            <p:cNvSpPr/>
            <p:nvPr/>
          </p:nvSpPr>
          <p:spPr bwMode="auto">
            <a:xfrm>
              <a:off x="339415" y="5631938"/>
              <a:ext cx="1987271" cy="3388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smtClean="0">
                  <a:solidFill>
                    <a:schemeClr val="tx1"/>
                  </a:solidFill>
                </a:rPr>
                <a:t>…</a:t>
              </a:r>
              <a:endParaRPr lang="en-CA" dirty="0">
                <a:solidFill>
                  <a:schemeClr val="tx1"/>
                </a:solidFill>
              </a:endParaRPr>
            </a:p>
          </p:txBody>
        </p:sp>
        <p:sp>
          <p:nvSpPr>
            <p:cNvPr id="20" name="Flowchart: Direct Access Storage 6"/>
            <p:cNvSpPr/>
            <p:nvPr/>
          </p:nvSpPr>
          <p:spPr bwMode="auto">
            <a:xfrm rot="16200000">
              <a:off x="7535920" y="1465041"/>
              <a:ext cx="548842" cy="1993903"/>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27" name="TextBox 7"/>
            <p:cNvSpPr txBox="1">
              <a:spLocks noChangeArrowheads="1"/>
            </p:cNvSpPr>
            <p:nvPr/>
          </p:nvSpPr>
          <p:spPr bwMode="auto">
            <a:xfrm>
              <a:off x="6813388" y="2362804"/>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eaLnBrk="1" hangingPunct="1">
                <a:spcBef>
                  <a:spcPct val="0"/>
                </a:spcBef>
                <a:buFontTx/>
                <a:buNone/>
              </a:pPr>
              <a:r>
                <a:rPr lang="en-CA" altLang="en-US" sz="1800" dirty="0">
                  <a:latin typeface="+mn-lt"/>
                </a:rPr>
                <a:t>Chart Source</a:t>
              </a:r>
            </a:p>
          </p:txBody>
        </p:sp>
        <p:sp>
          <p:nvSpPr>
            <p:cNvPr id="40" name="Flowchart: Direct Access Storage 6"/>
            <p:cNvSpPr/>
            <p:nvPr/>
          </p:nvSpPr>
          <p:spPr bwMode="auto">
            <a:xfrm rot="16200000">
              <a:off x="7535918" y="2011096"/>
              <a:ext cx="548842" cy="1993903"/>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41" name="TextBox 7"/>
            <p:cNvSpPr txBox="1">
              <a:spLocks noChangeArrowheads="1"/>
            </p:cNvSpPr>
            <p:nvPr/>
          </p:nvSpPr>
          <p:spPr bwMode="auto">
            <a:xfrm>
              <a:off x="6813386" y="2908859"/>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eaLnBrk="1" hangingPunct="1">
                <a:spcBef>
                  <a:spcPct val="0"/>
                </a:spcBef>
                <a:buFontTx/>
                <a:buNone/>
              </a:pPr>
              <a:r>
                <a:rPr lang="en-CA" altLang="en-US" sz="1800" dirty="0" smtClean="0">
                  <a:latin typeface="+mn-lt"/>
                </a:rPr>
                <a:t>Bathy DB</a:t>
              </a:r>
              <a:endParaRPr lang="en-CA" altLang="en-US" sz="1800" dirty="0">
                <a:latin typeface="+mn-lt"/>
              </a:endParaRPr>
            </a:p>
          </p:txBody>
        </p:sp>
        <p:sp>
          <p:nvSpPr>
            <p:cNvPr id="42" name="Flowchart: Direct Access Storage 6"/>
            <p:cNvSpPr/>
            <p:nvPr/>
          </p:nvSpPr>
          <p:spPr bwMode="auto">
            <a:xfrm rot="16200000">
              <a:off x="7535916" y="2557151"/>
              <a:ext cx="548842" cy="1993903"/>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44" name="TextBox 7"/>
            <p:cNvSpPr txBox="1">
              <a:spLocks noChangeArrowheads="1"/>
            </p:cNvSpPr>
            <p:nvPr/>
          </p:nvSpPr>
          <p:spPr bwMode="auto">
            <a:xfrm>
              <a:off x="6775448" y="3403033"/>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a:latin typeface="+mn-lt"/>
                </a:rPr>
                <a:t>Imagery DB</a:t>
              </a:r>
            </a:p>
          </p:txBody>
        </p:sp>
        <p:sp>
          <p:nvSpPr>
            <p:cNvPr id="45" name="Flowchart: Direct Access Storage 6"/>
            <p:cNvSpPr/>
            <p:nvPr/>
          </p:nvSpPr>
          <p:spPr bwMode="auto">
            <a:xfrm rot="16200000">
              <a:off x="7529729" y="3103206"/>
              <a:ext cx="548842" cy="1993903"/>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46" name="TextBox 7"/>
            <p:cNvSpPr txBox="1">
              <a:spLocks noChangeArrowheads="1"/>
            </p:cNvSpPr>
            <p:nvPr/>
          </p:nvSpPr>
          <p:spPr bwMode="auto">
            <a:xfrm>
              <a:off x="6769261" y="3949088"/>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smtClean="0">
                  <a:latin typeface="+mn-lt"/>
                </a:rPr>
                <a:t>Boundaries</a:t>
              </a:r>
              <a:endParaRPr lang="en-CA" altLang="en-US" sz="1800" dirty="0">
                <a:latin typeface="+mn-lt"/>
              </a:endParaRPr>
            </a:p>
          </p:txBody>
        </p:sp>
        <p:sp>
          <p:nvSpPr>
            <p:cNvPr id="47" name="Flowchart: Direct Access Storage 6"/>
            <p:cNvSpPr/>
            <p:nvPr/>
          </p:nvSpPr>
          <p:spPr bwMode="auto">
            <a:xfrm rot="16200000">
              <a:off x="7529730" y="3666296"/>
              <a:ext cx="548842" cy="1993903"/>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48" name="TextBox 7"/>
            <p:cNvSpPr txBox="1">
              <a:spLocks noChangeArrowheads="1"/>
            </p:cNvSpPr>
            <p:nvPr/>
          </p:nvSpPr>
          <p:spPr bwMode="auto">
            <a:xfrm>
              <a:off x="6769262" y="4512178"/>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smtClean="0">
                  <a:latin typeface="+mn-lt"/>
                </a:rPr>
                <a:t>Coastline</a:t>
              </a:r>
              <a:endParaRPr lang="en-CA" altLang="en-US" sz="1800" dirty="0">
                <a:latin typeface="+mn-lt"/>
              </a:endParaRPr>
            </a:p>
          </p:txBody>
        </p:sp>
        <p:sp>
          <p:nvSpPr>
            <p:cNvPr id="49" name="Flowchart: Direct Access Storage 6"/>
            <p:cNvSpPr/>
            <p:nvPr/>
          </p:nvSpPr>
          <p:spPr bwMode="auto">
            <a:xfrm rot="16200000">
              <a:off x="7529729" y="4228946"/>
              <a:ext cx="548842" cy="1993903"/>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50" name="TextBox 7"/>
            <p:cNvSpPr txBox="1">
              <a:spLocks noChangeArrowheads="1"/>
            </p:cNvSpPr>
            <p:nvPr/>
          </p:nvSpPr>
          <p:spPr bwMode="auto">
            <a:xfrm>
              <a:off x="6769261" y="5074828"/>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smtClean="0">
                  <a:latin typeface="+mn-lt"/>
                </a:rPr>
                <a:t>Ocean DB</a:t>
              </a:r>
              <a:endParaRPr lang="en-CA" altLang="en-US" sz="1800" dirty="0">
                <a:latin typeface="+mn-lt"/>
              </a:endParaRPr>
            </a:p>
          </p:txBody>
        </p:sp>
        <p:sp>
          <p:nvSpPr>
            <p:cNvPr id="51" name="Flowchart: Direct Access Storage 6"/>
            <p:cNvSpPr/>
            <p:nvPr/>
          </p:nvSpPr>
          <p:spPr bwMode="auto">
            <a:xfrm rot="16200000">
              <a:off x="7529731" y="4823914"/>
              <a:ext cx="548842" cy="1993903"/>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52" name="TextBox 7"/>
            <p:cNvSpPr txBox="1">
              <a:spLocks noChangeArrowheads="1"/>
            </p:cNvSpPr>
            <p:nvPr/>
          </p:nvSpPr>
          <p:spPr bwMode="auto">
            <a:xfrm>
              <a:off x="6769263" y="5669796"/>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smtClean="0">
                  <a:latin typeface="+mn-lt"/>
                </a:rPr>
                <a:t>…</a:t>
              </a:r>
              <a:endParaRPr lang="en-CA" altLang="en-US" sz="1800" dirty="0">
                <a:latin typeface="+mn-lt"/>
              </a:endParaRPr>
            </a:p>
          </p:txBody>
        </p:sp>
        <p:sp>
          <p:nvSpPr>
            <p:cNvPr id="56" name="Flowchart: Document 23"/>
            <p:cNvSpPr/>
            <p:nvPr/>
          </p:nvSpPr>
          <p:spPr bwMode="auto">
            <a:xfrm>
              <a:off x="4977306" y="2313201"/>
              <a:ext cx="1619128" cy="790575"/>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MSDI Tracking</a:t>
              </a:r>
            </a:p>
          </p:txBody>
        </p:sp>
        <p:sp>
          <p:nvSpPr>
            <p:cNvPr id="65" name="Flowchart: Alternate Process 32"/>
            <p:cNvSpPr/>
            <p:nvPr/>
          </p:nvSpPr>
          <p:spPr>
            <a:xfrm>
              <a:off x="2547567" y="2313201"/>
              <a:ext cx="1614885" cy="790575"/>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Web Interface</a:t>
              </a:r>
            </a:p>
          </p:txBody>
        </p:sp>
        <p:cxnSp>
          <p:nvCxnSpPr>
            <p:cNvPr id="72" name="Conexão reta unidirecional 71"/>
            <p:cNvCxnSpPr>
              <a:stCxn id="6" idx="2"/>
              <a:endCxn id="56" idx="1"/>
            </p:cNvCxnSpPr>
            <p:nvPr/>
          </p:nvCxnSpPr>
          <p:spPr>
            <a:xfrm>
              <a:off x="4572001" y="2187574"/>
              <a:ext cx="405305" cy="520915"/>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Conexão reta unidirecional 75"/>
            <p:cNvCxnSpPr>
              <a:stCxn id="6" idx="2"/>
              <a:endCxn id="65" idx="3"/>
            </p:cNvCxnSpPr>
            <p:nvPr/>
          </p:nvCxnSpPr>
          <p:spPr>
            <a:xfrm flipH="1">
              <a:off x="4162452" y="2187574"/>
              <a:ext cx="409549" cy="520915"/>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Flowchart: Preparation 93"/>
            <p:cNvSpPr/>
            <p:nvPr/>
          </p:nvSpPr>
          <p:spPr bwMode="auto">
            <a:xfrm>
              <a:off x="2412839" y="3622468"/>
              <a:ext cx="2159162" cy="2733882"/>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schemeClr val="tx1"/>
                </a:solidFill>
              </a:endParaRPr>
            </a:p>
          </p:txBody>
        </p:sp>
        <p:sp>
          <p:nvSpPr>
            <p:cNvPr id="80" name="Flowchart: Preparation 57"/>
            <p:cNvSpPr/>
            <p:nvPr/>
          </p:nvSpPr>
          <p:spPr bwMode="auto">
            <a:xfrm>
              <a:off x="4572001" y="4477220"/>
              <a:ext cx="2159162" cy="1879129"/>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schemeClr val="tx1"/>
                </a:solidFill>
              </a:endParaRPr>
            </a:p>
          </p:txBody>
        </p:sp>
        <p:cxnSp>
          <p:nvCxnSpPr>
            <p:cNvPr id="81" name="Conexão reta unidirecional 80"/>
            <p:cNvCxnSpPr>
              <a:stCxn id="65" idx="2"/>
              <a:endCxn id="79" idx="0"/>
            </p:cNvCxnSpPr>
            <p:nvPr/>
          </p:nvCxnSpPr>
          <p:spPr>
            <a:xfrm>
              <a:off x="3355010" y="3103776"/>
              <a:ext cx="137410" cy="518692"/>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4" name="Rectangle 46"/>
            <p:cNvSpPr/>
            <p:nvPr/>
          </p:nvSpPr>
          <p:spPr bwMode="auto">
            <a:xfrm>
              <a:off x="4977306" y="3388230"/>
              <a:ext cx="1619128" cy="8001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DB/Product </a:t>
              </a:r>
              <a:r>
                <a:rPr lang="en-CA" dirty="0" smtClean="0">
                  <a:solidFill>
                    <a:schemeClr val="tx1"/>
                  </a:solidFill>
                </a:rPr>
                <a:t>Update </a:t>
              </a:r>
              <a:r>
                <a:rPr lang="en-CA" dirty="0">
                  <a:solidFill>
                    <a:schemeClr val="tx1"/>
                  </a:solidFill>
                </a:rPr>
                <a:t>Notification</a:t>
              </a:r>
            </a:p>
          </p:txBody>
        </p:sp>
        <p:cxnSp>
          <p:nvCxnSpPr>
            <p:cNvPr id="91" name="Conexão reta unidirecional 90"/>
            <p:cNvCxnSpPr>
              <a:stCxn id="65" idx="3"/>
            </p:cNvCxnSpPr>
            <p:nvPr/>
          </p:nvCxnSpPr>
          <p:spPr>
            <a:xfrm>
              <a:off x="4162452" y="2708489"/>
              <a:ext cx="701648" cy="2054011"/>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Conexão reta unidirecional 93"/>
            <p:cNvCxnSpPr>
              <a:stCxn id="56" idx="2"/>
              <a:endCxn id="84" idx="0"/>
            </p:cNvCxnSpPr>
            <p:nvPr/>
          </p:nvCxnSpPr>
          <p:spPr>
            <a:xfrm>
              <a:off x="5786870" y="3051510"/>
              <a:ext cx="0" cy="33672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Conexão reta unidirecional 97"/>
            <p:cNvCxnSpPr>
              <a:stCxn id="84" idx="2"/>
              <a:endCxn id="80" idx="0"/>
            </p:cNvCxnSpPr>
            <p:nvPr/>
          </p:nvCxnSpPr>
          <p:spPr>
            <a:xfrm flipH="1">
              <a:off x="5651582" y="4188330"/>
              <a:ext cx="135288" cy="28889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Conexão reta unidirecional 100"/>
            <p:cNvCxnSpPr>
              <a:stCxn id="84" idx="1"/>
              <a:endCxn id="65" idx="3"/>
            </p:cNvCxnSpPr>
            <p:nvPr/>
          </p:nvCxnSpPr>
          <p:spPr>
            <a:xfrm flipH="1" flipV="1">
              <a:off x="4162452" y="2708489"/>
              <a:ext cx="814854" cy="1079791"/>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4" name="Conexão reta unidirecional 103"/>
            <p:cNvCxnSpPr>
              <a:stCxn id="84" idx="1"/>
            </p:cNvCxnSpPr>
            <p:nvPr/>
          </p:nvCxnSpPr>
          <p:spPr>
            <a:xfrm flipH="1">
              <a:off x="4368800" y="3788280"/>
              <a:ext cx="608506" cy="58629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7" name="TextBox 80"/>
            <p:cNvSpPr txBox="1">
              <a:spLocks noChangeArrowheads="1"/>
            </p:cNvSpPr>
            <p:nvPr/>
          </p:nvSpPr>
          <p:spPr bwMode="auto">
            <a:xfrm>
              <a:off x="2590694" y="3764422"/>
              <a:ext cx="1794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eaLnBrk="1" hangingPunct="1">
                <a:spcBef>
                  <a:spcPct val="0"/>
                </a:spcBef>
                <a:buFontTx/>
                <a:buNone/>
              </a:pPr>
              <a:r>
                <a:rPr lang="en-CA" altLang="en-US" sz="1800" b="1" dirty="0">
                  <a:latin typeface="+mn-lt"/>
                </a:rPr>
                <a:t>Power Users</a:t>
              </a:r>
            </a:p>
          </p:txBody>
        </p:sp>
        <p:sp>
          <p:nvSpPr>
            <p:cNvPr id="108" name="TextBox 80"/>
            <p:cNvSpPr txBox="1">
              <a:spLocks noChangeArrowheads="1"/>
            </p:cNvSpPr>
            <p:nvPr/>
          </p:nvSpPr>
          <p:spPr bwMode="auto">
            <a:xfrm>
              <a:off x="4745557" y="4629155"/>
              <a:ext cx="1794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b="1" dirty="0" smtClean="0">
                  <a:latin typeface="+mn-lt"/>
                </a:rPr>
                <a:t>Casual Users</a:t>
              </a:r>
              <a:endParaRPr lang="en-CA" altLang="en-US" sz="1800" b="1" dirty="0">
                <a:latin typeface="+mn-lt"/>
              </a:endParaRPr>
            </a:p>
          </p:txBody>
        </p:sp>
        <p:sp>
          <p:nvSpPr>
            <p:cNvPr id="109" name="Rectangle 5"/>
            <p:cNvSpPr/>
            <p:nvPr/>
          </p:nvSpPr>
          <p:spPr bwMode="auto">
            <a:xfrm>
              <a:off x="2722990" y="4159810"/>
              <a:ext cx="1562099" cy="3981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Data Entry</a:t>
              </a:r>
            </a:p>
          </p:txBody>
        </p:sp>
        <p:sp>
          <p:nvSpPr>
            <p:cNvPr id="110" name="Rectangle 82"/>
            <p:cNvSpPr/>
            <p:nvPr/>
          </p:nvSpPr>
          <p:spPr bwMode="auto">
            <a:xfrm>
              <a:off x="2711369" y="5253322"/>
              <a:ext cx="1551821" cy="5560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Product Development</a:t>
              </a:r>
            </a:p>
          </p:txBody>
        </p:sp>
        <p:sp>
          <p:nvSpPr>
            <p:cNvPr id="111" name="Rectangle 94"/>
            <p:cNvSpPr/>
            <p:nvPr/>
          </p:nvSpPr>
          <p:spPr bwMode="auto">
            <a:xfrm>
              <a:off x="2722990" y="4611511"/>
              <a:ext cx="1551820" cy="61438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Information Validation</a:t>
              </a:r>
            </a:p>
          </p:txBody>
        </p:sp>
        <p:sp>
          <p:nvSpPr>
            <p:cNvPr id="112" name="Rectangle 237"/>
            <p:cNvSpPr/>
            <p:nvPr/>
          </p:nvSpPr>
          <p:spPr bwMode="auto">
            <a:xfrm>
              <a:off x="4845705" y="4992539"/>
              <a:ext cx="1576647" cy="42424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Query</a:t>
              </a:r>
            </a:p>
          </p:txBody>
        </p:sp>
        <p:sp>
          <p:nvSpPr>
            <p:cNvPr id="114" name="Rectangle 237"/>
            <p:cNvSpPr/>
            <p:nvPr/>
          </p:nvSpPr>
          <p:spPr bwMode="auto">
            <a:xfrm>
              <a:off x="4845705" y="5474540"/>
              <a:ext cx="1576647" cy="42424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smtClean="0">
                  <a:solidFill>
                    <a:schemeClr val="tx1"/>
                  </a:solidFill>
                </a:rPr>
                <a:t>Downloads</a:t>
              </a:r>
              <a:endParaRPr lang="en-CA" dirty="0">
                <a:solidFill>
                  <a:schemeClr val="tx1"/>
                </a:solidFill>
              </a:endParaRPr>
            </a:p>
          </p:txBody>
        </p:sp>
      </p:grpSp>
      <p:pic>
        <p:nvPicPr>
          <p:cNvPr id="54" name="Imagem 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353874961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Managing Competing Uses within Canada's Ocean Environnement_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799" y="2368446"/>
            <a:ext cx="5451424" cy="435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osição de Conteúdo 1"/>
          <p:cNvSpPr>
            <a:spLocks noGrp="1"/>
          </p:cNvSpPr>
          <p:nvPr>
            <p:ph idx="1"/>
          </p:nvPr>
        </p:nvSpPr>
        <p:spPr/>
        <p:txBody>
          <a:bodyPr/>
          <a:lstStyle/>
          <a:p>
            <a:r>
              <a:rPr lang="pt-PT" dirty="0" smtClean="0"/>
              <a:t>A </a:t>
            </a:r>
            <a:r>
              <a:rPr lang="en-GB" dirty="0" smtClean="0"/>
              <a:t>system</a:t>
            </a:r>
            <a:r>
              <a:rPr lang="pt-PT" dirty="0" smtClean="0"/>
              <a:t> </a:t>
            </a:r>
            <a:r>
              <a:rPr lang="en-GB" dirty="0" smtClean="0"/>
              <a:t>of</a:t>
            </a:r>
            <a:r>
              <a:rPr lang="pt-PT" dirty="0" smtClean="0"/>
              <a:t> </a:t>
            </a:r>
            <a:r>
              <a:rPr lang="en-GB" dirty="0" smtClean="0"/>
              <a:t>registries</a:t>
            </a:r>
            <a:r>
              <a:rPr lang="pt-PT" dirty="0" smtClean="0"/>
              <a:t> </a:t>
            </a:r>
            <a:r>
              <a:rPr lang="en-GB" dirty="0" smtClean="0"/>
              <a:t>that</a:t>
            </a:r>
            <a:r>
              <a:rPr lang="pt-PT" dirty="0" smtClean="0"/>
              <a:t> </a:t>
            </a:r>
            <a:r>
              <a:rPr lang="en-GB" dirty="0" smtClean="0"/>
              <a:t>allows</a:t>
            </a:r>
            <a:r>
              <a:rPr lang="pt-PT" dirty="0" smtClean="0"/>
              <a:t> for </a:t>
            </a:r>
            <a:r>
              <a:rPr lang="en-GB" dirty="0" smtClean="0"/>
              <a:t>the</a:t>
            </a:r>
            <a:r>
              <a:rPr lang="pt-PT" dirty="0" smtClean="0"/>
              <a:t> </a:t>
            </a:r>
            <a:r>
              <a:rPr lang="en-GB" dirty="0" smtClean="0"/>
              <a:t>systematic</a:t>
            </a:r>
            <a:r>
              <a:rPr lang="pt-PT" dirty="0" smtClean="0"/>
              <a:t> </a:t>
            </a:r>
            <a:r>
              <a:rPr lang="en-GB" dirty="0" smtClean="0"/>
              <a:t>recording</a:t>
            </a:r>
            <a:r>
              <a:rPr lang="pt-PT" dirty="0" smtClean="0"/>
              <a:t> </a:t>
            </a:r>
            <a:r>
              <a:rPr lang="en-GB" dirty="0" smtClean="0"/>
              <a:t>of</a:t>
            </a:r>
            <a:r>
              <a:rPr lang="pt-PT" dirty="0" smtClean="0"/>
              <a:t> </a:t>
            </a:r>
            <a:r>
              <a:rPr lang="en-GB" dirty="0" smtClean="0"/>
              <a:t>all</a:t>
            </a:r>
            <a:r>
              <a:rPr lang="pt-PT" dirty="0" smtClean="0"/>
              <a:t> </a:t>
            </a:r>
            <a:r>
              <a:rPr lang="en-GB" dirty="0" smtClean="0"/>
              <a:t>recognized</a:t>
            </a:r>
            <a:r>
              <a:rPr lang="pt-PT" dirty="0" smtClean="0"/>
              <a:t> legal </a:t>
            </a:r>
            <a:r>
              <a:rPr lang="en-GB" dirty="0" smtClean="0"/>
              <a:t>rights</a:t>
            </a:r>
            <a:r>
              <a:rPr lang="pt-PT" dirty="0" smtClean="0"/>
              <a:t>, </a:t>
            </a:r>
            <a:r>
              <a:rPr lang="en-GB" dirty="0" smtClean="0"/>
              <a:t>restrictions</a:t>
            </a:r>
            <a:r>
              <a:rPr lang="pt-PT" dirty="0" smtClean="0"/>
              <a:t> </a:t>
            </a:r>
            <a:r>
              <a:rPr lang="en-GB" dirty="0" smtClean="0"/>
              <a:t>and</a:t>
            </a:r>
            <a:r>
              <a:rPr lang="pt-PT" dirty="0" smtClean="0"/>
              <a:t> </a:t>
            </a:r>
            <a:r>
              <a:rPr lang="en-GB" dirty="0" smtClean="0"/>
              <a:t>responsibilities</a:t>
            </a:r>
            <a:r>
              <a:rPr lang="pt-PT" dirty="0" smtClean="0"/>
              <a:t> (RRR) in </a:t>
            </a:r>
            <a:r>
              <a:rPr lang="en-GB" dirty="0" smtClean="0"/>
              <a:t>the</a:t>
            </a:r>
            <a:r>
              <a:rPr lang="pt-PT" dirty="0" smtClean="0"/>
              <a:t> offshore </a:t>
            </a:r>
            <a:r>
              <a:rPr lang="en-GB" dirty="0" smtClean="0"/>
              <a:t>area</a:t>
            </a:r>
          </a:p>
          <a:p>
            <a:pPr lvl="1"/>
            <a:endParaRPr lang="pt-PT" sz="1000" dirty="0"/>
          </a:p>
          <a:p>
            <a:pPr marL="511175" lvl="1" indent="0">
              <a:buNone/>
            </a:pPr>
            <a:r>
              <a:rPr lang="pt-PT" dirty="0" smtClean="0"/>
              <a:t>					   </a:t>
            </a:r>
            <a:r>
              <a:rPr lang="pt-PT" sz="2200" b="1" dirty="0" smtClean="0">
                <a:solidFill>
                  <a:srgbClr val="0070C0"/>
                </a:solidFill>
              </a:rPr>
              <a:t>           </a:t>
            </a:r>
            <a:r>
              <a:rPr lang="en-GB" sz="2800" b="1" dirty="0" smtClean="0">
                <a:solidFill>
                  <a:srgbClr val="0070C0"/>
                </a:solidFill>
              </a:rPr>
              <a:t>Answers</a:t>
            </a:r>
            <a:r>
              <a:rPr lang="pt-PT" sz="2800" b="1" dirty="0" smtClean="0">
                <a:solidFill>
                  <a:srgbClr val="0070C0"/>
                </a:solidFill>
              </a:rPr>
              <a:t> </a:t>
            </a:r>
            <a:r>
              <a:rPr lang="en-GB" sz="2800" b="1" dirty="0" smtClean="0">
                <a:solidFill>
                  <a:srgbClr val="0070C0"/>
                </a:solidFill>
              </a:rPr>
              <a:t>questions</a:t>
            </a:r>
          </a:p>
        </p:txBody>
      </p:sp>
      <p:sp>
        <p:nvSpPr>
          <p:cNvPr id="3" name="Marcador de Posição do Número do Diapositivo 2"/>
          <p:cNvSpPr>
            <a:spLocks noGrp="1"/>
          </p:cNvSpPr>
          <p:nvPr>
            <p:ph type="sldNum" sz="quarter" idx="11"/>
          </p:nvPr>
        </p:nvSpPr>
        <p:spPr/>
        <p:txBody>
          <a:bodyPr/>
          <a:lstStyle/>
          <a:p>
            <a:fld id="{8F8197B2-C493-48A4-8C04-1F6A02EC3706}" type="slidenum">
              <a:rPr lang="en-GB" smtClean="0"/>
              <a:pPr/>
              <a:t>12</a:t>
            </a:fld>
            <a:endParaRPr lang="en-GB" dirty="0"/>
          </a:p>
        </p:txBody>
      </p:sp>
      <p:sp>
        <p:nvSpPr>
          <p:cNvPr id="4" name="Título 3"/>
          <p:cNvSpPr>
            <a:spLocks noGrp="1"/>
          </p:cNvSpPr>
          <p:nvPr>
            <p:ph type="title"/>
          </p:nvPr>
        </p:nvSpPr>
        <p:spPr/>
        <p:txBody>
          <a:bodyPr/>
          <a:lstStyle/>
          <a:p>
            <a:r>
              <a:rPr lang="en-CA" altLang="en-US" dirty="0">
                <a:latin typeface="+mn-lt"/>
                <a:cs typeface="Arial" panose="020B0604020202020204" pitchFamily="34" charset="0"/>
              </a:rPr>
              <a:t>What is a Marine </a:t>
            </a:r>
            <a:r>
              <a:rPr lang="en-CA" altLang="en-US" dirty="0" smtClean="0">
                <a:latin typeface="+mn-lt"/>
                <a:cs typeface="Arial" panose="020B0604020202020204" pitchFamily="34" charset="0"/>
              </a:rPr>
              <a:t>Cadastre (MC)?</a:t>
            </a:r>
            <a:endParaRPr lang="pt-PT" dirty="0">
              <a:latin typeface="+mn-lt"/>
            </a:endParaRPr>
          </a:p>
        </p:txBody>
      </p:sp>
      <p:sp>
        <p:nvSpPr>
          <p:cNvPr id="7" name="CaixaDeTexto 6"/>
          <p:cNvSpPr txBox="1"/>
          <p:nvPr/>
        </p:nvSpPr>
        <p:spPr>
          <a:xfrm>
            <a:off x="5636302" y="3275467"/>
            <a:ext cx="3202898" cy="2769989"/>
          </a:xfrm>
          <a:prstGeom prst="rect">
            <a:avLst/>
          </a:prstGeom>
          <a:noFill/>
          <a:ln w="50800" cmpd="sng">
            <a:noFill/>
          </a:ln>
        </p:spPr>
        <p:txBody>
          <a:bodyPr wrap="square" rtlCol="0">
            <a:spAutoFit/>
          </a:bodyPr>
          <a:lstStyle/>
          <a:p>
            <a:pPr marL="342900" indent="-342900">
              <a:buFont typeface="Arial" panose="020B0604020202020204" pitchFamily="34" charset="0"/>
              <a:buChar char="•"/>
            </a:pPr>
            <a:r>
              <a:rPr lang="en-GB" sz="2200" dirty="0" smtClean="0">
                <a:solidFill>
                  <a:srgbClr val="00B0F0"/>
                </a:solidFill>
              </a:rPr>
              <a:t>Who</a:t>
            </a:r>
            <a:r>
              <a:rPr lang="pt-PT" sz="2200" dirty="0" smtClean="0">
                <a:solidFill>
                  <a:srgbClr val="00B0F0"/>
                </a:solidFill>
              </a:rPr>
              <a:t> </a:t>
            </a:r>
            <a:r>
              <a:rPr lang="en-GB" sz="2200" dirty="0" smtClean="0">
                <a:solidFill>
                  <a:srgbClr val="00B0F0"/>
                </a:solidFill>
              </a:rPr>
              <a:t>holds</a:t>
            </a:r>
            <a:r>
              <a:rPr lang="pt-PT" sz="2200" dirty="0" smtClean="0">
                <a:solidFill>
                  <a:srgbClr val="00B0F0"/>
                </a:solidFill>
              </a:rPr>
              <a:t> </a:t>
            </a:r>
            <a:r>
              <a:rPr lang="en-GB" sz="2200" dirty="0" smtClean="0">
                <a:solidFill>
                  <a:srgbClr val="00B0F0"/>
                </a:solidFill>
              </a:rPr>
              <a:t>the</a:t>
            </a:r>
            <a:r>
              <a:rPr lang="pt-PT" sz="2200" dirty="0" smtClean="0">
                <a:solidFill>
                  <a:srgbClr val="00B0F0"/>
                </a:solidFill>
              </a:rPr>
              <a:t> </a:t>
            </a:r>
            <a:r>
              <a:rPr lang="en-GB" sz="2200" dirty="0" smtClean="0">
                <a:solidFill>
                  <a:srgbClr val="00B0F0"/>
                </a:solidFill>
              </a:rPr>
              <a:t>rights</a:t>
            </a:r>
            <a:r>
              <a:rPr lang="pt-PT" sz="2200" dirty="0" smtClean="0">
                <a:solidFill>
                  <a:srgbClr val="00B0F0"/>
                </a:solidFill>
              </a:rPr>
              <a:t>, </a:t>
            </a:r>
            <a:r>
              <a:rPr lang="en-GB" sz="2200" dirty="0" smtClean="0">
                <a:solidFill>
                  <a:srgbClr val="00B0F0"/>
                </a:solidFill>
              </a:rPr>
              <a:t>responsibilities</a:t>
            </a:r>
            <a:r>
              <a:rPr lang="pt-PT" sz="2200" dirty="0" smtClean="0">
                <a:solidFill>
                  <a:srgbClr val="00B0F0"/>
                </a:solidFill>
              </a:rPr>
              <a:t> </a:t>
            </a:r>
            <a:r>
              <a:rPr lang="en-GB" sz="2200" dirty="0" smtClean="0">
                <a:solidFill>
                  <a:srgbClr val="00B0F0"/>
                </a:solidFill>
              </a:rPr>
              <a:t>and</a:t>
            </a:r>
            <a:r>
              <a:rPr lang="pt-PT" sz="2200" dirty="0" smtClean="0">
                <a:solidFill>
                  <a:srgbClr val="00B0F0"/>
                </a:solidFill>
              </a:rPr>
              <a:t> </a:t>
            </a:r>
            <a:r>
              <a:rPr lang="en-GB" sz="2200" dirty="0" smtClean="0">
                <a:solidFill>
                  <a:srgbClr val="00B0F0"/>
                </a:solidFill>
              </a:rPr>
              <a:t>restrictions</a:t>
            </a:r>
            <a:r>
              <a:rPr lang="pt-PT" sz="2200" dirty="0" smtClean="0">
                <a:solidFill>
                  <a:srgbClr val="00B0F0"/>
                </a:solidFill>
              </a:rPr>
              <a:t>?</a:t>
            </a:r>
          </a:p>
          <a:p>
            <a:pPr marL="342900" indent="-342900">
              <a:buFont typeface="Arial" panose="020B0604020202020204" pitchFamily="34" charset="0"/>
              <a:buChar char="•"/>
            </a:pPr>
            <a:endParaRPr lang="pt-PT" sz="1000" dirty="0" smtClean="0"/>
          </a:p>
          <a:p>
            <a:pPr marL="342900" indent="-342900">
              <a:buFont typeface="Arial" panose="020B0604020202020204" pitchFamily="34" charset="0"/>
              <a:buChar char="•"/>
            </a:pPr>
            <a:r>
              <a:rPr lang="en-GB" sz="2200" dirty="0" smtClean="0">
                <a:solidFill>
                  <a:srgbClr val="00B0F0"/>
                </a:solidFill>
              </a:rPr>
              <a:t>What</a:t>
            </a:r>
            <a:r>
              <a:rPr lang="pt-PT" sz="2200" dirty="0" smtClean="0">
                <a:solidFill>
                  <a:srgbClr val="00B0F0"/>
                </a:solidFill>
              </a:rPr>
              <a:t> </a:t>
            </a:r>
            <a:r>
              <a:rPr lang="en-GB" sz="2200" dirty="0" smtClean="0">
                <a:solidFill>
                  <a:srgbClr val="00B0F0"/>
                </a:solidFill>
              </a:rPr>
              <a:t>is</a:t>
            </a:r>
            <a:r>
              <a:rPr lang="pt-PT" sz="2200" dirty="0" smtClean="0">
                <a:solidFill>
                  <a:srgbClr val="00B0F0"/>
                </a:solidFill>
              </a:rPr>
              <a:t> </a:t>
            </a:r>
            <a:r>
              <a:rPr lang="en-GB" sz="2200" dirty="0" smtClean="0">
                <a:solidFill>
                  <a:srgbClr val="00B0F0"/>
                </a:solidFill>
              </a:rPr>
              <a:t>the</a:t>
            </a:r>
            <a:r>
              <a:rPr lang="pt-PT" sz="2200" dirty="0" smtClean="0">
                <a:solidFill>
                  <a:srgbClr val="00B0F0"/>
                </a:solidFill>
              </a:rPr>
              <a:t> </a:t>
            </a:r>
            <a:r>
              <a:rPr lang="en-GB" sz="2200" dirty="0" smtClean="0">
                <a:solidFill>
                  <a:srgbClr val="00B0F0"/>
                </a:solidFill>
              </a:rPr>
              <a:t>nature</a:t>
            </a:r>
            <a:r>
              <a:rPr lang="pt-PT" sz="2200" dirty="0" smtClean="0">
                <a:solidFill>
                  <a:srgbClr val="00B0F0"/>
                </a:solidFill>
              </a:rPr>
              <a:t> </a:t>
            </a:r>
            <a:r>
              <a:rPr lang="en-GB" sz="2200" dirty="0" smtClean="0">
                <a:solidFill>
                  <a:srgbClr val="00B0F0"/>
                </a:solidFill>
              </a:rPr>
              <a:t>of</a:t>
            </a:r>
            <a:r>
              <a:rPr lang="pt-PT" sz="2200" dirty="0" smtClean="0">
                <a:solidFill>
                  <a:srgbClr val="00B0F0"/>
                </a:solidFill>
              </a:rPr>
              <a:t> </a:t>
            </a:r>
            <a:r>
              <a:rPr lang="en-GB" sz="2200" dirty="0" smtClean="0">
                <a:solidFill>
                  <a:srgbClr val="00B0F0"/>
                </a:solidFill>
              </a:rPr>
              <a:t>these</a:t>
            </a:r>
            <a:r>
              <a:rPr lang="pt-PT" sz="2200" dirty="0" smtClean="0">
                <a:solidFill>
                  <a:srgbClr val="00B0F0"/>
                </a:solidFill>
              </a:rPr>
              <a:t> </a:t>
            </a:r>
            <a:r>
              <a:rPr lang="en-GB" sz="2200" dirty="0" smtClean="0">
                <a:solidFill>
                  <a:srgbClr val="00B0F0"/>
                </a:solidFill>
              </a:rPr>
              <a:t>interests</a:t>
            </a:r>
            <a:r>
              <a:rPr lang="pt-PT" sz="2200" dirty="0" smtClean="0">
                <a:solidFill>
                  <a:srgbClr val="00B0F0"/>
                </a:solidFill>
              </a:rPr>
              <a:t>?</a:t>
            </a:r>
          </a:p>
          <a:p>
            <a:pPr marL="342900" indent="-342900">
              <a:buFont typeface="Arial" panose="020B0604020202020204" pitchFamily="34" charset="0"/>
              <a:buChar char="•"/>
            </a:pPr>
            <a:endParaRPr lang="pt-PT" sz="1000" dirty="0" smtClean="0"/>
          </a:p>
          <a:p>
            <a:pPr marL="342900" indent="-342900">
              <a:buFont typeface="Arial" panose="020B0604020202020204" pitchFamily="34" charset="0"/>
              <a:buChar char="•"/>
            </a:pPr>
            <a:r>
              <a:rPr lang="en-GB" sz="2200" dirty="0" smtClean="0">
                <a:solidFill>
                  <a:srgbClr val="00B0F0"/>
                </a:solidFill>
              </a:rPr>
              <a:t>Where</a:t>
            </a:r>
            <a:r>
              <a:rPr lang="pt-PT" sz="2200" dirty="0" smtClean="0">
                <a:solidFill>
                  <a:srgbClr val="00B0F0"/>
                </a:solidFill>
              </a:rPr>
              <a:t> are </a:t>
            </a:r>
            <a:r>
              <a:rPr lang="en-GB" sz="2200" dirty="0" smtClean="0">
                <a:solidFill>
                  <a:srgbClr val="00B0F0"/>
                </a:solidFill>
              </a:rPr>
              <a:t>the</a:t>
            </a:r>
            <a:r>
              <a:rPr lang="pt-PT" sz="2200" dirty="0" smtClean="0">
                <a:solidFill>
                  <a:srgbClr val="00B0F0"/>
                </a:solidFill>
              </a:rPr>
              <a:t> </a:t>
            </a:r>
            <a:r>
              <a:rPr lang="en-GB" sz="2200" dirty="0" smtClean="0">
                <a:solidFill>
                  <a:srgbClr val="00B0F0"/>
                </a:solidFill>
              </a:rPr>
              <a:t>interests</a:t>
            </a:r>
            <a:r>
              <a:rPr lang="pt-PT" sz="2200" dirty="0" smtClean="0">
                <a:solidFill>
                  <a:srgbClr val="00B0F0"/>
                </a:solidFill>
              </a:rPr>
              <a:t> </a:t>
            </a:r>
            <a:r>
              <a:rPr lang="en-GB" sz="2200" dirty="0" smtClean="0">
                <a:solidFill>
                  <a:srgbClr val="00B0F0"/>
                </a:solidFill>
              </a:rPr>
              <a:t>located</a:t>
            </a:r>
            <a:r>
              <a:rPr lang="pt-PT" sz="2200" dirty="0" smtClean="0">
                <a:solidFill>
                  <a:srgbClr val="00B0F0"/>
                </a:solidFill>
              </a:rPr>
              <a:t>?</a:t>
            </a:r>
            <a:endParaRPr lang="pt-PT" sz="2200" dirty="0">
              <a:solidFill>
                <a:srgbClr val="00B0F0"/>
              </a:solidFill>
            </a:endParaRPr>
          </a:p>
        </p:txBody>
      </p:sp>
      <p:pic>
        <p:nvPicPr>
          <p:cNvPr id="9" name="Imagem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
        <p:nvSpPr>
          <p:cNvPr id="10" name="TextBox 7"/>
          <p:cNvSpPr txBox="1">
            <a:spLocks noChangeArrowheads="1"/>
          </p:cNvSpPr>
          <p:nvPr/>
        </p:nvSpPr>
        <p:spPr bwMode="auto">
          <a:xfrm>
            <a:off x="199867" y="6356350"/>
            <a:ext cx="1639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eaLnBrk="1" hangingPunct="1">
              <a:spcBef>
                <a:spcPct val="0"/>
              </a:spcBef>
              <a:buFontTx/>
              <a:buNone/>
            </a:pPr>
            <a:r>
              <a:rPr lang="en-CA" altLang="en-US" sz="1600" dirty="0">
                <a:latin typeface="+mn-lt"/>
              </a:rPr>
              <a:t>M’Bala 2016</a:t>
            </a:r>
          </a:p>
        </p:txBody>
      </p:sp>
    </p:spTree>
    <p:extLst>
      <p:ext uri="{BB962C8B-B14F-4D97-AF65-F5344CB8AC3E}">
        <p14:creationId xmlns:p14="http://schemas.microsoft.com/office/powerpoint/2010/main" val="78464881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CA" altLang="en-US" dirty="0">
                <a:latin typeface="+mn-lt"/>
                <a:cs typeface="Arial" panose="020B0604020202020204" pitchFamily="34" charset="0"/>
              </a:rPr>
              <a:t>MC Administration</a:t>
            </a:r>
            <a:endParaRPr lang="pt-PT" dirty="0">
              <a:latin typeface="+mn-lt"/>
            </a:endParaRPr>
          </a:p>
        </p:txBody>
      </p:sp>
      <p:sp>
        <p:nvSpPr>
          <p:cNvPr id="17" name="Marcador de Posição de Conteúdo 16"/>
          <p:cNvSpPr>
            <a:spLocks noGrp="1"/>
          </p:cNvSpPr>
          <p:nvPr>
            <p:ph sz="half" idx="2"/>
          </p:nvPr>
        </p:nvSpPr>
        <p:spPr>
          <a:xfrm>
            <a:off x="304798" y="1905000"/>
            <a:ext cx="4191002" cy="4221163"/>
          </a:xfrm>
        </p:spPr>
        <p:txBody>
          <a:bodyPr/>
          <a:lstStyle/>
          <a:p>
            <a:r>
              <a:rPr lang="pt-PT" sz="2800" b="1" dirty="0" smtClean="0"/>
              <a:t>Oil and Gas</a:t>
            </a:r>
          </a:p>
          <a:p>
            <a:pPr lvl="1"/>
            <a:r>
              <a:rPr lang="en-GB" sz="2200" dirty="0" smtClean="0"/>
              <a:t>Location</a:t>
            </a:r>
            <a:r>
              <a:rPr lang="pt-PT" sz="2200" dirty="0" smtClean="0"/>
              <a:t> </a:t>
            </a:r>
            <a:r>
              <a:rPr lang="en-GB" sz="2200" dirty="0" smtClean="0"/>
              <a:t>and</a:t>
            </a:r>
            <a:r>
              <a:rPr lang="pt-PT" sz="2200" dirty="0" smtClean="0"/>
              <a:t> </a:t>
            </a:r>
            <a:r>
              <a:rPr lang="en-GB" sz="2200" dirty="0" smtClean="0"/>
              <a:t>duration</a:t>
            </a:r>
            <a:r>
              <a:rPr lang="pt-PT" sz="2200" dirty="0" smtClean="0"/>
              <a:t> </a:t>
            </a:r>
            <a:r>
              <a:rPr lang="en-GB" sz="2200" dirty="0" smtClean="0"/>
              <a:t>of</a:t>
            </a:r>
            <a:r>
              <a:rPr lang="pt-PT" sz="2200" dirty="0" smtClean="0"/>
              <a:t> </a:t>
            </a:r>
            <a:r>
              <a:rPr lang="en-GB" sz="2200" dirty="0" smtClean="0"/>
              <a:t>exploration</a:t>
            </a:r>
            <a:r>
              <a:rPr lang="pt-PT" sz="2200" dirty="0" smtClean="0"/>
              <a:t> </a:t>
            </a:r>
            <a:r>
              <a:rPr lang="en-GB" sz="2200" dirty="0" smtClean="0"/>
              <a:t>or</a:t>
            </a:r>
            <a:r>
              <a:rPr lang="pt-PT" sz="2200" dirty="0" smtClean="0"/>
              <a:t> </a:t>
            </a:r>
            <a:r>
              <a:rPr lang="en-GB" sz="2200" dirty="0" smtClean="0"/>
              <a:t>production</a:t>
            </a:r>
            <a:endParaRPr lang="en-GB" sz="2200" dirty="0"/>
          </a:p>
        </p:txBody>
      </p:sp>
      <p:sp>
        <p:nvSpPr>
          <p:cNvPr id="19" name="Marcador de Posição de Conteúdo 18"/>
          <p:cNvSpPr>
            <a:spLocks noGrp="1"/>
          </p:cNvSpPr>
          <p:nvPr>
            <p:ph sz="quarter" idx="4"/>
          </p:nvPr>
        </p:nvSpPr>
        <p:spPr>
          <a:xfrm>
            <a:off x="4572001" y="1905000"/>
            <a:ext cx="4267199" cy="4221163"/>
          </a:xfrm>
        </p:spPr>
        <p:txBody>
          <a:bodyPr/>
          <a:lstStyle/>
          <a:p>
            <a:r>
              <a:rPr lang="en-GB" sz="2800" b="1" dirty="0" smtClean="0"/>
              <a:t>Fisheries</a:t>
            </a:r>
          </a:p>
          <a:p>
            <a:pPr lvl="1"/>
            <a:r>
              <a:rPr lang="en-GB" dirty="0" smtClean="0"/>
              <a:t>Location</a:t>
            </a:r>
            <a:r>
              <a:rPr lang="pt-PT" dirty="0" smtClean="0"/>
              <a:t>, </a:t>
            </a:r>
            <a:r>
              <a:rPr lang="en-GB" dirty="0" smtClean="0"/>
              <a:t>Depth</a:t>
            </a:r>
            <a:r>
              <a:rPr lang="pt-PT" dirty="0" smtClean="0"/>
              <a:t>, </a:t>
            </a:r>
            <a:r>
              <a:rPr lang="en-GB" dirty="0" smtClean="0"/>
              <a:t>Season</a:t>
            </a:r>
            <a:r>
              <a:rPr lang="pt-PT" dirty="0" smtClean="0"/>
              <a:t>, </a:t>
            </a:r>
            <a:r>
              <a:rPr lang="en-GB" dirty="0" smtClean="0"/>
              <a:t>Duration</a:t>
            </a:r>
            <a:r>
              <a:rPr lang="pt-PT" dirty="0" smtClean="0"/>
              <a:t>, </a:t>
            </a:r>
            <a:r>
              <a:rPr lang="en-GB" dirty="0" smtClean="0"/>
              <a:t>Fishing</a:t>
            </a:r>
            <a:r>
              <a:rPr lang="pt-PT" dirty="0" smtClean="0"/>
              <a:t> </a:t>
            </a:r>
            <a:r>
              <a:rPr lang="en-GB" dirty="0" smtClean="0"/>
              <a:t>License</a:t>
            </a:r>
            <a:endParaRPr lang="en-GB" dirty="0"/>
          </a:p>
        </p:txBody>
      </p:sp>
      <p:sp>
        <p:nvSpPr>
          <p:cNvPr id="3" name="Marcador de Posição do Número do Diapositivo 2"/>
          <p:cNvSpPr>
            <a:spLocks noGrp="1"/>
          </p:cNvSpPr>
          <p:nvPr>
            <p:ph type="sldNum" sz="quarter" idx="12"/>
          </p:nvPr>
        </p:nvSpPr>
        <p:spPr/>
        <p:txBody>
          <a:bodyPr/>
          <a:lstStyle/>
          <a:p>
            <a:fld id="{8F8197B2-C493-48A4-8C04-1F6A02EC3706}" type="slidenum">
              <a:rPr lang="en-GB" smtClean="0"/>
              <a:pPr/>
              <a:t>13</a:t>
            </a:fld>
            <a:endParaRPr lang="en-GB" dirty="0"/>
          </a:p>
        </p:txBody>
      </p:sp>
      <p:pic>
        <p:nvPicPr>
          <p:cNvPr id="8" name="Picture 2" descr="http://globalfishingwatch.org/assets/720/Illegal-fishing-trawl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1" y="3141909"/>
            <a:ext cx="4267200" cy="32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799" y="3141909"/>
            <a:ext cx="4191001" cy="3214442"/>
          </a:xfrm>
          <a:prstGeom prst="rect">
            <a:avLst/>
          </a:prstGeom>
        </p:spPr>
      </p:pic>
      <p:sp>
        <p:nvSpPr>
          <p:cNvPr id="20" name="Content Placeholder 2"/>
          <p:cNvSpPr txBox="1">
            <a:spLocks/>
          </p:cNvSpPr>
          <p:nvPr/>
        </p:nvSpPr>
        <p:spPr>
          <a:xfrm>
            <a:off x="304801" y="1295400"/>
            <a:ext cx="8534400" cy="609600"/>
          </a:xfrm>
          <a:prstGeom prst="rect">
            <a:avLst/>
          </a:prstGeom>
        </p:spPr>
        <p:txBody>
          <a:bodyPr vert="horz" lIns="91440" tIns="45720" rIns="91440" bIns="45720" rtlCol="0" anchor="b">
            <a:noAutofit/>
          </a:bodyPr>
          <a:lstStyle>
            <a:lvl1pPr marL="0" indent="0" algn="l" defTabSz="914400" rtl="0" eaLnBrk="1" latinLnBrk="0" hangingPunct="1">
              <a:spcBef>
                <a:spcPts val="0"/>
              </a:spcBef>
              <a:spcAft>
                <a:spcPts val="300"/>
              </a:spcAft>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ts val="0"/>
              </a:spcBef>
              <a:spcAft>
                <a:spcPts val="100"/>
              </a:spcAft>
              <a:buSzPct val="65000"/>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spcBef>
                <a:spcPts val="0"/>
              </a:spcBef>
              <a:spcAft>
                <a:spcPts val="100"/>
              </a:spcAft>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ts val="0"/>
              </a:spcBef>
              <a:spcAft>
                <a:spcPts val="100"/>
              </a:spcAft>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ts val="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342900" indent="-342900">
              <a:spcBef>
                <a:spcPct val="0"/>
              </a:spcBef>
              <a:buFont typeface="Arial" panose="020B0604020202020204" pitchFamily="34" charset="0"/>
              <a:buChar char="•"/>
            </a:pPr>
            <a:r>
              <a:rPr lang="en-CA" altLang="en-US" sz="2800" b="0" dirty="0" smtClean="0">
                <a:cs typeface="Arial" panose="020B0604020202020204" pitchFamily="34" charset="0"/>
              </a:rPr>
              <a:t>RRR administered by proper authority </a:t>
            </a:r>
          </a:p>
          <a:p>
            <a:pPr marL="800100" lvl="1" indent="-342900">
              <a:spcBef>
                <a:spcPct val="0"/>
              </a:spcBef>
              <a:buFont typeface="Arial" panose="020B0604020202020204" pitchFamily="34" charset="0"/>
              <a:buChar char="•"/>
            </a:pPr>
            <a:r>
              <a:rPr lang="en-CA" altLang="en-US" sz="2200" b="0" dirty="0">
                <a:cs typeface="Arial" panose="020B0604020202020204" pitchFamily="34" charset="0"/>
              </a:rPr>
              <a:t>T</a:t>
            </a:r>
            <a:r>
              <a:rPr lang="en-CA" altLang="en-US" sz="2200" b="0" dirty="0" smtClean="0">
                <a:cs typeface="Arial" panose="020B0604020202020204" pitchFamily="34" charset="0"/>
              </a:rPr>
              <a:t>hrough legislation</a:t>
            </a:r>
          </a:p>
        </p:txBody>
      </p:sp>
      <p:pic>
        <p:nvPicPr>
          <p:cNvPr id="21" name="Imagem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143476290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Número do Diapositivo 2"/>
          <p:cNvSpPr>
            <a:spLocks noGrp="1"/>
          </p:cNvSpPr>
          <p:nvPr>
            <p:ph type="sldNum" sz="quarter" idx="11"/>
          </p:nvPr>
        </p:nvSpPr>
        <p:spPr/>
        <p:txBody>
          <a:bodyPr/>
          <a:lstStyle/>
          <a:p>
            <a:fld id="{8F8197B2-C493-48A4-8C04-1F6A02EC3706}" type="slidenum">
              <a:rPr lang="en-GB" smtClean="0"/>
              <a:pPr/>
              <a:t>14</a:t>
            </a:fld>
            <a:endParaRPr lang="en-GB" dirty="0"/>
          </a:p>
        </p:txBody>
      </p:sp>
      <p:sp>
        <p:nvSpPr>
          <p:cNvPr id="4" name="Título 3"/>
          <p:cNvSpPr>
            <a:spLocks noGrp="1"/>
          </p:cNvSpPr>
          <p:nvPr>
            <p:ph type="title"/>
          </p:nvPr>
        </p:nvSpPr>
        <p:spPr/>
        <p:txBody>
          <a:bodyPr/>
          <a:lstStyle/>
          <a:p>
            <a:r>
              <a:rPr lang="en-US" altLang="en-US" dirty="0">
                <a:latin typeface="+mn-lt"/>
                <a:cs typeface="Arial" panose="020B0604020202020204" pitchFamily="34" charset="0"/>
              </a:rPr>
              <a:t>Information Integration</a:t>
            </a:r>
            <a:endParaRPr lang="pt-PT" dirty="0">
              <a:latin typeface="+mn-lt"/>
            </a:endParaRPr>
          </a:p>
        </p:txBody>
      </p:sp>
      <p:pic>
        <p:nvPicPr>
          <p:cNvPr id="5" name="Image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pic>
        <p:nvPicPr>
          <p:cNvPr id="6" name="Picture 27"/>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304799" y="1238865"/>
            <a:ext cx="8534401" cy="5117485"/>
          </a:xfrm>
          <a:prstGeom prst="rect">
            <a:avLst/>
          </a:prstGeom>
          <a:noFill/>
          <a:ln>
            <a:noFill/>
          </a:ln>
          <a:effectLst/>
          <a:extLst>
            <a:ext uri="{909E8E84-426E-40DD-AFC4-6F175D3DCCD1}">
              <a14:hiddenFill xmlns:a14="http://schemas.microsoft.com/office/drawing/2010/main">
                <a:solidFill>
                  <a:srgbClr val="FFE6C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199867" y="6356350"/>
            <a:ext cx="1639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eaLnBrk="1" hangingPunct="1">
              <a:spcBef>
                <a:spcPct val="0"/>
              </a:spcBef>
              <a:buFontTx/>
              <a:buNone/>
            </a:pPr>
            <a:r>
              <a:rPr lang="en-CA" altLang="en-US" sz="1600" dirty="0">
                <a:latin typeface="+mn-lt"/>
              </a:rPr>
              <a:t>M’Bala 2016</a:t>
            </a:r>
          </a:p>
        </p:txBody>
      </p:sp>
    </p:spTree>
    <p:extLst>
      <p:ext uri="{BB962C8B-B14F-4D97-AF65-F5344CB8AC3E}">
        <p14:creationId xmlns:p14="http://schemas.microsoft.com/office/powerpoint/2010/main" val="210733963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
        <p:nvSpPr>
          <p:cNvPr id="4" name="Título 3"/>
          <p:cNvSpPr>
            <a:spLocks noGrp="1"/>
          </p:cNvSpPr>
          <p:nvPr>
            <p:ph type="title"/>
          </p:nvPr>
        </p:nvSpPr>
        <p:spPr/>
        <p:txBody>
          <a:bodyPr>
            <a:noAutofit/>
          </a:bodyPr>
          <a:lstStyle/>
          <a:p>
            <a:r>
              <a:rPr lang="en-CA" dirty="0">
                <a:latin typeface="+mn-lt"/>
                <a:cs typeface="Arial" panose="020B0604020202020204" pitchFamily="34" charset="0"/>
              </a:rPr>
              <a:t>MSDI Management System </a:t>
            </a:r>
            <a:r>
              <a:rPr lang="en-CA" dirty="0" smtClean="0">
                <a:latin typeface="+mn-lt"/>
                <a:cs typeface="Arial" panose="020B0604020202020204" pitchFamily="34" charset="0"/>
              </a:rPr>
              <a:t>Components - MC</a:t>
            </a:r>
            <a:endParaRPr lang="pt-PT" dirty="0">
              <a:latin typeface="+mn-lt"/>
            </a:endParaRPr>
          </a:p>
        </p:txBody>
      </p:sp>
      <p:sp>
        <p:nvSpPr>
          <p:cNvPr id="3" name="Marcador de Posição do Número do Diapositivo 2"/>
          <p:cNvSpPr>
            <a:spLocks noGrp="1"/>
          </p:cNvSpPr>
          <p:nvPr>
            <p:ph type="sldNum" sz="quarter" idx="12"/>
          </p:nvPr>
        </p:nvSpPr>
        <p:spPr/>
        <p:txBody>
          <a:bodyPr/>
          <a:lstStyle/>
          <a:p>
            <a:fld id="{8F8197B2-C493-48A4-8C04-1F6A02EC3706}" type="slidenum">
              <a:rPr lang="en-GB" smtClean="0"/>
              <a:pPr/>
              <a:t>15</a:t>
            </a:fld>
            <a:endParaRPr lang="en-GB" dirty="0"/>
          </a:p>
        </p:txBody>
      </p:sp>
      <p:grpSp>
        <p:nvGrpSpPr>
          <p:cNvPr id="7" name="Group 2"/>
          <p:cNvGrpSpPr>
            <a:grpSpLocks/>
          </p:cNvGrpSpPr>
          <p:nvPr/>
        </p:nvGrpSpPr>
        <p:grpSpPr bwMode="auto">
          <a:xfrm>
            <a:off x="304799" y="1314450"/>
            <a:ext cx="8534401" cy="2787728"/>
            <a:chOff x="305328" y="1313985"/>
            <a:chExt cx="8533132" cy="2788669"/>
          </a:xfrm>
        </p:grpSpPr>
        <p:sp>
          <p:nvSpPr>
            <p:cNvPr id="8" name="Rectangle 4"/>
            <p:cNvSpPr/>
            <p:nvPr/>
          </p:nvSpPr>
          <p:spPr>
            <a:xfrm>
              <a:off x="3260815" y="1313985"/>
              <a:ext cx="2762059" cy="114338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2200" b="1" dirty="0">
                  <a:solidFill>
                    <a:schemeClr val="tx1"/>
                  </a:solidFill>
                </a:rPr>
                <a:t>MSDI Management System</a:t>
              </a:r>
            </a:p>
          </p:txBody>
        </p:sp>
        <p:sp>
          <p:nvSpPr>
            <p:cNvPr id="9" name="Rectangle 32"/>
            <p:cNvSpPr/>
            <p:nvPr/>
          </p:nvSpPr>
          <p:spPr>
            <a:xfrm>
              <a:off x="7326219" y="1313986"/>
              <a:ext cx="1512241" cy="113226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2000" b="1" dirty="0">
                  <a:solidFill>
                    <a:schemeClr val="tx1"/>
                  </a:solidFill>
                </a:rPr>
                <a:t>Metadata</a:t>
              </a:r>
            </a:p>
          </p:txBody>
        </p:sp>
        <p:sp>
          <p:nvSpPr>
            <p:cNvPr id="11" name="Rectangle 34"/>
            <p:cNvSpPr/>
            <p:nvPr/>
          </p:nvSpPr>
          <p:spPr>
            <a:xfrm>
              <a:off x="7352913" y="3465852"/>
              <a:ext cx="1458853" cy="6368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2000" dirty="0">
                  <a:solidFill>
                    <a:schemeClr val="tx1"/>
                  </a:solidFill>
                </a:rPr>
                <a:t>Data Bases</a:t>
              </a:r>
            </a:p>
          </p:txBody>
        </p:sp>
        <p:sp>
          <p:nvSpPr>
            <p:cNvPr id="13" name="Flowchart: Alternate Process 36"/>
            <p:cNvSpPr/>
            <p:nvPr/>
          </p:nvSpPr>
          <p:spPr>
            <a:xfrm>
              <a:off x="305328" y="1313986"/>
              <a:ext cx="1690439" cy="1143385"/>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2000" b="1" dirty="0">
                  <a:solidFill>
                    <a:schemeClr val="tx1"/>
                  </a:solidFill>
                </a:rPr>
                <a:t>Web Interface</a:t>
              </a:r>
            </a:p>
          </p:txBody>
        </p:sp>
        <p:sp>
          <p:nvSpPr>
            <p:cNvPr id="14" name="Left-Right Arrow 37"/>
            <p:cNvSpPr/>
            <p:nvPr/>
          </p:nvSpPr>
          <p:spPr>
            <a:xfrm>
              <a:off x="1995767" y="1675264"/>
              <a:ext cx="1265048" cy="4922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grpSp>
      <p:grpSp>
        <p:nvGrpSpPr>
          <p:cNvPr id="15" name="Group 14"/>
          <p:cNvGrpSpPr>
            <a:grpSpLocks/>
          </p:cNvGrpSpPr>
          <p:nvPr/>
        </p:nvGrpSpPr>
        <p:grpSpPr bwMode="auto">
          <a:xfrm>
            <a:off x="304799" y="2457449"/>
            <a:ext cx="8534401" cy="4136360"/>
            <a:chOff x="305499" y="2456984"/>
            <a:chExt cx="8533190" cy="4137988"/>
          </a:xfrm>
        </p:grpSpPr>
        <p:grpSp>
          <p:nvGrpSpPr>
            <p:cNvPr id="16" name="Group 13"/>
            <p:cNvGrpSpPr>
              <a:grpSpLocks/>
            </p:cNvGrpSpPr>
            <p:nvPr/>
          </p:nvGrpSpPr>
          <p:grpSpPr bwMode="auto">
            <a:xfrm>
              <a:off x="305499" y="5141709"/>
              <a:ext cx="8533190" cy="1453263"/>
              <a:chOff x="305499" y="5141709"/>
              <a:chExt cx="8533190" cy="1453263"/>
            </a:xfrm>
          </p:grpSpPr>
          <p:sp>
            <p:nvSpPr>
              <p:cNvPr id="24" name="Flowchart: Document 8"/>
              <p:cNvSpPr/>
              <p:nvPr/>
            </p:nvSpPr>
            <p:spPr>
              <a:xfrm>
                <a:off x="7829182" y="5141709"/>
                <a:ext cx="1009507" cy="873469"/>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MSDI Tracking</a:t>
                </a:r>
              </a:p>
            </p:txBody>
          </p:sp>
          <p:sp>
            <p:nvSpPr>
              <p:cNvPr id="25" name="Flowchart: Document 19"/>
              <p:cNvSpPr/>
              <p:nvPr/>
            </p:nvSpPr>
            <p:spPr>
              <a:xfrm>
                <a:off x="6674384" y="5155015"/>
                <a:ext cx="1011093" cy="873469"/>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eNav Portal</a:t>
                </a:r>
              </a:p>
            </p:txBody>
          </p:sp>
          <p:sp>
            <p:nvSpPr>
              <p:cNvPr id="26" name="Flowchart: Document 21"/>
              <p:cNvSpPr/>
              <p:nvPr/>
            </p:nvSpPr>
            <p:spPr>
              <a:xfrm>
                <a:off x="5194926" y="5145809"/>
                <a:ext cx="1335751" cy="975749"/>
              </a:xfrm>
              <a:prstGeom prst="flowChartDocumen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Marine Cadastre</a:t>
                </a:r>
              </a:p>
            </p:txBody>
          </p:sp>
          <p:sp>
            <p:nvSpPr>
              <p:cNvPr id="27" name="Flowchart: Document 43"/>
              <p:cNvSpPr/>
              <p:nvPr/>
            </p:nvSpPr>
            <p:spPr>
              <a:xfrm>
                <a:off x="3774770" y="5145809"/>
                <a:ext cx="1280931" cy="975749"/>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Chart Production</a:t>
                </a:r>
              </a:p>
            </p:txBody>
          </p:sp>
          <p:sp>
            <p:nvSpPr>
              <p:cNvPr id="28" name="Flowchart: Document 53"/>
              <p:cNvSpPr/>
              <p:nvPr/>
            </p:nvSpPr>
            <p:spPr>
              <a:xfrm>
                <a:off x="2149911" y="5151367"/>
                <a:ext cx="1485633" cy="1206053"/>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DB Management</a:t>
                </a:r>
              </a:p>
            </p:txBody>
          </p:sp>
          <p:sp>
            <p:nvSpPr>
              <p:cNvPr id="29" name="Flowchart: Document 58"/>
              <p:cNvSpPr/>
              <p:nvPr/>
            </p:nvSpPr>
            <p:spPr>
              <a:xfrm>
                <a:off x="305499" y="5151367"/>
                <a:ext cx="1699971" cy="1443605"/>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Format and Datum Transformation</a:t>
                </a:r>
              </a:p>
            </p:txBody>
          </p:sp>
        </p:grpSp>
        <p:grpSp>
          <p:nvGrpSpPr>
            <p:cNvPr id="17" name="Group 11"/>
            <p:cNvGrpSpPr>
              <a:grpSpLocks/>
            </p:cNvGrpSpPr>
            <p:nvPr/>
          </p:nvGrpSpPr>
          <p:grpSpPr bwMode="auto">
            <a:xfrm>
              <a:off x="1155484" y="2456984"/>
              <a:ext cx="7178451" cy="2698030"/>
              <a:chOff x="1155484" y="2456984"/>
              <a:chExt cx="7178451" cy="2698030"/>
            </a:xfrm>
          </p:grpSpPr>
          <p:cxnSp>
            <p:nvCxnSpPr>
              <p:cNvPr id="18" name="Straight Arrow Connector 12"/>
              <p:cNvCxnSpPr>
                <a:stCxn id="8" idx="2"/>
                <a:endCxn id="24" idx="0"/>
              </p:cNvCxnSpPr>
              <p:nvPr/>
            </p:nvCxnSpPr>
            <p:spPr>
              <a:xfrm>
                <a:off x="4642045" y="2456984"/>
                <a:ext cx="3691890" cy="2684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7"/>
              <p:cNvCxnSpPr>
                <a:stCxn id="8" idx="2"/>
                <a:endCxn id="25" idx="0"/>
              </p:cNvCxnSpPr>
              <p:nvPr/>
            </p:nvCxnSpPr>
            <p:spPr>
              <a:xfrm>
                <a:off x="4642045" y="2456984"/>
                <a:ext cx="2537885" cy="2698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2"/>
              <p:cNvCxnSpPr>
                <a:stCxn id="8" idx="2"/>
                <a:endCxn id="26" idx="0"/>
              </p:cNvCxnSpPr>
              <p:nvPr/>
            </p:nvCxnSpPr>
            <p:spPr>
              <a:xfrm>
                <a:off x="4642045" y="2456984"/>
                <a:ext cx="1220757" cy="2688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44"/>
              <p:cNvCxnSpPr>
                <a:stCxn id="8" idx="2"/>
                <a:endCxn id="27" idx="0"/>
              </p:cNvCxnSpPr>
              <p:nvPr/>
            </p:nvCxnSpPr>
            <p:spPr>
              <a:xfrm flipH="1">
                <a:off x="4415235" y="2456984"/>
                <a:ext cx="226810" cy="2688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54"/>
              <p:cNvCxnSpPr>
                <a:stCxn id="8" idx="2"/>
                <a:endCxn id="28" idx="0"/>
              </p:cNvCxnSpPr>
              <p:nvPr/>
            </p:nvCxnSpPr>
            <p:spPr>
              <a:xfrm flipH="1">
                <a:off x="2892727" y="2456984"/>
                <a:ext cx="1749318" cy="2694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59"/>
              <p:cNvCxnSpPr>
                <a:stCxn id="8" idx="2"/>
                <a:endCxn id="29" idx="0"/>
              </p:cNvCxnSpPr>
              <p:nvPr/>
            </p:nvCxnSpPr>
            <p:spPr>
              <a:xfrm flipH="1">
                <a:off x="1155484" y="2456984"/>
                <a:ext cx="3486561" cy="269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36" name="Left-Right Arrow 37"/>
          <p:cNvSpPr/>
          <p:nvPr/>
        </p:nvSpPr>
        <p:spPr bwMode="auto">
          <a:xfrm>
            <a:off x="6042347" y="1678994"/>
            <a:ext cx="1265236" cy="4921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cxnSp>
        <p:nvCxnSpPr>
          <p:cNvPr id="54" name="Conexão reta unidirecional 53"/>
          <p:cNvCxnSpPr>
            <a:stCxn id="9" idx="2"/>
            <a:endCxn id="11" idx="0"/>
          </p:cNvCxnSpPr>
          <p:nvPr/>
        </p:nvCxnSpPr>
        <p:spPr>
          <a:xfrm>
            <a:off x="8082967" y="2446337"/>
            <a:ext cx="0" cy="1019254"/>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36007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CA" altLang="en-US" dirty="0">
                <a:latin typeface="+mn-lt"/>
                <a:cs typeface="Arial" panose="020B0604020202020204" pitchFamily="34" charset="0"/>
              </a:rPr>
              <a:t>Marine Cadastre </a:t>
            </a:r>
            <a:r>
              <a:rPr lang="en-CA" altLang="en-US" dirty="0" smtClean="0">
                <a:latin typeface="+mn-lt"/>
                <a:cs typeface="Arial" panose="020B0604020202020204" pitchFamily="34" charset="0"/>
              </a:rPr>
              <a:t>Schematic</a:t>
            </a:r>
            <a:endParaRPr lang="pt-PT" dirty="0">
              <a:latin typeface="+mn-lt"/>
            </a:endParaRPr>
          </a:p>
        </p:txBody>
      </p:sp>
      <p:sp>
        <p:nvSpPr>
          <p:cNvPr id="3" name="Marcador de Posição do Número do Diapositivo 2"/>
          <p:cNvSpPr>
            <a:spLocks noGrp="1"/>
          </p:cNvSpPr>
          <p:nvPr>
            <p:ph type="sldNum" sz="quarter" idx="12"/>
          </p:nvPr>
        </p:nvSpPr>
        <p:spPr/>
        <p:txBody>
          <a:bodyPr/>
          <a:lstStyle/>
          <a:p>
            <a:fld id="{8F8197B2-C493-48A4-8C04-1F6A02EC3706}" type="slidenum">
              <a:rPr lang="en-GB" smtClean="0"/>
              <a:pPr/>
              <a:t>16</a:t>
            </a:fld>
            <a:endParaRPr lang="en-GB" dirty="0"/>
          </a:p>
        </p:txBody>
      </p:sp>
      <p:pic>
        <p:nvPicPr>
          <p:cNvPr id="4" name="Imagem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
        <p:nvSpPr>
          <p:cNvPr id="5" name="Rectangle 19"/>
          <p:cNvSpPr/>
          <p:nvPr/>
        </p:nvSpPr>
        <p:spPr bwMode="auto">
          <a:xfrm>
            <a:off x="6782700" y="1062376"/>
            <a:ext cx="2056501" cy="534415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schemeClr val="tx1"/>
              </a:solidFill>
            </a:endParaRPr>
          </a:p>
        </p:txBody>
      </p:sp>
      <p:sp>
        <p:nvSpPr>
          <p:cNvPr id="6" name="Flowchart: Direct Access Storage 6"/>
          <p:cNvSpPr/>
          <p:nvPr/>
        </p:nvSpPr>
        <p:spPr bwMode="auto">
          <a:xfrm rot="16200000">
            <a:off x="7396800" y="4313667"/>
            <a:ext cx="828301" cy="1993902"/>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7" name="TextBox 7"/>
          <p:cNvSpPr txBox="1">
            <a:spLocks noChangeArrowheads="1"/>
          </p:cNvSpPr>
          <p:nvPr/>
        </p:nvSpPr>
        <p:spPr bwMode="auto">
          <a:xfrm>
            <a:off x="6775448" y="5932869"/>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smtClean="0">
                <a:latin typeface="+mn-lt"/>
              </a:rPr>
              <a:t>Military</a:t>
            </a:r>
            <a:endParaRPr lang="en-CA" altLang="en-US" sz="1800" dirty="0">
              <a:latin typeface="+mn-lt"/>
            </a:endParaRPr>
          </a:p>
        </p:txBody>
      </p:sp>
      <p:sp>
        <p:nvSpPr>
          <p:cNvPr id="8" name="Flowchart: Direct Access Storage 6"/>
          <p:cNvSpPr/>
          <p:nvPr/>
        </p:nvSpPr>
        <p:spPr bwMode="auto">
          <a:xfrm rot="16200000">
            <a:off x="7536532" y="5034795"/>
            <a:ext cx="548842" cy="1993902"/>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11" name="TextBox 7"/>
          <p:cNvSpPr txBox="1">
            <a:spLocks noChangeArrowheads="1"/>
          </p:cNvSpPr>
          <p:nvPr/>
        </p:nvSpPr>
        <p:spPr bwMode="auto">
          <a:xfrm>
            <a:off x="6775444" y="5120205"/>
            <a:ext cx="19939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smtClean="0">
                <a:latin typeface="+mn-lt"/>
              </a:rPr>
              <a:t>Oil &amp; Gas Infrastructure</a:t>
            </a:r>
            <a:endParaRPr lang="en-CA" altLang="en-US" sz="1800" dirty="0">
              <a:latin typeface="+mn-lt"/>
            </a:endParaRPr>
          </a:p>
        </p:txBody>
      </p:sp>
      <p:sp>
        <p:nvSpPr>
          <p:cNvPr id="12" name="TextBox 7"/>
          <p:cNvSpPr txBox="1">
            <a:spLocks noChangeArrowheads="1"/>
          </p:cNvSpPr>
          <p:nvPr/>
        </p:nvSpPr>
        <p:spPr bwMode="auto">
          <a:xfrm>
            <a:off x="6775445" y="4488105"/>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smtClean="0">
                <a:latin typeface="+mn-lt"/>
              </a:rPr>
              <a:t>Heritage</a:t>
            </a:r>
            <a:endParaRPr lang="en-CA" altLang="en-US" sz="1800" dirty="0">
              <a:latin typeface="+mn-lt"/>
            </a:endParaRPr>
          </a:p>
        </p:txBody>
      </p:sp>
      <p:sp>
        <p:nvSpPr>
          <p:cNvPr id="13" name="Flowchart: Direct Access Storage 6"/>
          <p:cNvSpPr/>
          <p:nvPr/>
        </p:nvSpPr>
        <p:spPr bwMode="auto">
          <a:xfrm rot="16200000">
            <a:off x="7536529" y="3621873"/>
            <a:ext cx="548842" cy="1993902"/>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14" name="TextBox 7"/>
          <p:cNvSpPr txBox="1">
            <a:spLocks noChangeArrowheads="1"/>
          </p:cNvSpPr>
          <p:nvPr/>
        </p:nvSpPr>
        <p:spPr bwMode="auto">
          <a:xfrm>
            <a:off x="6768799" y="3967570"/>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smtClean="0">
                <a:latin typeface="+mn-lt"/>
              </a:rPr>
              <a:t>MPAs</a:t>
            </a:r>
            <a:endParaRPr lang="en-CA" altLang="en-US" sz="1800" dirty="0">
              <a:latin typeface="+mn-lt"/>
            </a:endParaRPr>
          </a:p>
        </p:txBody>
      </p:sp>
      <p:sp>
        <p:nvSpPr>
          <p:cNvPr id="15" name="Flowchart: Direct Access Storage 6"/>
          <p:cNvSpPr/>
          <p:nvPr/>
        </p:nvSpPr>
        <p:spPr bwMode="auto">
          <a:xfrm rot="16200000">
            <a:off x="7529883" y="3069496"/>
            <a:ext cx="548842" cy="1993902"/>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16" name="TextBox 113"/>
          <p:cNvSpPr txBox="1">
            <a:spLocks noChangeArrowheads="1"/>
          </p:cNvSpPr>
          <p:nvPr/>
        </p:nvSpPr>
        <p:spPr bwMode="auto">
          <a:xfrm>
            <a:off x="6743537" y="1112559"/>
            <a:ext cx="20577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2000" b="1" dirty="0" smtClean="0">
                <a:latin typeface="+mn-lt"/>
              </a:rPr>
              <a:t>MC Data Base</a:t>
            </a:r>
            <a:endParaRPr lang="en-CA" altLang="en-US" sz="2000" b="1" dirty="0">
              <a:latin typeface="+mn-lt"/>
            </a:endParaRPr>
          </a:p>
        </p:txBody>
      </p:sp>
      <p:sp>
        <p:nvSpPr>
          <p:cNvPr id="17" name="TextBox 7"/>
          <p:cNvSpPr txBox="1">
            <a:spLocks noChangeArrowheads="1"/>
          </p:cNvSpPr>
          <p:nvPr/>
        </p:nvSpPr>
        <p:spPr bwMode="auto">
          <a:xfrm>
            <a:off x="6768799" y="3398086"/>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smtClean="0">
                <a:latin typeface="+mn-lt"/>
              </a:rPr>
              <a:t>Boundaries</a:t>
            </a:r>
            <a:endParaRPr lang="en-CA" altLang="en-US" sz="1800" dirty="0">
              <a:latin typeface="+mn-lt"/>
            </a:endParaRPr>
          </a:p>
        </p:txBody>
      </p:sp>
      <p:sp>
        <p:nvSpPr>
          <p:cNvPr id="18" name="Flowchart: Direct Access Storage 6"/>
          <p:cNvSpPr/>
          <p:nvPr/>
        </p:nvSpPr>
        <p:spPr bwMode="auto">
          <a:xfrm rot="16200000">
            <a:off x="7529883" y="2500012"/>
            <a:ext cx="548842" cy="1993902"/>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19" name="TextBox 7"/>
          <p:cNvSpPr txBox="1">
            <a:spLocks noChangeArrowheads="1"/>
          </p:cNvSpPr>
          <p:nvPr/>
        </p:nvSpPr>
        <p:spPr bwMode="auto">
          <a:xfrm>
            <a:off x="6775445" y="2823690"/>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smtClean="0">
                <a:latin typeface="+mn-lt"/>
              </a:rPr>
              <a:t>Shipping Routes</a:t>
            </a:r>
            <a:endParaRPr lang="en-CA" altLang="en-US" sz="1800" dirty="0">
              <a:latin typeface="+mn-lt"/>
            </a:endParaRPr>
          </a:p>
        </p:txBody>
      </p:sp>
      <p:sp>
        <p:nvSpPr>
          <p:cNvPr id="20" name="Flowchart: Direct Access Storage 6"/>
          <p:cNvSpPr/>
          <p:nvPr/>
        </p:nvSpPr>
        <p:spPr bwMode="auto">
          <a:xfrm rot="16200000">
            <a:off x="7536529" y="1925616"/>
            <a:ext cx="548842" cy="1993902"/>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21" name="TextBox 7"/>
          <p:cNvSpPr txBox="1">
            <a:spLocks noChangeArrowheads="1"/>
          </p:cNvSpPr>
          <p:nvPr/>
        </p:nvSpPr>
        <p:spPr bwMode="auto">
          <a:xfrm>
            <a:off x="6743537" y="2253679"/>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smtClean="0">
                <a:latin typeface="+mn-lt"/>
              </a:rPr>
              <a:t>Fisheries</a:t>
            </a:r>
            <a:endParaRPr lang="en-CA" altLang="en-US" sz="1800" dirty="0">
              <a:latin typeface="+mn-lt"/>
            </a:endParaRPr>
          </a:p>
        </p:txBody>
      </p:sp>
      <p:sp>
        <p:nvSpPr>
          <p:cNvPr id="22" name="Flowchart: Direct Access Storage 6"/>
          <p:cNvSpPr/>
          <p:nvPr/>
        </p:nvSpPr>
        <p:spPr bwMode="auto">
          <a:xfrm rot="16200000">
            <a:off x="7536529" y="1356287"/>
            <a:ext cx="548842" cy="1993902"/>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23" name="TextBox 7"/>
          <p:cNvSpPr txBox="1">
            <a:spLocks noChangeArrowheads="1"/>
          </p:cNvSpPr>
          <p:nvPr/>
        </p:nvSpPr>
        <p:spPr bwMode="auto">
          <a:xfrm>
            <a:off x="6736891" y="1699530"/>
            <a:ext cx="1993903" cy="3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None/>
            </a:pPr>
            <a:r>
              <a:rPr lang="en-CA" altLang="en-US" sz="1800" dirty="0" smtClean="0">
                <a:latin typeface="+mn-lt"/>
              </a:rPr>
              <a:t>Coastlines</a:t>
            </a:r>
            <a:endParaRPr lang="en-CA" altLang="en-US" sz="1800" dirty="0">
              <a:latin typeface="+mn-lt"/>
            </a:endParaRPr>
          </a:p>
        </p:txBody>
      </p:sp>
      <p:sp>
        <p:nvSpPr>
          <p:cNvPr id="24" name="Flowchart: Direct Access Storage 6"/>
          <p:cNvSpPr/>
          <p:nvPr/>
        </p:nvSpPr>
        <p:spPr bwMode="auto">
          <a:xfrm rot="16200000">
            <a:off x="7529883" y="802138"/>
            <a:ext cx="548842" cy="1993902"/>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25" name="Rectangle 3"/>
          <p:cNvSpPr/>
          <p:nvPr/>
        </p:nvSpPr>
        <p:spPr>
          <a:xfrm>
            <a:off x="2595715" y="1123950"/>
            <a:ext cx="2757949" cy="10668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2200" b="1" dirty="0">
                <a:solidFill>
                  <a:schemeClr val="tx1"/>
                </a:solidFill>
              </a:rPr>
              <a:t>MDSI Management System</a:t>
            </a:r>
          </a:p>
        </p:txBody>
      </p:sp>
      <p:sp>
        <p:nvSpPr>
          <p:cNvPr id="26" name="Flowchart: Alternate Process 32"/>
          <p:cNvSpPr/>
          <p:nvPr/>
        </p:nvSpPr>
        <p:spPr>
          <a:xfrm>
            <a:off x="202429" y="1123950"/>
            <a:ext cx="1509254" cy="10668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2000" dirty="0">
                <a:solidFill>
                  <a:schemeClr val="tx1"/>
                </a:solidFill>
              </a:rPr>
              <a:t>Web Interface</a:t>
            </a:r>
          </a:p>
        </p:txBody>
      </p:sp>
      <p:sp>
        <p:nvSpPr>
          <p:cNvPr id="27" name="Left-Right Arrow 37"/>
          <p:cNvSpPr/>
          <p:nvPr/>
        </p:nvSpPr>
        <p:spPr bwMode="auto">
          <a:xfrm>
            <a:off x="5399473" y="1411287"/>
            <a:ext cx="1369326" cy="4921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28" name="Left-Right Arrow 37"/>
          <p:cNvSpPr/>
          <p:nvPr/>
        </p:nvSpPr>
        <p:spPr bwMode="auto">
          <a:xfrm>
            <a:off x="1711683" y="1412157"/>
            <a:ext cx="838223" cy="4921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30" name="Flowchart: Document 23"/>
          <p:cNvSpPr/>
          <p:nvPr/>
        </p:nvSpPr>
        <p:spPr>
          <a:xfrm>
            <a:off x="5039805" y="3148328"/>
            <a:ext cx="1430338" cy="873125"/>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600" dirty="0">
                <a:solidFill>
                  <a:schemeClr val="tx1"/>
                </a:solidFill>
              </a:rPr>
              <a:t>MSDI Tracking</a:t>
            </a:r>
          </a:p>
        </p:txBody>
      </p:sp>
      <p:sp>
        <p:nvSpPr>
          <p:cNvPr id="31" name="Rectangle 46"/>
          <p:cNvSpPr/>
          <p:nvPr/>
        </p:nvSpPr>
        <p:spPr>
          <a:xfrm>
            <a:off x="5039805" y="5443370"/>
            <a:ext cx="1430338" cy="8001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600" dirty="0">
                <a:solidFill>
                  <a:schemeClr val="tx1"/>
                </a:solidFill>
              </a:rPr>
              <a:t>DB/MC update Notification</a:t>
            </a:r>
          </a:p>
        </p:txBody>
      </p:sp>
      <p:cxnSp>
        <p:nvCxnSpPr>
          <p:cNvPr id="32" name="Straight Arrow Connector 47"/>
          <p:cNvCxnSpPr>
            <a:stCxn id="30" idx="2"/>
            <a:endCxn id="31" idx="0"/>
          </p:cNvCxnSpPr>
          <p:nvPr/>
        </p:nvCxnSpPr>
        <p:spPr>
          <a:xfrm>
            <a:off x="5754974" y="3963730"/>
            <a:ext cx="0" cy="14796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Flowchart: Document 69"/>
          <p:cNvSpPr/>
          <p:nvPr/>
        </p:nvSpPr>
        <p:spPr>
          <a:xfrm>
            <a:off x="2051274" y="3148328"/>
            <a:ext cx="1365027" cy="873125"/>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600" dirty="0">
                <a:solidFill>
                  <a:schemeClr val="tx1"/>
                </a:solidFill>
              </a:rPr>
              <a:t>MC</a:t>
            </a:r>
          </a:p>
        </p:txBody>
      </p:sp>
      <p:sp>
        <p:nvSpPr>
          <p:cNvPr id="35" name="Rectangle 74"/>
          <p:cNvSpPr/>
          <p:nvPr/>
        </p:nvSpPr>
        <p:spPr>
          <a:xfrm>
            <a:off x="298674" y="4922477"/>
            <a:ext cx="1752600" cy="148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CA" sz="1600" dirty="0">
                <a:solidFill>
                  <a:schemeClr val="tx1"/>
                </a:solidFill>
              </a:rPr>
              <a:t>Registration </a:t>
            </a:r>
            <a:r>
              <a:rPr lang="en-CA" sz="1600" dirty="0" smtClean="0">
                <a:solidFill>
                  <a:schemeClr val="tx1"/>
                </a:solidFill>
              </a:rPr>
              <a:t>of</a:t>
            </a:r>
          </a:p>
          <a:p>
            <a:pPr marL="285750" indent="-285750" eaLnBrk="1" fontAlgn="auto" hangingPunct="1">
              <a:spcBef>
                <a:spcPts val="0"/>
              </a:spcBef>
              <a:spcAft>
                <a:spcPts val="0"/>
              </a:spcAft>
              <a:buFont typeface="Arial" panose="020B0604020202020204" pitchFamily="34" charset="0"/>
              <a:buChar char="•"/>
              <a:defRPr/>
            </a:pPr>
            <a:r>
              <a:rPr lang="en-CA" sz="1600" dirty="0" smtClean="0">
                <a:solidFill>
                  <a:schemeClr val="tx1"/>
                </a:solidFill>
              </a:rPr>
              <a:t>Rights,</a:t>
            </a:r>
          </a:p>
          <a:p>
            <a:pPr marL="285750" indent="-285750" eaLnBrk="1" fontAlgn="auto" hangingPunct="1">
              <a:spcBef>
                <a:spcPts val="0"/>
              </a:spcBef>
              <a:spcAft>
                <a:spcPts val="0"/>
              </a:spcAft>
              <a:buFont typeface="Arial" panose="020B0604020202020204" pitchFamily="34" charset="0"/>
              <a:buChar char="•"/>
              <a:defRPr/>
            </a:pPr>
            <a:r>
              <a:rPr lang="en-CA" sz="1600" dirty="0" smtClean="0">
                <a:solidFill>
                  <a:schemeClr val="tx1"/>
                </a:solidFill>
              </a:rPr>
              <a:t>Restrictions,</a:t>
            </a:r>
          </a:p>
          <a:p>
            <a:pPr marL="285750" indent="-285750" eaLnBrk="1" fontAlgn="auto" hangingPunct="1">
              <a:spcBef>
                <a:spcPts val="0"/>
              </a:spcBef>
              <a:spcAft>
                <a:spcPts val="0"/>
              </a:spcAft>
              <a:buFont typeface="Arial" panose="020B0604020202020204" pitchFamily="34" charset="0"/>
              <a:buChar char="•"/>
              <a:defRPr/>
            </a:pPr>
            <a:r>
              <a:rPr lang="en-CA" sz="1600" dirty="0" smtClean="0">
                <a:solidFill>
                  <a:schemeClr val="tx1"/>
                </a:solidFill>
              </a:rPr>
              <a:t>Responsibilities</a:t>
            </a:r>
            <a:endParaRPr lang="en-CA" sz="1600" dirty="0">
              <a:solidFill>
                <a:schemeClr val="tx1"/>
              </a:solidFill>
            </a:endParaRPr>
          </a:p>
        </p:txBody>
      </p:sp>
      <p:sp>
        <p:nvSpPr>
          <p:cNvPr id="36" name="Rectangle 75"/>
          <p:cNvSpPr/>
          <p:nvPr/>
        </p:nvSpPr>
        <p:spPr>
          <a:xfrm>
            <a:off x="2344850" y="4928030"/>
            <a:ext cx="777875" cy="14785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600" dirty="0">
                <a:solidFill>
                  <a:schemeClr val="tx1"/>
                </a:solidFill>
              </a:rPr>
              <a:t>3D + Time</a:t>
            </a:r>
          </a:p>
        </p:txBody>
      </p:sp>
      <p:sp>
        <p:nvSpPr>
          <p:cNvPr id="37" name="Rectangle 83"/>
          <p:cNvSpPr/>
          <p:nvPr/>
        </p:nvSpPr>
        <p:spPr>
          <a:xfrm>
            <a:off x="3416301" y="4922477"/>
            <a:ext cx="1343025" cy="148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600" dirty="0">
                <a:solidFill>
                  <a:schemeClr val="tx1"/>
                </a:solidFill>
              </a:rPr>
              <a:t>Recognised Authority Granting RRR</a:t>
            </a:r>
          </a:p>
        </p:txBody>
      </p:sp>
      <p:cxnSp>
        <p:nvCxnSpPr>
          <p:cNvPr id="47" name="Straight Arrow Connector 47"/>
          <p:cNvCxnSpPr>
            <a:stCxn id="33" idx="2"/>
            <a:endCxn id="35" idx="0"/>
          </p:cNvCxnSpPr>
          <p:nvPr/>
        </p:nvCxnSpPr>
        <p:spPr>
          <a:xfrm flipH="1">
            <a:off x="1174974" y="3963730"/>
            <a:ext cx="1558814" cy="9587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7"/>
          <p:cNvCxnSpPr>
            <a:stCxn id="33" idx="2"/>
            <a:endCxn id="36" idx="0"/>
          </p:cNvCxnSpPr>
          <p:nvPr/>
        </p:nvCxnSpPr>
        <p:spPr>
          <a:xfrm>
            <a:off x="2733788" y="3963730"/>
            <a:ext cx="0" cy="9643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47"/>
          <p:cNvCxnSpPr>
            <a:stCxn id="33" idx="2"/>
            <a:endCxn id="37" idx="0"/>
          </p:cNvCxnSpPr>
          <p:nvPr/>
        </p:nvCxnSpPr>
        <p:spPr>
          <a:xfrm>
            <a:off x="2733788" y="3963730"/>
            <a:ext cx="1354026" cy="9587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Conexão em ângulos retos 59"/>
          <p:cNvCxnSpPr>
            <a:stCxn id="25" idx="2"/>
            <a:endCxn id="30" idx="0"/>
          </p:cNvCxnSpPr>
          <p:nvPr/>
        </p:nvCxnSpPr>
        <p:spPr>
          <a:xfrm rot="16200000" flipH="1">
            <a:off x="4386043" y="1779397"/>
            <a:ext cx="957578" cy="1780284"/>
          </a:xfrm>
          <a:prstGeom prst="bentConnector3">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Conexão em ângulos retos 62"/>
          <p:cNvCxnSpPr>
            <a:stCxn id="25" idx="2"/>
            <a:endCxn id="33" idx="0"/>
          </p:cNvCxnSpPr>
          <p:nvPr/>
        </p:nvCxnSpPr>
        <p:spPr>
          <a:xfrm rot="5400000">
            <a:off x="2875450" y="2049088"/>
            <a:ext cx="957578" cy="1240902"/>
          </a:xfrm>
          <a:prstGeom prst="bentConnector3">
            <a:avLst>
              <a:gd name="adj1" fmla="val 50000"/>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09214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lnSpcReduction="10000"/>
          </a:bodyPr>
          <a:lstStyle/>
          <a:p>
            <a:r>
              <a:rPr lang="en-GB" dirty="0" smtClean="0"/>
              <a:t>Should</a:t>
            </a:r>
            <a:r>
              <a:rPr lang="pt-PT" dirty="0" smtClean="0"/>
              <a:t> </a:t>
            </a:r>
            <a:r>
              <a:rPr lang="en-GB" dirty="0" smtClean="0"/>
              <a:t>the</a:t>
            </a:r>
            <a:r>
              <a:rPr lang="pt-PT" dirty="0" smtClean="0"/>
              <a:t> HO </a:t>
            </a:r>
            <a:r>
              <a:rPr lang="en-GB" dirty="0" smtClean="0"/>
              <a:t>be</a:t>
            </a:r>
            <a:r>
              <a:rPr lang="pt-PT" dirty="0" smtClean="0"/>
              <a:t> </a:t>
            </a:r>
            <a:r>
              <a:rPr lang="en-GB" dirty="0" smtClean="0"/>
              <a:t>the</a:t>
            </a:r>
            <a:r>
              <a:rPr lang="pt-PT" dirty="0" smtClean="0"/>
              <a:t> MSDI manager?</a:t>
            </a:r>
          </a:p>
          <a:p>
            <a:r>
              <a:rPr lang="en-CA" dirty="0">
                <a:cs typeface="Arial" panose="020B0604020202020204" pitchFamily="34" charset="0"/>
              </a:rPr>
              <a:t>Should all MSDI data be S-100 compliant?</a:t>
            </a:r>
          </a:p>
          <a:p>
            <a:pPr>
              <a:spcAft>
                <a:spcPts val="0"/>
              </a:spcAft>
              <a:defRPr/>
            </a:pPr>
            <a:r>
              <a:rPr lang="en-CA" dirty="0">
                <a:cs typeface="Arial" panose="020B0604020202020204" pitchFamily="34" charset="0"/>
              </a:rPr>
              <a:t>Should the MC component of the MSDI be the official MC registry?</a:t>
            </a:r>
          </a:p>
          <a:p>
            <a:pPr>
              <a:spcAft>
                <a:spcPts val="0"/>
              </a:spcAft>
              <a:defRPr/>
            </a:pPr>
            <a:r>
              <a:rPr lang="en-CA" dirty="0">
                <a:cs typeface="Arial" panose="020B0604020202020204" pitchFamily="34" charset="0"/>
              </a:rPr>
              <a:t>Should web viewer render source data for display only (generalize, </a:t>
            </a:r>
            <a:r>
              <a:rPr lang="en-CA" dirty="0" smtClean="0">
                <a:cs typeface="Arial" panose="020B0604020202020204" pitchFamily="34" charset="0"/>
              </a:rPr>
              <a:t>reformat </a:t>
            </a:r>
            <a:r>
              <a:rPr lang="en-CA" dirty="0">
                <a:cs typeface="Arial" panose="020B0604020202020204" pitchFamily="34" charset="0"/>
              </a:rPr>
              <a:t>and re-project</a:t>
            </a:r>
            <a:r>
              <a:rPr lang="en-CA" dirty="0" smtClean="0">
                <a:cs typeface="Arial" panose="020B0604020202020204" pitchFamily="34" charset="0"/>
              </a:rPr>
              <a:t>), </a:t>
            </a:r>
            <a:r>
              <a:rPr lang="en-CA" dirty="0">
                <a:cs typeface="Arial" panose="020B0604020202020204" pitchFamily="34" charset="0"/>
              </a:rPr>
              <a:t>or access a pre-transformed representation?</a:t>
            </a:r>
          </a:p>
          <a:p>
            <a:pPr>
              <a:spcAft>
                <a:spcPts val="0"/>
              </a:spcAft>
              <a:defRPr/>
            </a:pPr>
            <a:r>
              <a:rPr lang="en-CA" dirty="0">
                <a:cs typeface="Arial" panose="020B0604020202020204" pitchFamily="34" charset="0"/>
              </a:rPr>
              <a:t>Who should MSDI serve? </a:t>
            </a:r>
            <a:endParaRPr lang="en-CA" dirty="0" smtClean="0">
              <a:cs typeface="Arial" panose="020B0604020202020204" pitchFamily="34" charset="0"/>
            </a:endParaRPr>
          </a:p>
          <a:p>
            <a:pPr lvl="1">
              <a:spcAft>
                <a:spcPts val="0"/>
              </a:spcAft>
              <a:defRPr/>
            </a:pPr>
            <a:r>
              <a:rPr lang="en-CA" dirty="0" smtClean="0">
                <a:cs typeface="Arial" panose="020B0604020202020204" pitchFamily="34" charset="0"/>
              </a:rPr>
              <a:t>Professional </a:t>
            </a:r>
            <a:r>
              <a:rPr lang="en-CA" dirty="0">
                <a:cs typeface="Arial" panose="020B0604020202020204" pitchFamily="34" charset="0"/>
              </a:rPr>
              <a:t>(power) users only (interdepartmental information exchange</a:t>
            </a:r>
            <a:r>
              <a:rPr lang="en-CA" dirty="0" smtClean="0">
                <a:cs typeface="Arial" panose="020B0604020202020204" pitchFamily="34" charset="0"/>
              </a:rPr>
              <a:t>)?</a:t>
            </a:r>
          </a:p>
          <a:p>
            <a:pPr lvl="1">
              <a:spcAft>
                <a:spcPts val="0"/>
              </a:spcAft>
              <a:defRPr/>
            </a:pPr>
            <a:r>
              <a:rPr lang="en-CA" dirty="0">
                <a:cs typeface="Arial" panose="020B0604020202020204" pitchFamily="34" charset="0"/>
              </a:rPr>
              <a:t>E</a:t>
            </a:r>
            <a:r>
              <a:rPr lang="en-CA" dirty="0" smtClean="0">
                <a:cs typeface="Arial" panose="020B0604020202020204" pitchFamily="34" charset="0"/>
              </a:rPr>
              <a:t>veryone</a:t>
            </a:r>
            <a:r>
              <a:rPr lang="en-CA" dirty="0">
                <a:cs typeface="Arial" panose="020B0604020202020204" pitchFamily="34" charset="0"/>
              </a:rPr>
              <a:t>?</a:t>
            </a:r>
          </a:p>
          <a:p>
            <a:pPr>
              <a:spcAft>
                <a:spcPts val="0"/>
              </a:spcAft>
              <a:defRPr/>
            </a:pPr>
            <a:r>
              <a:rPr lang="en-CA" dirty="0">
                <a:cs typeface="Arial" panose="020B0604020202020204" pitchFamily="34" charset="0"/>
              </a:rPr>
              <a:t>Should MSDI manage products or only data?</a:t>
            </a:r>
          </a:p>
          <a:p>
            <a:pPr>
              <a:spcAft>
                <a:spcPts val="0"/>
              </a:spcAft>
              <a:defRPr/>
            </a:pPr>
            <a:r>
              <a:rPr lang="en-CA" dirty="0">
                <a:cs typeface="Arial" panose="020B0604020202020204" pitchFamily="34" charset="0"/>
              </a:rPr>
              <a:t>Should MSDI provide datum and format translations? (i.e. to s-100 series for eNav etc</a:t>
            </a:r>
            <a:r>
              <a:rPr lang="en-CA" dirty="0" smtClean="0">
                <a:cs typeface="Arial" panose="020B0604020202020204" pitchFamily="34" charset="0"/>
              </a:rPr>
              <a:t>.)</a:t>
            </a:r>
            <a:endParaRPr lang="en-CA" dirty="0">
              <a:cs typeface="Arial" panose="020B0604020202020204" pitchFamily="34" charset="0"/>
            </a:endParaRPr>
          </a:p>
        </p:txBody>
      </p:sp>
      <p:sp>
        <p:nvSpPr>
          <p:cNvPr id="3" name="Marcador de Posição do Número do Diapositivo 2"/>
          <p:cNvSpPr>
            <a:spLocks noGrp="1"/>
          </p:cNvSpPr>
          <p:nvPr>
            <p:ph type="sldNum" sz="quarter" idx="11"/>
          </p:nvPr>
        </p:nvSpPr>
        <p:spPr/>
        <p:txBody>
          <a:bodyPr/>
          <a:lstStyle/>
          <a:p>
            <a:fld id="{8F8197B2-C493-48A4-8C04-1F6A02EC3706}" type="slidenum">
              <a:rPr lang="en-GB" smtClean="0"/>
              <a:pPr/>
              <a:t>17</a:t>
            </a:fld>
            <a:endParaRPr lang="en-GB" dirty="0"/>
          </a:p>
        </p:txBody>
      </p:sp>
      <p:sp>
        <p:nvSpPr>
          <p:cNvPr id="4" name="Título 3"/>
          <p:cNvSpPr>
            <a:spLocks noGrp="1"/>
          </p:cNvSpPr>
          <p:nvPr>
            <p:ph type="title"/>
          </p:nvPr>
        </p:nvSpPr>
        <p:spPr/>
        <p:txBody>
          <a:bodyPr/>
          <a:lstStyle/>
          <a:p>
            <a:r>
              <a:rPr lang="en-CA" altLang="en-US" dirty="0">
                <a:latin typeface="+mn-lt"/>
                <a:cs typeface="Arial" panose="020B0604020202020204" pitchFamily="34" charset="0"/>
              </a:rPr>
              <a:t>Questions</a:t>
            </a:r>
            <a:endParaRPr lang="pt-PT" dirty="0">
              <a:latin typeface="+mn-lt"/>
            </a:endParaRPr>
          </a:p>
        </p:txBody>
      </p:sp>
      <p:pic>
        <p:nvPicPr>
          <p:cNvPr id="5" name="Image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138094122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r>
              <a:rPr lang="pt-PT" dirty="0" smtClean="0"/>
              <a:t>Access to </a:t>
            </a:r>
            <a:r>
              <a:rPr lang="en-GB" dirty="0" smtClean="0"/>
              <a:t>information</a:t>
            </a:r>
            <a:r>
              <a:rPr lang="pt-PT" dirty="0" smtClean="0"/>
              <a:t> </a:t>
            </a:r>
            <a:r>
              <a:rPr lang="en-GB" dirty="0" smtClean="0"/>
              <a:t>should</a:t>
            </a:r>
            <a:r>
              <a:rPr lang="pt-PT" dirty="0" smtClean="0"/>
              <a:t> </a:t>
            </a:r>
            <a:r>
              <a:rPr lang="en-GB" dirty="0" smtClean="0"/>
              <a:t>be</a:t>
            </a:r>
            <a:r>
              <a:rPr lang="pt-PT" dirty="0" smtClean="0"/>
              <a:t> </a:t>
            </a:r>
            <a:r>
              <a:rPr lang="en-GB" dirty="0" smtClean="0"/>
              <a:t>easy</a:t>
            </a:r>
          </a:p>
          <a:p>
            <a:endParaRPr lang="pt-PT" sz="1000" dirty="0" smtClean="0"/>
          </a:p>
          <a:p>
            <a:pPr>
              <a:spcAft>
                <a:spcPts val="0"/>
              </a:spcAft>
              <a:defRPr/>
            </a:pPr>
            <a:r>
              <a:rPr lang="en-CA" dirty="0">
                <a:cs typeface="Arial" panose="020B0604020202020204" pitchFamily="34" charset="0"/>
              </a:rPr>
              <a:t>Key to effective MSDI is the </a:t>
            </a:r>
            <a:r>
              <a:rPr lang="en-CA" dirty="0" smtClean="0">
                <a:cs typeface="Arial" panose="020B0604020202020204" pitchFamily="34" charset="0"/>
              </a:rPr>
              <a:t>Metadata</a:t>
            </a:r>
          </a:p>
          <a:p>
            <a:pPr>
              <a:spcAft>
                <a:spcPts val="0"/>
              </a:spcAft>
              <a:defRPr/>
            </a:pPr>
            <a:endParaRPr lang="en-CA" sz="1000" dirty="0">
              <a:cs typeface="Arial" panose="020B0604020202020204" pitchFamily="34" charset="0"/>
            </a:endParaRPr>
          </a:p>
          <a:p>
            <a:pPr>
              <a:spcAft>
                <a:spcPts val="0"/>
              </a:spcAft>
              <a:defRPr/>
            </a:pPr>
            <a:r>
              <a:rPr lang="en-CA" dirty="0">
                <a:cs typeface="Arial" panose="020B0604020202020204" pitchFamily="34" charset="0"/>
              </a:rPr>
              <a:t>Metadata </a:t>
            </a:r>
            <a:r>
              <a:rPr lang="en-CA" b="1" dirty="0">
                <a:cs typeface="Arial" panose="020B0604020202020204" pitchFamily="34" charset="0"/>
              </a:rPr>
              <a:t>MUST</a:t>
            </a:r>
            <a:r>
              <a:rPr lang="en-CA" dirty="0">
                <a:cs typeface="Arial" panose="020B0604020202020204" pitchFamily="34" charset="0"/>
              </a:rPr>
              <a:t> </a:t>
            </a:r>
            <a:r>
              <a:rPr lang="en-CA" dirty="0" smtClean="0">
                <a:cs typeface="Arial" panose="020B0604020202020204" pitchFamily="34" charset="0"/>
              </a:rPr>
              <a:t>be</a:t>
            </a:r>
            <a:endParaRPr lang="en-CA" dirty="0">
              <a:cs typeface="Arial" panose="020B0604020202020204" pitchFamily="34" charset="0"/>
            </a:endParaRPr>
          </a:p>
          <a:p>
            <a:pPr lvl="1">
              <a:spcAft>
                <a:spcPts val="0"/>
              </a:spcAft>
              <a:defRPr/>
            </a:pPr>
            <a:r>
              <a:rPr lang="en-CA" dirty="0">
                <a:cs typeface="Arial" panose="020B0604020202020204" pitchFamily="34" charset="0"/>
              </a:rPr>
              <a:t>Standardized (ISO 19115, HNAP)</a:t>
            </a:r>
          </a:p>
          <a:p>
            <a:pPr lvl="1">
              <a:spcAft>
                <a:spcPts val="0"/>
              </a:spcAft>
              <a:defRPr/>
            </a:pPr>
            <a:r>
              <a:rPr lang="en-CA" dirty="0">
                <a:cs typeface="Arial" panose="020B0604020202020204" pitchFamily="34" charset="0"/>
              </a:rPr>
              <a:t>Comprehensive</a:t>
            </a:r>
          </a:p>
          <a:p>
            <a:pPr lvl="1">
              <a:spcAft>
                <a:spcPts val="0"/>
              </a:spcAft>
              <a:defRPr/>
            </a:pPr>
            <a:r>
              <a:rPr lang="en-CA" dirty="0">
                <a:cs typeface="Arial" panose="020B0604020202020204" pitchFamily="34" charset="0"/>
              </a:rPr>
              <a:t>Up-to-date</a:t>
            </a:r>
          </a:p>
          <a:p>
            <a:pPr lvl="1">
              <a:spcAft>
                <a:spcPts val="0"/>
              </a:spcAft>
              <a:defRPr/>
            </a:pPr>
            <a:r>
              <a:rPr lang="en-CA" dirty="0">
                <a:cs typeface="Arial" panose="020B0604020202020204" pitchFamily="34" charset="0"/>
              </a:rPr>
              <a:t>Monitored by the MSDI and any changes reported to </a:t>
            </a:r>
            <a:r>
              <a:rPr lang="en-CA" dirty="0" smtClean="0">
                <a:cs typeface="Arial" panose="020B0604020202020204" pitchFamily="34" charset="0"/>
              </a:rPr>
              <a:t>users</a:t>
            </a:r>
          </a:p>
          <a:p>
            <a:pPr lvl="1">
              <a:spcAft>
                <a:spcPts val="0"/>
              </a:spcAft>
              <a:defRPr/>
            </a:pPr>
            <a:endParaRPr lang="en-CA" sz="1000" dirty="0">
              <a:cs typeface="Arial" panose="020B0604020202020204" pitchFamily="34" charset="0"/>
            </a:endParaRPr>
          </a:p>
          <a:p>
            <a:pPr>
              <a:spcAft>
                <a:spcPts val="0"/>
              </a:spcAft>
              <a:defRPr/>
            </a:pPr>
            <a:r>
              <a:rPr lang="en-CA" dirty="0">
                <a:cs typeface="Arial" panose="020B0604020202020204" pitchFamily="34" charset="0"/>
              </a:rPr>
              <a:t>Metadata standards must be strictly adhered </a:t>
            </a:r>
            <a:r>
              <a:rPr lang="en-CA" dirty="0" smtClean="0">
                <a:cs typeface="Arial" panose="020B0604020202020204" pitchFamily="34" charset="0"/>
              </a:rPr>
              <a:t>to</a:t>
            </a:r>
          </a:p>
          <a:p>
            <a:pPr>
              <a:spcAft>
                <a:spcPts val="0"/>
              </a:spcAft>
              <a:defRPr/>
            </a:pPr>
            <a:endParaRPr lang="en-CA" sz="1000" dirty="0">
              <a:cs typeface="Arial" panose="020B0604020202020204" pitchFamily="34" charset="0"/>
            </a:endParaRPr>
          </a:p>
          <a:p>
            <a:pPr>
              <a:spcAft>
                <a:spcPts val="0"/>
              </a:spcAft>
              <a:defRPr/>
            </a:pPr>
            <a:r>
              <a:rPr lang="en-CA" dirty="0">
                <a:cs typeface="Arial" panose="020B0604020202020204" pitchFamily="34" charset="0"/>
              </a:rPr>
              <a:t>Information entered into the Metadata records must be </a:t>
            </a:r>
            <a:r>
              <a:rPr lang="en-CA" dirty="0" smtClean="0">
                <a:cs typeface="Arial" panose="020B0604020202020204" pitchFamily="34" charset="0"/>
              </a:rPr>
              <a:t>reasonable</a:t>
            </a:r>
          </a:p>
          <a:p>
            <a:pPr lvl="1">
              <a:spcAft>
                <a:spcPts val="0"/>
              </a:spcAft>
              <a:defRPr/>
            </a:pPr>
            <a:r>
              <a:rPr lang="en-CA" dirty="0" smtClean="0">
                <a:cs typeface="Arial" panose="020B0604020202020204" pitchFamily="34" charset="0"/>
              </a:rPr>
              <a:t>“Unknown</a:t>
            </a:r>
            <a:r>
              <a:rPr lang="en-CA" dirty="0">
                <a:cs typeface="Arial" panose="020B0604020202020204" pitchFamily="34" charset="0"/>
              </a:rPr>
              <a:t>” should be used only if the information is truly </a:t>
            </a:r>
            <a:r>
              <a:rPr lang="en-CA" dirty="0" smtClean="0">
                <a:cs typeface="Arial" panose="020B0604020202020204" pitchFamily="34" charset="0"/>
              </a:rPr>
              <a:t>unknown</a:t>
            </a:r>
            <a:endParaRPr lang="en-CA" dirty="0">
              <a:cs typeface="Arial" panose="020B0604020202020204" pitchFamily="34" charset="0"/>
            </a:endParaRPr>
          </a:p>
        </p:txBody>
      </p:sp>
      <p:sp>
        <p:nvSpPr>
          <p:cNvPr id="3" name="Marcador de Posição do Número do Diapositivo 2"/>
          <p:cNvSpPr>
            <a:spLocks noGrp="1"/>
          </p:cNvSpPr>
          <p:nvPr>
            <p:ph type="sldNum" sz="quarter" idx="11"/>
          </p:nvPr>
        </p:nvSpPr>
        <p:spPr/>
        <p:txBody>
          <a:bodyPr/>
          <a:lstStyle/>
          <a:p>
            <a:fld id="{8F8197B2-C493-48A4-8C04-1F6A02EC3706}" type="slidenum">
              <a:rPr lang="en-GB" smtClean="0"/>
              <a:pPr/>
              <a:t>18</a:t>
            </a:fld>
            <a:endParaRPr lang="en-GB" dirty="0"/>
          </a:p>
        </p:txBody>
      </p:sp>
      <p:sp>
        <p:nvSpPr>
          <p:cNvPr id="4" name="Título 3"/>
          <p:cNvSpPr>
            <a:spLocks noGrp="1"/>
          </p:cNvSpPr>
          <p:nvPr>
            <p:ph type="title"/>
          </p:nvPr>
        </p:nvSpPr>
        <p:spPr/>
        <p:txBody>
          <a:bodyPr/>
          <a:lstStyle/>
          <a:p>
            <a:r>
              <a:rPr lang="en-CA" altLang="en-US" dirty="0">
                <a:latin typeface="+mn-lt"/>
                <a:cs typeface="Arial" panose="020B0604020202020204" pitchFamily="34" charset="0"/>
              </a:rPr>
              <a:t>Take Home Message</a:t>
            </a:r>
            <a:endParaRPr lang="pt-PT" dirty="0">
              <a:latin typeface="+mn-lt"/>
            </a:endParaRPr>
          </a:p>
        </p:txBody>
      </p:sp>
      <p:pic>
        <p:nvPicPr>
          <p:cNvPr id="5" name="Image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399497426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r>
              <a:rPr lang="en-GB" dirty="0" smtClean="0"/>
              <a:t>Ontology</a:t>
            </a:r>
            <a:r>
              <a:rPr lang="pt-PT" dirty="0" smtClean="0"/>
              <a:t> in </a:t>
            </a:r>
            <a:r>
              <a:rPr lang="en-GB" dirty="0" smtClean="0"/>
              <a:t>Ancient</a:t>
            </a:r>
            <a:r>
              <a:rPr lang="pt-PT" dirty="0" smtClean="0"/>
              <a:t> </a:t>
            </a:r>
            <a:r>
              <a:rPr lang="en-GB" dirty="0" smtClean="0"/>
              <a:t>Greece</a:t>
            </a:r>
          </a:p>
          <a:p>
            <a:pPr lvl="1"/>
            <a:r>
              <a:rPr lang="en-GB" dirty="0" smtClean="0"/>
              <a:t>Metaphysics</a:t>
            </a:r>
            <a:r>
              <a:rPr lang="pt-PT" dirty="0" smtClean="0"/>
              <a:t> </a:t>
            </a:r>
            <a:r>
              <a:rPr lang="en-GB" dirty="0" smtClean="0"/>
              <a:t>of</a:t>
            </a:r>
            <a:r>
              <a:rPr lang="pt-PT" dirty="0" smtClean="0"/>
              <a:t> </a:t>
            </a:r>
            <a:r>
              <a:rPr lang="en-GB" dirty="0" smtClean="0"/>
              <a:t>Nature</a:t>
            </a:r>
            <a:r>
              <a:rPr lang="pt-PT" dirty="0" smtClean="0"/>
              <a:t>, </a:t>
            </a:r>
            <a:r>
              <a:rPr lang="en-GB" dirty="0" smtClean="0"/>
              <a:t>Reality</a:t>
            </a:r>
            <a:r>
              <a:rPr lang="pt-PT" dirty="0" smtClean="0"/>
              <a:t> </a:t>
            </a:r>
            <a:r>
              <a:rPr lang="en-GB" dirty="0" smtClean="0"/>
              <a:t>and</a:t>
            </a:r>
            <a:r>
              <a:rPr lang="pt-PT" dirty="0" smtClean="0"/>
              <a:t> </a:t>
            </a:r>
            <a:r>
              <a:rPr lang="en-GB" dirty="0" smtClean="0"/>
              <a:t>the</a:t>
            </a:r>
            <a:r>
              <a:rPr lang="pt-PT" dirty="0" smtClean="0"/>
              <a:t> </a:t>
            </a:r>
            <a:r>
              <a:rPr lang="en-GB" dirty="0" smtClean="0"/>
              <a:t>Existence</a:t>
            </a:r>
            <a:r>
              <a:rPr lang="pt-PT" dirty="0" smtClean="0"/>
              <a:t> </a:t>
            </a:r>
            <a:r>
              <a:rPr lang="en-GB" dirty="0" smtClean="0"/>
              <a:t>of</a:t>
            </a:r>
            <a:r>
              <a:rPr lang="pt-PT" dirty="0" smtClean="0"/>
              <a:t> </a:t>
            </a:r>
            <a:r>
              <a:rPr lang="en-GB" dirty="0" smtClean="0"/>
              <a:t>Beings</a:t>
            </a:r>
          </a:p>
          <a:p>
            <a:pPr marL="511175" lvl="1" indent="0">
              <a:buNone/>
            </a:pPr>
            <a:endParaRPr lang="pt-PT" dirty="0"/>
          </a:p>
          <a:p>
            <a:r>
              <a:rPr lang="en-GB" dirty="0" smtClean="0"/>
              <a:t>Ontology</a:t>
            </a:r>
            <a:r>
              <a:rPr lang="pt-PT" dirty="0" smtClean="0"/>
              <a:t> </a:t>
            </a:r>
            <a:r>
              <a:rPr lang="en-GB" dirty="0" smtClean="0"/>
              <a:t>Today</a:t>
            </a:r>
          </a:p>
          <a:p>
            <a:pPr lvl="1"/>
            <a:r>
              <a:rPr lang="en-US" dirty="0" smtClean="0"/>
              <a:t>To </a:t>
            </a:r>
            <a:r>
              <a:rPr lang="en-US" dirty="0"/>
              <a:t>share common understanding of the structure of information among </a:t>
            </a:r>
            <a:r>
              <a:rPr lang="en-US" dirty="0" smtClean="0"/>
              <a:t>people</a:t>
            </a:r>
          </a:p>
          <a:p>
            <a:pPr lvl="1"/>
            <a:r>
              <a:rPr lang="en-US" dirty="0"/>
              <a:t>To enable reuse of domain </a:t>
            </a:r>
            <a:r>
              <a:rPr lang="en-US" dirty="0" smtClean="0"/>
              <a:t>knowledge</a:t>
            </a:r>
          </a:p>
          <a:p>
            <a:pPr lvl="1"/>
            <a:r>
              <a:rPr lang="en-US" dirty="0"/>
              <a:t>To separate domain knowledge from the operational </a:t>
            </a:r>
            <a:r>
              <a:rPr lang="en-US" dirty="0" smtClean="0"/>
              <a:t>knowledge</a:t>
            </a:r>
          </a:p>
          <a:p>
            <a:pPr lvl="1"/>
            <a:endParaRPr lang="en-US" dirty="0" smtClean="0"/>
          </a:p>
          <a:p>
            <a:pPr lvl="1"/>
            <a:endParaRPr lang="en-US" dirty="0"/>
          </a:p>
          <a:p>
            <a:pPr marL="0" indent="0" algn="ctr">
              <a:buNone/>
            </a:pPr>
            <a:r>
              <a:rPr lang="en-GB" sz="4400" b="1" dirty="0" smtClean="0">
                <a:solidFill>
                  <a:srgbClr val="00B0F0"/>
                </a:solidFill>
              </a:rPr>
              <a:t>Enable</a:t>
            </a:r>
            <a:r>
              <a:rPr lang="pt-PT" sz="4400" b="1" dirty="0" smtClean="0">
                <a:solidFill>
                  <a:srgbClr val="00B0F0"/>
                </a:solidFill>
              </a:rPr>
              <a:t> Eternal </a:t>
            </a:r>
            <a:r>
              <a:rPr lang="en-GB" sz="4400" b="1" dirty="0" smtClean="0">
                <a:solidFill>
                  <a:srgbClr val="00B0F0"/>
                </a:solidFill>
              </a:rPr>
              <a:t>Return</a:t>
            </a:r>
            <a:endParaRPr lang="en-GB" sz="4400" b="1" dirty="0">
              <a:solidFill>
                <a:srgbClr val="00B0F0"/>
              </a:solidFill>
            </a:endParaRPr>
          </a:p>
        </p:txBody>
      </p:sp>
      <p:sp>
        <p:nvSpPr>
          <p:cNvPr id="3" name="Marcador de Posição do Número do Diapositivo 2"/>
          <p:cNvSpPr>
            <a:spLocks noGrp="1"/>
          </p:cNvSpPr>
          <p:nvPr>
            <p:ph type="sldNum" sz="quarter" idx="11"/>
          </p:nvPr>
        </p:nvSpPr>
        <p:spPr/>
        <p:txBody>
          <a:bodyPr/>
          <a:lstStyle/>
          <a:p>
            <a:fld id="{8F8197B2-C493-48A4-8C04-1F6A02EC3706}" type="slidenum">
              <a:rPr lang="en-GB" smtClean="0"/>
              <a:pPr/>
              <a:t>19</a:t>
            </a:fld>
            <a:endParaRPr lang="en-GB" dirty="0"/>
          </a:p>
        </p:txBody>
      </p:sp>
      <p:sp>
        <p:nvSpPr>
          <p:cNvPr id="4" name="Título 3"/>
          <p:cNvSpPr>
            <a:spLocks noGrp="1"/>
          </p:cNvSpPr>
          <p:nvPr>
            <p:ph type="title"/>
          </p:nvPr>
        </p:nvSpPr>
        <p:spPr/>
        <p:txBody>
          <a:bodyPr/>
          <a:lstStyle/>
          <a:p>
            <a:r>
              <a:rPr lang="pt-PT" dirty="0" smtClean="0"/>
              <a:t>Future </a:t>
            </a:r>
            <a:r>
              <a:rPr lang="en-GB" dirty="0" smtClean="0"/>
              <a:t>Thinking</a:t>
            </a:r>
            <a:endParaRPr lang="en-GB" dirty="0"/>
          </a:p>
        </p:txBody>
      </p:sp>
      <p:pic>
        <p:nvPicPr>
          <p:cNvPr id="5" name="Image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136717826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spcBef>
                <a:spcPct val="0"/>
              </a:spcBef>
            </a:pPr>
            <a:endParaRPr lang="en-CA" altLang="en-US" dirty="0" smtClean="0">
              <a:latin typeface="Arial" panose="020B0604020202020204" pitchFamily="34" charset="0"/>
              <a:cs typeface="Arial" panose="020B0604020202020204" pitchFamily="34" charset="0"/>
            </a:endParaRPr>
          </a:p>
          <a:p>
            <a:pPr>
              <a:spcBef>
                <a:spcPct val="0"/>
              </a:spcBef>
            </a:pPr>
            <a:r>
              <a:rPr lang="en-CA" altLang="en-US" sz="3200" dirty="0" smtClean="0">
                <a:cs typeface="Arial" panose="020B0604020202020204" pitchFamily="34" charset="0"/>
              </a:rPr>
              <a:t>Marine </a:t>
            </a:r>
            <a:r>
              <a:rPr lang="en-CA" altLang="en-US" sz="3200" dirty="0">
                <a:cs typeface="Arial" panose="020B0604020202020204" pitchFamily="34" charset="0"/>
              </a:rPr>
              <a:t>Spatial Data Infrastructure</a:t>
            </a:r>
          </a:p>
          <a:p>
            <a:pPr>
              <a:spcBef>
                <a:spcPct val="0"/>
              </a:spcBef>
            </a:pPr>
            <a:endParaRPr lang="en-CA" altLang="en-US" sz="3200" dirty="0" smtClean="0">
              <a:cs typeface="Arial" panose="020B0604020202020204" pitchFamily="34" charset="0"/>
            </a:endParaRPr>
          </a:p>
          <a:p>
            <a:pPr>
              <a:spcBef>
                <a:spcPct val="0"/>
              </a:spcBef>
            </a:pPr>
            <a:r>
              <a:rPr lang="en-CA" altLang="en-US" sz="3200" dirty="0" smtClean="0">
                <a:cs typeface="Arial" panose="020B0604020202020204" pitchFamily="34" charset="0"/>
              </a:rPr>
              <a:t>What </a:t>
            </a:r>
            <a:r>
              <a:rPr lang="en-CA" altLang="en-US" sz="3200" dirty="0">
                <a:cs typeface="Arial" panose="020B0604020202020204" pitchFamily="34" charset="0"/>
              </a:rPr>
              <a:t>an MSDI could (should?) be</a:t>
            </a:r>
          </a:p>
          <a:p>
            <a:pPr>
              <a:spcBef>
                <a:spcPct val="0"/>
              </a:spcBef>
            </a:pPr>
            <a:endParaRPr lang="en-CA" altLang="en-US" sz="3200" dirty="0" smtClean="0">
              <a:cs typeface="Arial" panose="020B0604020202020204" pitchFamily="34" charset="0"/>
            </a:endParaRPr>
          </a:p>
          <a:p>
            <a:pPr>
              <a:spcBef>
                <a:spcPct val="0"/>
              </a:spcBef>
            </a:pPr>
            <a:r>
              <a:rPr lang="en-CA" altLang="en-US" sz="3200" dirty="0" smtClean="0">
                <a:cs typeface="Arial" panose="020B0604020202020204" pitchFamily="34" charset="0"/>
              </a:rPr>
              <a:t>What </a:t>
            </a:r>
            <a:r>
              <a:rPr lang="en-CA" altLang="en-US" sz="3200" dirty="0">
                <a:cs typeface="Arial" panose="020B0604020202020204" pitchFamily="34" charset="0"/>
              </a:rPr>
              <a:t>an MSDI  would likely be – in more practical terms</a:t>
            </a:r>
          </a:p>
          <a:p>
            <a:pPr>
              <a:spcBef>
                <a:spcPct val="0"/>
              </a:spcBef>
            </a:pPr>
            <a:endParaRPr lang="en-CA" altLang="en-US" sz="3200" dirty="0" smtClean="0">
              <a:cs typeface="Arial" panose="020B0604020202020204" pitchFamily="34" charset="0"/>
            </a:endParaRPr>
          </a:p>
          <a:p>
            <a:pPr>
              <a:spcBef>
                <a:spcPct val="0"/>
              </a:spcBef>
            </a:pPr>
            <a:r>
              <a:rPr lang="en-CA" altLang="en-US" sz="3200" dirty="0" smtClean="0">
                <a:cs typeface="Arial" panose="020B0604020202020204" pitchFamily="34" charset="0"/>
              </a:rPr>
              <a:t>Marine Cadastre</a:t>
            </a:r>
            <a:endParaRPr lang="en-CA" altLang="en-US" sz="3200" dirty="0">
              <a:cs typeface="Arial" panose="020B0604020202020204" pitchFamily="34" charset="0"/>
            </a:endParaRPr>
          </a:p>
        </p:txBody>
      </p:sp>
      <p:sp>
        <p:nvSpPr>
          <p:cNvPr id="3" name="Marcador de Posição do Número do Diapositivo 2"/>
          <p:cNvSpPr>
            <a:spLocks noGrp="1"/>
          </p:cNvSpPr>
          <p:nvPr>
            <p:ph type="sldNum" sz="quarter" idx="11"/>
          </p:nvPr>
        </p:nvSpPr>
        <p:spPr/>
        <p:txBody>
          <a:bodyPr/>
          <a:lstStyle/>
          <a:p>
            <a:fld id="{8F8197B2-C493-48A4-8C04-1F6A02EC3706}" type="slidenum">
              <a:rPr lang="en-GB" smtClean="0"/>
              <a:pPr/>
              <a:t>2</a:t>
            </a:fld>
            <a:endParaRPr lang="en-GB" dirty="0"/>
          </a:p>
        </p:txBody>
      </p:sp>
      <p:sp>
        <p:nvSpPr>
          <p:cNvPr id="4" name="Título 3"/>
          <p:cNvSpPr>
            <a:spLocks noGrp="1"/>
          </p:cNvSpPr>
          <p:nvPr>
            <p:ph type="title"/>
          </p:nvPr>
        </p:nvSpPr>
        <p:spPr/>
        <p:txBody>
          <a:bodyPr/>
          <a:lstStyle/>
          <a:p>
            <a:r>
              <a:rPr lang="en-CA" altLang="en-US" dirty="0">
                <a:latin typeface="+mn-lt"/>
                <a:cs typeface="Arial" panose="020B0604020202020204" pitchFamily="34" charset="0"/>
              </a:rPr>
              <a:t>MSDI/MC Discussion</a:t>
            </a:r>
            <a:endParaRPr lang="pt-PT" dirty="0">
              <a:latin typeface="+mn-lt"/>
            </a:endParaRPr>
          </a:p>
        </p:txBody>
      </p:sp>
      <p:pic>
        <p:nvPicPr>
          <p:cNvPr id="6" name="Image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56742052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PT" sz="6600" b="1" dirty="0" smtClean="0"/>
              <a:t/>
            </a:r>
            <a:br>
              <a:rPr lang="pt-PT" sz="6600" b="1" dirty="0" smtClean="0"/>
            </a:br>
            <a:r>
              <a:rPr lang="pt-PT" sz="6600" b="1" dirty="0" err="1" smtClean="0"/>
              <a:t>Thank</a:t>
            </a:r>
            <a:r>
              <a:rPr lang="pt-PT" sz="6600" b="1" dirty="0" smtClean="0"/>
              <a:t> </a:t>
            </a:r>
            <a:r>
              <a:rPr lang="pt-PT" sz="6600" b="1" dirty="0" err="1" smtClean="0"/>
              <a:t>You</a:t>
            </a:r>
            <a:endParaRPr lang="pt-PT" sz="6600" b="1" dirty="0"/>
          </a:p>
        </p:txBody>
      </p:sp>
      <p:pic>
        <p:nvPicPr>
          <p:cNvPr id="3" name="Image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1418474811"/>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Número do Diapositivo 2"/>
          <p:cNvSpPr>
            <a:spLocks noGrp="1"/>
          </p:cNvSpPr>
          <p:nvPr>
            <p:ph type="sldNum" sz="quarter" idx="11"/>
          </p:nvPr>
        </p:nvSpPr>
        <p:spPr/>
        <p:txBody>
          <a:bodyPr/>
          <a:lstStyle/>
          <a:p>
            <a:fld id="{8F8197B2-C493-48A4-8C04-1F6A02EC3706}" type="slidenum">
              <a:rPr lang="en-GB" smtClean="0"/>
              <a:pPr/>
              <a:t>3</a:t>
            </a:fld>
            <a:endParaRPr lang="en-GB" dirty="0"/>
          </a:p>
        </p:txBody>
      </p:sp>
      <p:sp>
        <p:nvSpPr>
          <p:cNvPr id="4" name="Título 3"/>
          <p:cNvSpPr>
            <a:spLocks noGrp="1"/>
          </p:cNvSpPr>
          <p:nvPr>
            <p:ph type="title"/>
          </p:nvPr>
        </p:nvSpPr>
        <p:spPr/>
        <p:txBody>
          <a:bodyPr>
            <a:normAutofit/>
          </a:bodyPr>
          <a:lstStyle/>
          <a:p>
            <a:r>
              <a:rPr lang="en-CA" altLang="en-US" dirty="0">
                <a:latin typeface="+mn-lt"/>
                <a:cs typeface="Arial" panose="020B0604020202020204" pitchFamily="34" charset="0"/>
              </a:rPr>
              <a:t>Hydro International, Sept 27, </a:t>
            </a:r>
            <a:r>
              <a:rPr lang="en-CA" altLang="en-US" dirty="0" smtClean="0">
                <a:latin typeface="+mn-lt"/>
                <a:cs typeface="Arial" panose="020B0604020202020204" pitchFamily="34" charset="0"/>
              </a:rPr>
              <a:t>2016</a:t>
            </a:r>
            <a:endParaRPr lang="pt-PT" dirty="0">
              <a:latin typeface="+mn-lt"/>
            </a:endParaRPr>
          </a:p>
        </p:txBody>
      </p:sp>
      <p:pic>
        <p:nvPicPr>
          <p:cNvPr id="6" name="Imagem 2"/>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04799" y="1971420"/>
            <a:ext cx="2657475" cy="305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94993" y="2165127"/>
            <a:ext cx="5544207" cy="266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835573" y="5278436"/>
            <a:ext cx="78354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spcBef>
                <a:spcPct val="0"/>
              </a:spcBef>
              <a:buFontTx/>
              <a:buNone/>
            </a:pPr>
            <a:r>
              <a:rPr lang="en-CA" altLang="en-US" sz="3200" i="1" dirty="0">
                <a:latin typeface="+mn-lt"/>
                <a:cs typeface="Times New Roman" panose="02020603050405020304" pitchFamily="18" charset="0"/>
              </a:rPr>
              <a:t>“its no longer about charts and maps only – </a:t>
            </a:r>
            <a:r>
              <a:rPr lang="en-CA" altLang="en-US" sz="3200" i="1" dirty="0" smtClean="0">
                <a:latin typeface="+mn-lt"/>
                <a:cs typeface="Times New Roman" panose="02020603050405020304" pitchFamily="18" charset="0"/>
              </a:rPr>
              <a:t>it’s </a:t>
            </a:r>
            <a:r>
              <a:rPr lang="en-CA" altLang="en-US" sz="3200" i="1" dirty="0">
                <a:latin typeface="+mn-lt"/>
                <a:cs typeface="Times New Roman" panose="02020603050405020304" pitchFamily="18" charset="0"/>
              </a:rPr>
              <a:t>now all about data and data access”</a:t>
            </a:r>
          </a:p>
        </p:txBody>
      </p:sp>
      <p:pic>
        <p:nvPicPr>
          <p:cNvPr id="9"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74637" y="1206500"/>
            <a:ext cx="7718479" cy="50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402942821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pPr>
              <a:spcBef>
                <a:spcPct val="0"/>
              </a:spcBef>
            </a:pPr>
            <a:r>
              <a:rPr lang="en-CA" altLang="en-US" dirty="0">
                <a:cs typeface="Arial" panose="020B0604020202020204" pitchFamily="34" charset="0"/>
              </a:rPr>
              <a:t>Spatial data management </a:t>
            </a:r>
            <a:r>
              <a:rPr lang="en-CA" altLang="en-US" dirty="0" smtClean="0">
                <a:cs typeface="Arial" panose="020B0604020202020204" pitchFamily="34" charset="0"/>
              </a:rPr>
              <a:t>system provides</a:t>
            </a:r>
            <a:endParaRPr lang="en-CA" altLang="en-US" dirty="0">
              <a:cs typeface="Arial" panose="020B0604020202020204" pitchFamily="34" charset="0"/>
            </a:endParaRPr>
          </a:p>
          <a:p>
            <a:pPr lvl="1">
              <a:spcBef>
                <a:spcPct val="0"/>
              </a:spcBef>
            </a:pPr>
            <a:r>
              <a:rPr lang="en-CA" altLang="en-US" b="1" dirty="0">
                <a:cs typeface="Arial" panose="020B0604020202020204" pitchFamily="34" charset="0"/>
              </a:rPr>
              <a:t>I</a:t>
            </a:r>
            <a:r>
              <a:rPr lang="en-CA" altLang="en-US" b="1" dirty="0" smtClean="0">
                <a:cs typeface="Arial" panose="020B0604020202020204" pitchFamily="34" charset="0"/>
              </a:rPr>
              <a:t>nterdepartmental </a:t>
            </a:r>
            <a:r>
              <a:rPr lang="en-CA" altLang="en-US" dirty="0">
                <a:cs typeface="Arial" panose="020B0604020202020204" pitchFamily="34" charset="0"/>
              </a:rPr>
              <a:t>access to information</a:t>
            </a:r>
          </a:p>
          <a:p>
            <a:pPr lvl="1">
              <a:spcBef>
                <a:spcPct val="0"/>
              </a:spcBef>
            </a:pPr>
            <a:r>
              <a:rPr lang="en-CA" altLang="en-US" b="1" dirty="0">
                <a:cs typeface="Arial" panose="020B0604020202020204" pitchFamily="34" charset="0"/>
              </a:rPr>
              <a:t>G</a:t>
            </a:r>
            <a:r>
              <a:rPr lang="en-CA" altLang="en-US" b="1" dirty="0" smtClean="0">
                <a:cs typeface="Arial" panose="020B0604020202020204" pitchFamily="34" charset="0"/>
              </a:rPr>
              <a:t>lobal</a:t>
            </a:r>
            <a:r>
              <a:rPr lang="en-CA" altLang="en-US" dirty="0" smtClean="0">
                <a:cs typeface="Arial" panose="020B0604020202020204" pitchFamily="34" charset="0"/>
              </a:rPr>
              <a:t> </a:t>
            </a:r>
            <a:r>
              <a:rPr lang="en-CA" altLang="en-US" dirty="0">
                <a:cs typeface="Arial" panose="020B0604020202020204" pitchFamily="34" charset="0"/>
              </a:rPr>
              <a:t>access to information</a:t>
            </a:r>
          </a:p>
          <a:p>
            <a:pPr lvl="1">
              <a:spcBef>
                <a:spcPct val="0"/>
              </a:spcBef>
            </a:pPr>
            <a:r>
              <a:rPr lang="en-CA" altLang="en-US" b="1" dirty="0">
                <a:cs typeface="Arial" panose="020B0604020202020204" pitchFamily="34" charset="0"/>
              </a:rPr>
              <a:t>E</a:t>
            </a:r>
            <a:r>
              <a:rPr lang="en-CA" altLang="en-US" b="1" dirty="0" smtClean="0">
                <a:cs typeface="Arial" panose="020B0604020202020204" pitchFamily="34" charset="0"/>
              </a:rPr>
              <a:t>asy</a:t>
            </a:r>
            <a:r>
              <a:rPr lang="en-CA" altLang="en-US" dirty="0" smtClean="0">
                <a:cs typeface="Arial" panose="020B0604020202020204" pitchFamily="34" charset="0"/>
              </a:rPr>
              <a:t> </a:t>
            </a:r>
            <a:r>
              <a:rPr lang="en-CA" altLang="en-US" dirty="0">
                <a:cs typeface="Arial" panose="020B0604020202020204" pitchFamily="34" charset="0"/>
              </a:rPr>
              <a:t>access to information for other </a:t>
            </a:r>
            <a:r>
              <a:rPr lang="en-CA" altLang="en-US" dirty="0" smtClean="0">
                <a:cs typeface="Arial" panose="020B0604020202020204" pitchFamily="34" charset="0"/>
              </a:rPr>
              <a:t>uses</a:t>
            </a:r>
          </a:p>
          <a:p>
            <a:pPr lvl="2">
              <a:spcBef>
                <a:spcPct val="0"/>
              </a:spcBef>
            </a:pPr>
            <a:r>
              <a:rPr lang="en-CA" altLang="en-US" sz="2200" dirty="0" smtClean="0">
                <a:cs typeface="Arial" panose="020B0604020202020204" pitchFamily="34" charset="0"/>
              </a:rPr>
              <a:t>Analysis </a:t>
            </a:r>
          </a:p>
          <a:p>
            <a:pPr lvl="2">
              <a:spcBef>
                <a:spcPct val="0"/>
              </a:spcBef>
            </a:pPr>
            <a:r>
              <a:rPr lang="en-CA" altLang="en-US" sz="2200" dirty="0" smtClean="0">
                <a:cs typeface="Arial" panose="020B0604020202020204" pitchFamily="34" charset="0"/>
              </a:rPr>
              <a:t>Products </a:t>
            </a:r>
          </a:p>
          <a:p>
            <a:pPr lvl="2">
              <a:spcBef>
                <a:spcPct val="0"/>
              </a:spcBef>
            </a:pPr>
            <a:r>
              <a:rPr lang="en-CA" altLang="en-US" sz="2200" dirty="0" smtClean="0">
                <a:cs typeface="Arial" panose="020B0604020202020204" pitchFamily="34" charset="0"/>
              </a:rPr>
              <a:t>etc.</a:t>
            </a:r>
          </a:p>
          <a:p>
            <a:pPr lvl="1">
              <a:spcBef>
                <a:spcPct val="0"/>
              </a:spcBef>
            </a:pPr>
            <a:endParaRPr lang="en-CA" altLang="en-US" sz="2200" dirty="0">
              <a:cs typeface="Arial" panose="020B0604020202020204" pitchFamily="34" charset="0"/>
            </a:endParaRPr>
          </a:p>
          <a:p>
            <a:pPr>
              <a:spcBef>
                <a:spcPct val="0"/>
              </a:spcBef>
            </a:pPr>
            <a:r>
              <a:rPr lang="en-CA" altLang="en-US" dirty="0">
                <a:cs typeface="Arial" panose="020B0604020202020204" pitchFamily="34" charset="0"/>
              </a:rPr>
              <a:t>Enabler of </a:t>
            </a:r>
            <a:r>
              <a:rPr lang="en-CA" altLang="en-US" b="1" dirty="0">
                <a:solidFill>
                  <a:srgbClr val="00B0F0"/>
                </a:solidFill>
                <a:cs typeface="Arial" panose="020B0604020202020204" pitchFamily="34" charset="0"/>
              </a:rPr>
              <a:t>Blue </a:t>
            </a:r>
            <a:r>
              <a:rPr lang="en-CA" altLang="en-US" b="1" dirty="0" smtClean="0">
                <a:solidFill>
                  <a:srgbClr val="00B0F0"/>
                </a:solidFill>
                <a:cs typeface="Arial" panose="020B0604020202020204" pitchFamily="34" charset="0"/>
              </a:rPr>
              <a:t>Economy</a:t>
            </a:r>
          </a:p>
          <a:p>
            <a:pPr>
              <a:spcBef>
                <a:spcPct val="0"/>
              </a:spcBef>
            </a:pPr>
            <a:endParaRPr lang="en-CA" altLang="en-US" dirty="0">
              <a:cs typeface="Arial" panose="020B0604020202020204" pitchFamily="34" charset="0"/>
            </a:endParaRPr>
          </a:p>
          <a:p>
            <a:pPr>
              <a:spcBef>
                <a:spcPct val="0"/>
              </a:spcBef>
            </a:pPr>
            <a:r>
              <a:rPr lang="en-CA" altLang="en-US" b="1" dirty="0">
                <a:cs typeface="Arial" panose="020B0604020202020204" pitchFamily="34" charset="0"/>
              </a:rPr>
              <a:t>NOT</a:t>
            </a:r>
            <a:r>
              <a:rPr lang="en-CA" altLang="en-US" dirty="0">
                <a:cs typeface="Arial" panose="020B0604020202020204" pitchFamily="34" charset="0"/>
              </a:rPr>
              <a:t> a data storage </a:t>
            </a:r>
            <a:r>
              <a:rPr lang="en-CA" altLang="en-US" dirty="0" smtClean="0">
                <a:cs typeface="Arial" panose="020B0604020202020204" pitchFamily="34" charset="0"/>
              </a:rPr>
              <a:t>system</a:t>
            </a:r>
          </a:p>
          <a:p>
            <a:pPr>
              <a:spcBef>
                <a:spcPct val="0"/>
              </a:spcBef>
            </a:pPr>
            <a:endParaRPr lang="en-CA" altLang="en-US" dirty="0">
              <a:cs typeface="Arial" panose="020B0604020202020204" pitchFamily="34" charset="0"/>
            </a:endParaRPr>
          </a:p>
          <a:p>
            <a:pPr>
              <a:spcBef>
                <a:spcPct val="0"/>
              </a:spcBef>
            </a:pPr>
            <a:r>
              <a:rPr lang="en-CA" altLang="en-US" b="1" dirty="0">
                <a:cs typeface="Arial" panose="020B0604020202020204" pitchFamily="34" charset="0"/>
              </a:rPr>
              <a:t>NOT</a:t>
            </a:r>
            <a:r>
              <a:rPr lang="en-CA" altLang="en-US" dirty="0">
                <a:cs typeface="Arial" panose="020B0604020202020204" pitchFamily="34" charset="0"/>
              </a:rPr>
              <a:t> a product storage system</a:t>
            </a:r>
          </a:p>
          <a:p>
            <a:endParaRPr lang="pt-PT" dirty="0"/>
          </a:p>
        </p:txBody>
      </p:sp>
      <p:sp>
        <p:nvSpPr>
          <p:cNvPr id="3" name="Marcador de Posição do Número do Diapositivo 2"/>
          <p:cNvSpPr>
            <a:spLocks noGrp="1"/>
          </p:cNvSpPr>
          <p:nvPr>
            <p:ph type="sldNum" sz="quarter" idx="11"/>
          </p:nvPr>
        </p:nvSpPr>
        <p:spPr/>
        <p:txBody>
          <a:bodyPr/>
          <a:lstStyle/>
          <a:p>
            <a:fld id="{8F8197B2-C493-48A4-8C04-1F6A02EC3706}" type="slidenum">
              <a:rPr lang="en-GB" smtClean="0"/>
              <a:pPr/>
              <a:t>4</a:t>
            </a:fld>
            <a:endParaRPr lang="en-GB" dirty="0"/>
          </a:p>
        </p:txBody>
      </p:sp>
      <p:sp>
        <p:nvSpPr>
          <p:cNvPr id="4" name="Título 3"/>
          <p:cNvSpPr>
            <a:spLocks noGrp="1"/>
          </p:cNvSpPr>
          <p:nvPr>
            <p:ph type="title"/>
          </p:nvPr>
        </p:nvSpPr>
        <p:spPr/>
        <p:txBody>
          <a:bodyPr>
            <a:normAutofit/>
          </a:bodyPr>
          <a:lstStyle/>
          <a:p>
            <a:r>
              <a:rPr lang="en-CA" altLang="en-US" dirty="0">
                <a:latin typeface="+mn-lt"/>
                <a:cs typeface="Arial" panose="020B0604020202020204" pitchFamily="34" charset="0"/>
              </a:rPr>
              <a:t>What is an MSDI</a:t>
            </a:r>
            <a:endParaRPr lang="pt-PT" dirty="0">
              <a:latin typeface="+mn-lt"/>
            </a:endParaRPr>
          </a:p>
        </p:txBody>
      </p:sp>
      <p:pic>
        <p:nvPicPr>
          <p:cNvPr id="6" name="Image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253234521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defRPr/>
            </a:pPr>
            <a:r>
              <a:rPr lang="en-CA" dirty="0">
                <a:cs typeface="Arial" panose="020B0604020202020204" pitchFamily="34" charset="0"/>
              </a:rPr>
              <a:t>Data and Metadata</a:t>
            </a:r>
          </a:p>
          <a:p>
            <a:pPr lvl="1">
              <a:defRPr/>
            </a:pPr>
            <a:r>
              <a:rPr lang="en-CA" sz="2600" dirty="0">
                <a:cs typeface="Arial" panose="020B0604020202020204" pitchFamily="34" charset="0"/>
              </a:rPr>
              <a:t>The data </a:t>
            </a:r>
            <a:r>
              <a:rPr lang="en-CA" sz="2600" dirty="0" smtClean="0">
                <a:cs typeface="Arial" panose="020B0604020202020204" pitchFamily="34" charset="0"/>
              </a:rPr>
              <a:t>exists</a:t>
            </a:r>
          </a:p>
          <a:p>
            <a:pPr marL="511175" lvl="1" indent="0">
              <a:buNone/>
              <a:defRPr/>
            </a:pPr>
            <a:endParaRPr lang="en-CA" sz="2600" dirty="0">
              <a:cs typeface="Arial" panose="020B0604020202020204" pitchFamily="34" charset="0"/>
            </a:endParaRPr>
          </a:p>
          <a:p>
            <a:pPr>
              <a:defRPr/>
            </a:pPr>
            <a:r>
              <a:rPr lang="en-CA" dirty="0">
                <a:cs typeface="Arial" panose="020B0604020202020204" pitchFamily="34" charset="0"/>
              </a:rPr>
              <a:t>Information System and Technology</a:t>
            </a:r>
          </a:p>
          <a:p>
            <a:pPr lvl="1">
              <a:defRPr/>
            </a:pPr>
            <a:r>
              <a:rPr lang="en-CA" sz="2600" dirty="0">
                <a:cs typeface="Arial" panose="020B0604020202020204" pitchFamily="34" charset="0"/>
              </a:rPr>
              <a:t>Technology exists (e.g. SLGO</a:t>
            </a:r>
            <a:r>
              <a:rPr lang="en-CA" sz="2600" dirty="0" smtClean="0">
                <a:cs typeface="Arial" panose="020B0604020202020204" pitchFamily="34" charset="0"/>
              </a:rPr>
              <a:t>)</a:t>
            </a:r>
          </a:p>
          <a:p>
            <a:pPr marL="511175" lvl="1" indent="0">
              <a:buNone/>
              <a:defRPr/>
            </a:pPr>
            <a:endParaRPr lang="en-CA" sz="2600" dirty="0">
              <a:cs typeface="Arial" panose="020B0604020202020204" pitchFamily="34" charset="0"/>
            </a:endParaRPr>
          </a:p>
          <a:p>
            <a:pPr>
              <a:defRPr/>
            </a:pPr>
            <a:r>
              <a:rPr lang="en-CA" dirty="0">
                <a:cs typeface="Arial" panose="020B0604020202020204" pitchFamily="34" charset="0"/>
              </a:rPr>
              <a:t>Standards (ISO, HNAP, S100)</a:t>
            </a:r>
          </a:p>
          <a:p>
            <a:pPr lvl="1">
              <a:defRPr/>
            </a:pPr>
            <a:r>
              <a:rPr lang="en-CA" sz="2600" dirty="0">
                <a:cs typeface="Arial" panose="020B0604020202020204" pitchFamily="34" charset="0"/>
              </a:rPr>
              <a:t>Some in place, some coming – slow but </a:t>
            </a:r>
            <a:r>
              <a:rPr lang="en-CA" sz="2600" dirty="0" smtClean="0">
                <a:cs typeface="Arial" panose="020B0604020202020204" pitchFamily="34" charset="0"/>
              </a:rPr>
              <a:t>sure</a:t>
            </a:r>
          </a:p>
          <a:p>
            <a:pPr marL="511175" lvl="1" indent="0">
              <a:buNone/>
              <a:defRPr/>
            </a:pPr>
            <a:endParaRPr lang="en-CA" sz="2600" dirty="0">
              <a:cs typeface="Arial" panose="020B0604020202020204" pitchFamily="34" charset="0"/>
            </a:endParaRPr>
          </a:p>
          <a:p>
            <a:pPr>
              <a:defRPr/>
            </a:pPr>
            <a:r>
              <a:rPr lang="en-CA" dirty="0">
                <a:cs typeface="Arial" panose="020B0604020202020204" pitchFamily="34" charset="0"/>
              </a:rPr>
              <a:t>Policy and Governance</a:t>
            </a:r>
          </a:p>
          <a:p>
            <a:pPr lvl="1">
              <a:defRPr/>
            </a:pPr>
            <a:r>
              <a:rPr lang="en-CA" sz="2600" dirty="0">
                <a:cs typeface="Arial" panose="020B0604020202020204" pitchFamily="34" charset="0"/>
              </a:rPr>
              <a:t>Getting all parties to the table – and to </a:t>
            </a:r>
            <a:r>
              <a:rPr lang="en-CA" sz="2600" dirty="0" smtClean="0">
                <a:cs typeface="Arial" panose="020B0604020202020204" pitchFamily="34" charset="0"/>
              </a:rPr>
              <a:t>agree…</a:t>
            </a:r>
            <a:endParaRPr lang="en-CA" sz="2600" dirty="0">
              <a:cs typeface="Arial" panose="020B0604020202020204" pitchFamily="34" charset="0"/>
            </a:endParaRPr>
          </a:p>
          <a:p>
            <a:endParaRPr lang="pt-PT" dirty="0"/>
          </a:p>
        </p:txBody>
      </p:sp>
      <p:sp>
        <p:nvSpPr>
          <p:cNvPr id="3" name="Marcador de Posição do Número do Diapositivo 2"/>
          <p:cNvSpPr>
            <a:spLocks noGrp="1"/>
          </p:cNvSpPr>
          <p:nvPr>
            <p:ph type="sldNum" sz="quarter" idx="11"/>
          </p:nvPr>
        </p:nvSpPr>
        <p:spPr/>
        <p:txBody>
          <a:bodyPr/>
          <a:lstStyle/>
          <a:p>
            <a:fld id="{8F8197B2-C493-48A4-8C04-1F6A02EC3706}" type="slidenum">
              <a:rPr lang="en-GB" smtClean="0"/>
              <a:pPr/>
              <a:t>5</a:t>
            </a:fld>
            <a:endParaRPr lang="en-GB" dirty="0"/>
          </a:p>
        </p:txBody>
      </p:sp>
      <p:sp>
        <p:nvSpPr>
          <p:cNvPr id="4" name="Título 3"/>
          <p:cNvSpPr>
            <a:spLocks noGrp="1"/>
          </p:cNvSpPr>
          <p:nvPr>
            <p:ph type="title"/>
          </p:nvPr>
        </p:nvSpPr>
        <p:spPr/>
        <p:txBody>
          <a:bodyPr>
            <a:normAutofit/>
          </a:bodyPr>
          <a:lstStyle/>
          <a:p>
            <a:r>
              <a:rPr lang="en-CA" dirty="0">
                <a:latin typeface="+mn-lt"/>
                <a:cs typeface="Arial" panose="020B0604020202020204" pitchFamily="34" charset="0"/>
              </a:rPr>
              <a:t>Realization of an </a:t>
            </a:r>
            <a:r>
              <a:rPr lang="en-CA" dirty="0" smtClean="0">
                <a:latin typeface="+mn-lt"/>
                <a:cs typeface="Arial" panose="020B0604020202020204" pitchFamily="34" charset="0"/>
              </a:rPr>
              <a:t>MSDI Four </a:t>
            </a:r>
            <a:r>
              <a:rPr lang="en-CA" dirty="0">
                <a:latin typeface="+mn-lt"/>
                <a:cs typeface="Arial" panose="020B0604020202020204" pitchFamily="34" charset="0"/>
              </a:rPr>
              <a:t>Pillars</a:t>
            </a:r>
            <a:endParaRPr lang="pt-PT" dirty="0">
              <a:latin typeface="+mn-lt"/>
            </a:endParaRPr>
          </a:p>
        </p:txBody>
      </p:sp>
      <p:pic>
        <p:nvPicPr>
          <p:cNvPr id="6" name="Image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235134175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CA" altLang="en-US" dirty="0">
                <a:latin typeface="+mn-lt"/>
                <a:cs typeface="Arial" panose="020B0604020202020204" pitchFamily="34" charset="0"/>
              </a:rPr>
              <a:t>MSDI Management</a:t>
            </a:r>
            <a:endParaRPr lang="pt-PT" dirty="0">
              <a:latin typeface="+mn-lt"/>
            </a:endParaRPr>
          </a:p>
        </p:txBody>
      </p:sp>
      <p:sp>
        <p:nvSpPr>
          <p:cNvPr id="3" name="Marcador de Posição do Número do Diapositivo 2"/>
          <p:cNvSpPr>
            <a:spLocks noGrp="1"/>
          </p:cNvSpPr>
          <p:nvPr>
            <p:ph type="sldNum" sz="quarter" idx="12"/>
          </p:nvPr>
        </p:nvSpPr>
        <p:spPr/>
        <p:txBody>
          <a:bodyPr/>
          <a:lstStyle/>
          <a:p>
            <a:fld id="{8F8197B2-C493-48A4-8C04-1F6A02EC3706}" type="slidenum">
              <a:rPr lang="en-GB" smtClean="0"/>
              <a:pPr/>
              <a:t>6</a:t>
            </a:fld>
            <a:endParaRPr lang="en-GB" dirty="0"/>
          </a:p>
        </p:txBody>
      </p:sp>
      <p:sp>
        <p:nvSpPr>
          <p:cNvPr id="2" name="Marcador de Posição de Conteúdo 1"/>
          <p:cNvSpPr>
            <a:spLocks noGrp="1"/>
          </p:cNvSpPr>
          <p:nvPr>
            <p:ph idx="4294967295"/>
          </p:nvPr>
        </p:nvSpPr>
        <p:spPr>
          <a:xfrm>
            <a:off x="304798" y="1143000"/>
            <a:ext cx="8229601" cy="5578475"/>
          </a:xfrm>
        </p:spPr>
        <p:txBody>
          <a:bodyPr/>
          <a:lstStyle/>
          <a:p>
            <a:pPr>
              <a:spcBef>
                <a:spcPct val="0"/>
              </a:spcBef>
            </a:pPr>
            <a:r>
              <a:rPr lang="en-CA" altLang="en-US" dirty="0">
                <a:cs typeface="Arial" panose="020B0604020202020204" pitchFamily="34" charset="0"/>
              </a:rPr>
              <a:t>Official Authority maintains management responsibility of their own databases and </a:t>
            </a:r>
            <a:r>
              <a:rPr lang="en-CA" altLang="en-US" dirty="0" smtClean="0">
                <a:cs typeface="Arial" panose="020B0604020202020204" pitchFamily="34" charset="0"/>
              </a:rPr>
              <a:t>metadata</a:t>
            </a:r>
          </a:p>
          <a:p>
            <a:pPr lvl="1">
              <a:spcBef>
                <a:spcPct val="0"/>
              </a:spcBef>
            </a:pPr>
            <a:r>
              <a:rPr lang="en-CA" altLang="en-US" dirty="0">
                <a:cs typeface="Arial" panose="020B0604020202020204" pitchFamily="34" charset="0"/>
              </a:rPr>
              <a:t>C</a:t>
            </a:r>
            <a:r>
              <a:rPr lang="en-CA" altLang="en-US" dirty="0" smtClean="0">
                <a:cs typeface="Arial" panose="020B0604020202020204" pitchFamily="34" charset="0"/>
              </a:rPr>
              <a:t>onforming </a:t>
            </a:r>
            <a:r>
              <a:rPr lang="en-CA" altLang="en-US" dirty="0">
                <a:cs typeface="Arial" panose="020B0604020202020204" pitchFamily="34" charset="0"/>
              </a:rPr>
              <a:t>to MSDI </a:t>
            </a:r>
            <a:r>
              <a:rPr lang="en-CA" altLang="en-US" dirty="0" smtClean="0">
                <a:cs typeface="Arial" panose="020B0604020202020204" pitchFamily="34" charset="0"/>
              </a:rPr>
              <a:t>standards</a:t>
            </a:r>
          </a:p>
          <a:p>
            <a:pPr>
              <a:spcBef>
                <a:spcPct val="0"/>
              </a:spcBef>
            </a:pPr>
            <a:endParaRPr lang="en-CA" altLang="en-US" sz="1500" dirty="0">
              <a:cs typeface="Arial" panose="020B0604020202020204" pitchFamily="34" charset="0"/>
            </a:endParaRPr>
          </a:p>
          <a:p>
            <a:pPr>
              <a:spcBef>
                <a:spcPct val="0"/>
              </a:spcBef>
            </a:pPr>
            <a:r>
              <a:rPr lang="en-CA" altLang="en-US" dirty="0">
                <a:cs typeface="Arial" panose="020B0604020202020204" pitchFamily="34" charset="0"/>
              </a:rPr>
              <a:t>MSDI </a:t>
            </a:r>
            <a:r>
              <a:rPr lang="en-CA" altLang="en-US" dirty="0" smtClean="0">
                <a:cs typeface="Arial" panose="020B0604020202020204" pitchFamily="34" charset="0"/>
              </a:rPr>
              <a:t>Overseer</a:t>
            </a:r>
          </a:p>
          <a:p>
            <a:pPr lvl="1">
              <a:spcBef>
                <a:spcPct val="0"/>
              </a:spcBef>
            </a:pPr>
            <a:r>
              <a:rPr lang="en-CA" altLang="en-US" dirty="0" smtClean="0">
                <a:cs typeface="Arial" panose="020B0604020202020204" pitchFamily="34" charset="0"/>
              </a:rPr>
              <a:t>Hydrographic Office</a:t>
            </a:r>
          </a:p>
          <a:p>
            <a:pPr lvl="1">
              <a:spcBef>
                <a:spcPct val="0"/>
              </a:spcBef>
            </a:pPr>
            <a:endParaRPr lang="en-CA" altLang="en-US" sz="1500" dirty="0">
              <a:cs typeface="Arial" panose="020B0604020202020204" pitchFamily="34" charset="0"/>
            </a:endParaRPr>
          </a:p>
          <a:p>
            <a:pPr>
              <a:spcBef>
                <a:spcPct val="0"/>
              </a:spcBef>
            </a:pPr>
            <a:r>
              <a:rPr lang="en-CA" altLang="en-US" dirty="0">
                <a:cs typeface="Arial" panose="020B0604020202020204" pitchFamily="34" charset="0"/>
              </a:rPr>
              <a:t>MSDI Management G</a:t>
            </a:r>
            <a:r>
              <a:rPr lang="en-CA" altLang="en-US" dirty="0" smtClean="0">
                <a:cs typeface="Arial" panose="020B0604020202020204" pitchFamily="34" charset="0"/>
              </a:rPr>
              <a:t>roup</a:t>
            </a:r>
          </a:p>
          <a:p>
            <a:pPr lvl="1">
              <a:spcBef>
                <a:spcPct val="0"/>
              </a:spcBef>
            </a:pPr>
            <a:r>
              <a:rPr lang="en-CA" altLang="en-US" dirty="0" smtClean="0">
                <a:cs typeface="Arial" panose="020B0604020202020204" pitchFamily="34" charset="0"/>
              </a:rPr>
              <a:t>HO lead</a:t>
            </a:r>
          </a:p>
          <a:p>
            <a:pPr lvl="1">
              <a:spcBef>
                <a:spcPct val="0"/>
              </a:spcBef>
            </a:pPr>
            <a:r>
              <a:rPr lang="en-CA" altLang="en-US" dirty="0" smtClean="0">
                <a:cs typeface="Arial" panose="020B0604020202020204" pitchFamily="34" charset="0"/>
              </a:rPr>
              <a:t>Multi-departmental group</a:t>
            </a:r>
          </a:p>
          <a:p>
            <a:pPr lvl="1">
              <a:spcBef>
                <a:spcPct val="0"/>
              </a:spcBef>
            </a:pPr>
            <a:endParaRPr lang="en-CA" altLang="en-US" sz="1500" dirty="0">
              <a:cs typeface="Arial" panose="020B0604020202020204" pitchFamily="34" charset="0"/>
            </a:endParaRPr>
          </a:p>
          <a:p>
            <a:pPr>
              <a:spcBef>
                <a:spcPct val="0"/>
              </a:spcBef>
            </a:pPr>
            <a:r>
              <a:rPr lang="en-CA" altLang="en-US" dirty="0">
                <a:cs typeface="Arial" panose="020B0604020202020204" pitchFamily="34" charset="0"/>
              </a:rPr>
              <a:t>MSDI management entity maintains links and monitors database updates by monitoring </a:t>
            </a:r>
            <a:r>
              <a:rPr lang="en-CA" altLang="en-US" dirty="0" smtClean="0">
                <a:cs typeface="Arial" panose="020B0604020202020204" pitchFamily="34" charset="0"/>
              </a:rPr>
              <a:t>metadata</a:t>
            </a:r>
            <a:endParaRPr lang="en-CA" altLang="en-US" dirty="0">
              <a:cs typeface="Arial" panose="020B0604020202020204" pitchFamily="34" charset="0"/>
            </a:endParaRPr>
          </a:p>
        </p:txBody>
      </p:sp>
      <p:pic>
        <p:nvPicPr>
          <p:cNvPr id="6" name="Image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46042997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latin typeface="+mn-lt"/>
                <a:cs typeface="Arial" pitchFamily="34" charset="0"/>
              </a:rPr>
              <a:t>Hydrographic Data </a:t>
            </a:r>
            <a:r>
              <a:rPr lang="en-US" dirty="0" smtClean="0">
                <a:latin typeface="+mn-lt"/>
                <a:cs typeface="Arial" pitchFamily="34" charset="0"/>
              </a:rPr>
              <a:t>Management </a:t>
            </a:r>
            <a:r>
              <a:rPr lang="en-US" dirty="0">
                <a:latin typeface="+mn-lt"/>
                <a:cs typeface="Arial" pitchFamily="34" charset="0"/>
              </a:rPr>
              <a:t>(HDM)</a:t>
            </a:r>
            <a:endParaRPr lang="pt-PT" dirty="0">
              <a:latin typeface="+mn-lt"/>
            </a:endParaRPr>
          </a:p>
        </p:txBody>
      </p:sp>
      <p:sp>
        <p:nvSpPr>
          <p:cNvPr id="3" name="Marcador de Posição do Número do Diapositivo 2"/>
          <p:cNvSpPr>
            <a:spLocks noGrp="1"/>
          </p:cNvSpPr>
          <p:nvPr>
            <p:ph type="sldNum" sz="quarter" idx="12"/>
          </p:nvPr>
        </p:nvSpPr>
        <p:spPr/>
        <p:txBody>
          <a:bodyPr/>
          <a:lstStyle/>
          <a:p>
            <a:fld id="{8F8197B2-C493-48A4-8C04-1F6A02EC3706}" type="slidenum">
              <a:rPr lang="en-GB" smtClean="0"/>
              <a:pPr/>
              <a:t>7</a:t>
            </a:fld>
            <a:endParaRPr lang="en-GB" dirty="0"/>
          </a:p>
        </p:txBody>
      </p:sp>
      <p:pic>
        <p:nvPicPr>
          <p:cNvPr id="4" name="Image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798" y="1072055"/>
            <a:ext cx="8534402" cy="528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17751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cs typeface="Arial" pitchFamily="34" charset="0"/>
              </a:rPr>
              <a:t>Hydrographic Data Management (HDM)</a:t>
            </a:r>
            <a:endParaRPr lang="pt-PT" dirty="0"/>
          </a:p>
        </p:txBody>
      </p:sp>
      <p:sp>
        <p:nvSpPr>
          <p:cNvPr id="3" name="Marcador de Posição do Número do Diapositivo 2"/>
          <p:cNvSpPr>
            <a:spLocks noGrp="1"/>
          </p:cNvSpPr>
          <p:nvPr>
            <p:ph type="sldNum" sz="quarter" idx="12"/>
          </p:nvPr>
        </p:nvSpPr>
        <p:spPr/>
        <p:txBody>
          <a:bodyPr/>
          <a:lstStyle/>
          <a:p>
            <a:fld id="{8F8197B2-C493-48A4-8C04-1F6A02EC3706}" type="slidenum">
              <a:rPr lang="en-GB" smtClean="0"/>
              <a:pPr/>
              <a:t>8</a:t>
            </a:fld>
            <a:endParaRPr lang="en-GB" dirty="0"/>
          </a:p>
        </p:txBody>
      </p:sp>
      <p:pic>
        <p:nvPicPr>
          <p:cNvPr id="4" name="Image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007" y="3194480"/>
            <a:ext cx="2861894" cy="2527894"/>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59494" y="3194480"/>
            <a:ext cx="2733675" cy="2527894"/>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69762" y="3194480"/>
            <a:ext cx="2996599" cy="2527894"/>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6"/>
          <p:cNvSpPr txBox="1">
            <a:spLocks noChangeArrowheads="1"/>
          </p:cNvSpPr>
          <p:nvPr/>
        </p:nvSpPr>
        <p:spPr bwMode="auto">
          <a:xfrm>
            <a:off x="123698" y="5859473"/>
            <a:ext cx="285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FontTx/>
              <a:buNone/>
            </a:pPr>
            <a:r>
              <a:rPr lang="en-CA" altLang="en-US" sz="2000" dirty="0">
                <a:latin typeface="+mn-lt"/>
                <a:cs typeface="Arial" panose="020B0604020202020204" pitchFamily="34" charset="0"/>
              </a:rPr>
              <a:t>Bathymetric Database</a:t>
            </a:r>
          </a:p>
          <a:p>
            <a:pPr algn="ctr">
              <a:spcBef>
                <a:spcPct val="0"/>
              </a:spcBef>
              <a:buFontTx/>
              <a:buNone/>
            </a:pPr>
            <a:r>
              <a:rPr lang="en-CA" altLang="en-US" sz="2000" dirty="0">
                <a:latin typeface="+mn-lt"/>
                <a:cs typeface="Arial" panose="020B0604020202020204" pitchFamily="34" charset="0"/>
              </a:rPr>
              <a:t>S102</a:t>
            </a:r>
          </a:p>
        </p:txBody>
      </p:sp>
      <p:sp>
        <p:nvSpPr>
          <p:cNvPr id="9" name="TextBox 7"/>
          <p:cNvSpPr txBox="1">
            <a:spLocks noChangeArrowheads="1"/>
          </p:cNvSpPr>
          <p:nvPr/>
        </p:nvSpPr>
        <p:spPr bwMode="auto">
          <a:xfrm>
            <a:off x="3158146" y="5859473"/>
            <a:ext cx="27363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FontTx/>
              <a:buNone/>
            </a:pPr>
            <a:r>
              <a:rPr lang="en-CA" altLang="en-US" sz="2000" dirty="0">
                <a:latin typeface="+mn-lt"/>
                <a:cs typeface="Arial" panose="020B0604020202020204" pitchFamily="34" charset="0"/>
              </a:rPr>
              <a:t>Hydrographic Database</a:t>
            </a:r>
          </a:p>
          <a:p>
            <a:pPr algn="ctr">
              <a:spcBef>
                <a:spcPct val="0"/>
              </a:spcBef>
              <a:buFontTx/>
              <a:buNone/>
            </a:pPr>
            <a:r>
              <a:rPr lang="en-CA" altLang="en-US" sz="2000" dirty="0">
                <a:latin typeface="+mn-lt"/>
                <a:cs typeface="Arial" panose="020B0604020202020204" pitchFamily="34" charset="0"/>
              </a:rPr>
              <a:t>S101</a:t>
            </a:r>
          </a:p>
        </p:txBody>
      </p:sp>
      <p:sp>
        <p:nvSpPr>
          <p:cNvPr id="10" name="Left-Right Arrow 9"/>
          <p:cNvSpPr/>
          <p:nvPr/>
        </p:nvSpPr>
        <p:spPr>
          <a:xfrm>
            <a:off x="121007" y="2301766"/>
            <a:ext cx="8945354" cy="84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400" dirty="0">
                <a:cs typeface="Arial" panose="020B0604020202020204" pitchFamily="34" charset="0"/>
              </a:rPr>
              <a:t>QA /QC &amp; Workflow Management Software</a:t>
            </a:r>
          </a:p>
        </p:txBody>
      </p:sp>
      <p:sp>
        <p:nvSpPr>
          <p:cNvPr id="11" name="Up Arrow 10"/>
          <p:cNvSpPr/>
          <p:nvPr/>
        </p:nvSpPr>
        <p:spPr>
          <a:xfrm>
            <a:off x="1981200" y="1056290"/>
            <a:ext cx="5181600" cy="12956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smtClean="0">
                <a:cs typeface="Arial" panose="020B0604020202020204" pitchFamily="34" charset="0"/>
              </a:rPr>
              <a:t>Geoportal</a:t>
            </a:r>
          </a:p>
          <a:p>
            <a:pPr algn="ctr">
              <a:defRPr/>
            </a:pPr>
            <a:r>
              <a:rPr lang="en-CA" sz="2200" dirty="0" smtClean="0">
                <a:cs typeface="Arial" panose="020B0604020202020204" pitchFamily="34" charset="0"/>
              </a:rPr>
              <a:t>(</a:t>
            </a:r>
            <a:r>
              <a:rPr lang="en-CA" sz="2200" dirty="0">
                <a:cs typeface="Arial" panose="020B0604020202020204" pitchFamily="34" charset="0"/>
              </a:rPr>
              <a:t>supporting MSDI)</a:t>
            </a:r>
          </a:p>
        </p:txBody>
      </p:sp>
      <p:sp>
        <p:nvSpPr>
          <p:cNvPr id="13" name="TextBox 8"/>
          <p:cNvSpPr txBox="1">
            <a:spLocks noChangeArrowheads="1"/>
          </p:cNvSpPr>
          <p:nvPr/>
        </p:nvSpPr>
        <p:spPr bwMode="auto">
          <a:xfrm>
            <a:off x="6069763" y="5859473"/>
            <a:ext cx="29965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FontTx/>
              <a:buNone/>
            </a:pPr>
            <a:r>
              <a:rPr lang="en-CA" altLang="en-US" sz="2000" b="1" u="sng" dirty="0">
                <a:solidFill>
                  <a:srgbClr val="FF0000"/>
                </a:solidFill>
                <a:latin typeface="+mn-lt"/>
                <a:cs typeface="Arial" panose="020B0604020202020204" pitchFamily="34" charset="0"/>
              </a:rPr>
              <a:t>Oceanographic Database</a:t>
            </a:r>
          </a:p>
          <a:p>
            <a:pPr algn="ctr">
              <a:spcBef>
                <a:spcPct val="0"/>
              </a:spcBef>
              <a:buFontTx/>
              <a:buNone/>
            </a:pPr>
            <a:r>
              <a:rPr lang="en-CA" altLang="en-US" sz="2000" b="1" u="sng" dirty="0">
                <a:solidFill>
                  <a:srgbClr val="FF0000"/>
                </a:solidFill>
                <a:latin typeface="+mn-lt"/>
                <a:cs typeface="Arial" panose="020B0604020202020204" pitchFamily="34" charset="0"/>
              </a:rPr>
              <a:t>S1??</a:t>
            </a:r>
          </a:p>
        </p:txBody>
      </p:sp>
    </p:spTree>
    <p:extLst>
      <p:ext uri="{BB962C8B-B14F-4D97-AF65-F5344CB8AC3E}">
        <p14:creationId xmlns:p14="http://schemas.microsoft.com/office/powerpoint/2010/main" val="209707482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304800" y="1143000"/>
            <a:ext cx="8534400" cy="5263534"/>
          </a:xfrm>
        </p:spPr>
        <p:txBody>
          <a:bodyPr>
            <a:normAutofit fontScale="92500" lnSpcReduction="20000"/>
          </a:bodyPr>
          <a:lstStyle/>
          <a:p>
            <a:pPr>
              <a:spcAft>
                <a:spcPts val="0"/>
              </a:spcAft>
              <a:defRPr/>
            </a:pPr>
            <a:r>
              <a:rPr lang="en-CA" sz="3000" dirty="0">
                <a:cs typeface="Arial" panose="020B0604020202020204" pitchFamily="34" charset="0"/>
              </a:rPr>
              <a:t>Many groups require coastline </a:t>
            </a:r>
            <a:r>
              <a:rPr lang="en-CA" sz="3000" dirty="0" smtClean="0">
                <a:cs typeface="Arial" panose="020B0604020202020204" pitchFamily="34" charset="0"/>
              </a:rPr>
              <a:t>information</a:t>
            </a:r>
          </a:p>
          <a:p>
            <a:pPr lvl="1">
              <a:spcAft>
                <a:spcPts val="0"/>
              </a:spcAft>
              <a:defRPr/>
            </a:pPr>
            <a:r>
              <a:rPr lang="en-CA" sz="2600" dirty="0">
                <a:cs typeface="Arial" panose="020B0604020202020204" pitchFamily="34" charset="0"/>
              </a:rPr>
              <a:t>O</a:t>
            </a:r>
            <a:r>
              <a:rPr lang="en-CA" sz="2600" dirty="0" smtClean="0">
                <a:cs typeface="Arial" panose="020B0604020202020204" pitchFamily="34" charset="0"/>
              </a:rPr>
              <a:t>ceanographers</a:t>
            </a:r>
            <a:r>
              <a:rPr lang="en-CA" sz="2600" dirty="0">
                <a:cs typeface="Arial" panose="020B0604020202020204" pitchFamily="34" charset="0"/>
              </a:rPr>
              <a:t>, environment managers, mappers, HOs, land cadastre, marine </a:t>
            </a:r>
            <a:r>
              <a:rPr lang="en-CA" sz="2600" dirty="0" smtClean="0">
                <a:cs typeface="Arial" panose="020B0604020202020204" pitchFamily="34" charset="0"/>
              </a:rPr>
              <a:t>cadastre, etc.</a:t>
            </a:r>
          </a:p>
          <a:p>
            <a:pPr lvl="1">
              <a:spcAft>
                <a:spcPts val="0"/>
              </a:spcAft>
              <a:defRPr/>
            </a:pPr>
            <a:endParaRPr lang="en-CA" sz="1000" dirty="0">
              <a:cs typeface="Arial" panose="020B0604020202020204" pitchFamily="34" charset="0"/>
            </a:endParaRPr>
          </a:p>
          <a:p>
            <a:pPr>
              <a:spcAft>
                <a:spcPts val="0"/>
              </a:spcAft>
              <a:defRPr/>
            </a:pPr>
            <a:r>
              <a:rPr lang="en-CA" sz="3000" dirty="0">
                <a:cs typeface="Arial" panose="020B0604020202020204" pitchFamily="34" charset="0"/>
              </a:rPr>
              <a:t>U</a:t>
            </a:r>
            <a:r>
              <a:rPr lang="en-CA" sz="3000" dirty="0" smtClean="0">
                <a:cs typeface="Arial" panose="020B0604020202020204" pitchFamily="34" charset="0"/>
              </a:rPr>
              <a:t>sers </a:t>
            </a:r>
            <a:r>
              <a:rPr lang="en-CA" sz="3000" dirty="0">
                <a:cs typeface="Arial" panose="020B0604020202020204" pitchFamily="34" charset="0"/>
              </a:rPr>
              <a:t>should collaborate </a:t>
            </a:r>
            <a:r>
              <a:rPr lang="en-CA" sz="3000" dirty="0" smtClean="0">
                <a:cs typeface="Arial" panose="020B0604020202020204" pitchFamily="34" charset="0"/>
              </a:rPr>
              <a:t>to create </a:t>
            </a:r>
            <a:r>
              <a:rPr lang="en-CA" sz="3000" dirty="0">
                <a:cs typeface="Arial" panose="020B0604020202020204" pitchFamily="34" charset="0"/>
              </a:rPr>
              <a:t>authoritative </a:t>
            </a:r>
            <a:r>
              <a:rPr lang="en-CA" sz="3000" dirty="0" smtClean="0">
                <a:cs typeface="Arial" panose="020B0604020202020204" pitchFamily="34" charset="0"/>
              </a:rPr>
              <a:t>coastline</a:t>
            </a:r>
          </a:p>
          <a:p>
            <a:pPr lvl="1">
              <a:spcAft>
                <a:spcPts val="0"/>
              </a:spcAft>
              <a:defRPr/>
            </a:pPr>
            <a:r>
              <a:rPr lang="en-CA" sz="2600" dirty="0">
                <a:cs typeface="Arial" panose="020B0604020202020204" pitchFamily="34" charset="0"/>
              </a:rPr>
              <a:t>H</a:t>
            </a:r>
            <a:r>
              <a:rPr lang="en-CA" sz="2600" dirty="0" smtClean="0">
                <a:cs typeface="Arial" panose="020B0604020202020204" pitchFamily="34" charset="0"/>
              </a:rPr>
              <a:t>igh </a:t>
            </a:r>
            <a:r>
              <a:rPr lang="en-CA" sz="2600" dirty="0">
                <a:cs typeface="Arial" panose="020B0604020202020204" pitchFamily="34" charset="0"/>
              </a:rPr>
              <a:t>water, low water (CD), MSL, etc</a:t>
            </a:r>
            <a:r>
              <a:rPr lang="en-CA" sz="2600" dirty="0" smtClean="0">
                <a:cs typeface="Arial" panose="020B0604020202020204" pitchFamily="34" charset="0"/>
              </a:rPr>
              <a:t>.</a:t>
            </a:r>
          </a:p>
          <a:p>
            <a:pPr lvl="1">
              <a:spcAft>
                <a:spcPts val="0"/>
              </a:spcAft>
              <a:defRPr/>
            </a:pPr>
            <a:endParaRPr lang="en-CA" sz="1000" dirty="0">
              <a:cs typeface="Arial" panose="020B0604020202020204" pitchFamily="34" charset="0"/>
            </a:endParaRPr>
          </a:p>
          <a:p>
            <a:pPr>
              <a:spcAft>
                <a:spcPts val="0"/>
              </a:spcAft>
              <a:defRPr/>
            </a:pPr>
            <a:r>
              <a:rPr lang="en-CA" sz="3000" dirty="0">
                <a:cs typeface="Arial" panose="020B0604020202020204" pitchFamily="34" charset="0"/>
              </a:rPr>
              <a:t>Official </a:t>
            </a:r>
            <a:r>
              <a:rPr lang="en-CA" sz="3000" dirty="0" smtClean="0">
                <a:cs typeface="Arial" panose="020B0604020202020204" pitchFamily="34" charset="0"/>
              </a:rPr>
              <a:t>authority(ies) </a:t>
            </a:r>
            <a:r>
              <a:rPr lang="en-CA" sz="3000" dirty="0">
                <a:cs typeface="Arial" panose="020B0604020202020204" pitchFamily="34" charset="0"/>
              </a:rPr>
              <a:t>responsible for maintaining the coastline features, with input from </a:t>
            </a:r>
            <a:r>
              <a:rPr lang="en-CA" sz="3000" dirty="0" smtClean="0">
                <a:cs typeface="Arial" panose="020B0604020202020204" pitchFamily="34" charset="0"/>
              </a:rPr>
              <a:t>users</a:t>
            </a:r>
          </a:p>
          <a:p>
            <a:pPr lvl="1">
              <a:spcAft>
                <a:spcPts val="0"/>
              </a:spcAft>
              <a:defRPr/>
            </a:pPr>
            <a:r>
              <a:rPr lang="en-CA" sz="2600" dirty="0" smtClean="0">
                <a:cs typeface="Arial" panose="020B0604020202020204" pitchFamily="34" charset="0"/>
              </a:rPr>
              <a:t>Updates/changes</a:t>
            </a:r>
          </a:p>
          <a:p>
            <a:pPr lvl="1">
              <a:spcAft>
                <a:spcPts val="0"/>
              </a:spcAft>
              <a:defRPr/>
            </a:pPr>
            <a:endParaRPr lang="en-CA" sz="1100" dirty="0">
              <a:cs typeface="Arial" panose="020B0604020202020204" pitchFamily="34" charset="0"/>
            </a:endParaRPr>
          </a:p>
          <a:p>
            <a:pPr>
              <a:spcAft>
                <a:spcPts val="0"/>
              </a:spcAft>
              <a:defRPr/>
            </a:pPr>
            <a:r>
              <a:rPr lang="en-CA" sz="3000" dirty="0">
                <a:cs typeface="Arial" panose="020B0604020202020204" pitchFamily="34" charset="0"/>
              </a:rPr>
              <a:t>MSDI management team (i.e. HO) </a:t>
            </a:r>
            <a:r>
              <a:rPr lang="en-CA" sz="3000" dirty="0" smtClean="0">
                <a:cs typeface="Arial" panose="020B0604020202020204" pitchFamily="34" charset="0"/>
              </a:rPr>
              <a:t>responsible </a:t>
            </a:r>
            <a:r>
              <a:rPr lang="en-CA" sz="3000" dirty="0">
                <a:cs typeface="Arial" panose="020B0604020202020204" pitchFamily="34" charset="0"/>
              </a:rPr>
              <a:t>for </a:t>
            </a:r>
            <a:endParaRPr lang="en-CA" sz="3000" dirty="0" smtClean="0">
              <a:cs typeface="Arial" panose="020B0604020202020204" pitchFamily="34" charset="0"/>
            </a:endParaRPr>
          </a:p>
          <a:p>
            <a:pPr lvl="1">
              <a:spcAft>
                <a:spcPts val="0"/>
              </a:spcAft>
              <a:defRPr/>
            </a:pPr>
            <a:r>
              <a:rPr lang="en-CA" sz="2600" dirty="0">
                <a:cs typeface="Arial" panose="020B0604020202020204" pitchFamily="34" charset="0"/>
              </a:rPr>
              <a:t>E</a:t>
            </a:r>
            <a:r>
              <a:rPr lang="en-CA" sz="2600" dirty="0" smtClean="0">
                <a:cs typeface="Arial" panose="020B0604020202020204" pitchFamily="34" charset="0"/>
              </a:rPr>
              <a:t>nsuring </a:t>
            </a:r>
            <a:r>
              <a:rPr lang="en-CA" sz="2600" dirty="0">
                <a:cs typeface="Arial" panose="020B0604020202020204" pitchFamily="34" charset="0"/>
              </a:rPr>
              <a:t>information </a:t>
            </a:r>
            <a:r>
              <a:rPr lang="en-CA" sz="2600" dirty="0" smtClean="0">
                <a:cs typeface="Arial" panose="020B0604020202020204" pitchFamily="34" charset="0"/>
              </a:rPr>
              <a:t>correctly </a:t>
            </a:r>
            <a:r>
              <a:rPr lang="en-CA" sz="2600" dirty="0">
                <a:cs typeface="Arial" panose="020B0604020202020204" pitchFamily="34" charset="0"/>
              </a:rPr>
              <a:t>coded with proper </a:t>
            </a:r>
            <a:r>
              <a:rPr lang="en-CA" sz="2600" dirty="0" smtClean="0">
                <a:cs typeface="Arial" panose="020B0604020202020204" pitchFamily="34" charset="0"/>
              </a:rPr>
              <a:t>metadata</a:t>
            </a:r>
          </a:p>
          <a:p>
            <a:pPr lvl="1">
              <a:spcAft>
                <a:spcPts val="0"/>
              </a:spcAft>
              <a:defRPr/>
            </a:pPr>
            <a:r>
              <a:rPr lang="en-CA" sz="2600" dirty="0" smtClean="0">
                <a:cs typeface="Arial" panose="020B0604020202020204" pitchFamily="34" charset="0"/>
              </a:rPr>
              <a:t>Maintaining </a:t>
            </a:r>
            <a:r>
              <a:rPr lang="en-CA" sz="2600" dirty="0">
                <a:cs typeface="Arial" panose="020B0604020202020204" pitchFamily="34" charset="0"/>
              </a:rPr>
              <a:t>the link to the data and </a:t>
            </a:r>
            <a:r>
              <a:rPr lang="en-CA" sz="2600" dirty="0" smtClean="0">
                <a:cs typeface="Arial" panose="020B0604020202020204" pitchFamily="34" charset="0"/>
              </a:rPr>
              <a:t>metadata</a:t>
            </a:r>
          </a:p>
          <a:p>
            <a:pPr lvl="1">
              <a:spcAft>
                <a:spcPts val="0"/>
              </a:spcAft>
              <a:defRPr/>
            </a:pPr>
            <a:endParaRPr lang="en-CA" sz="1100" dirty="0">
              <a:cs typeface="Arial" panose="020B0604020202020204" pitchFamily="34" charset="0"/>
            </a:endParaRPr>
          </a:p>
          <a:p>
            <a:pPr>
              <a:spcAft>
                <a:spcPts val="0"/>
              </a:spcAft>
              <a:defRPr/>
            </a:pPr>
            <a:r>
              <a:rPr lang="en-CA" sz="3000" dirty="0">
                <a:cs typeface="Arial" panose="020B0604020202020204" pitchFamily="34" charset="0"/>
              </a:rPr>
              <a:t>U</a:t>
            </a:r>
            <a:r>
              <a:rPr lang="en-CA" sz="3000" dirty="0" smtClean="0">
                <a:cs typeface="Arial" panose="020B0604020202020204" pitchFamily="34" charset="0"/>
              </a:rPr>
              <a:t>pdates </a:t>
            </a:r>
            <a:r>
              <a:rPr lang="en-CA" sz="3000" dirty="0">
                <a:cs typeface="Arial" panose="020B0604020202020204" pitchFamily="34" charset="0"/>
              </a:rPr>
              <a:t>must be reflected in the </a:t>
            </a:r>
            <a:r>
              <a:rPr lang="en-CA" sz="3000" dirty="0" smtClean="0">
                <a:cs typeface="Arial" panose="020B0604020202020204" pitchFamily="34" charset="0"/>
              </a:rPr>
              <a:t>metadata</a:t>
            </a:r>
          </a:p>
          <a:p>
            <a:pPr lvl="1">
              <a:spcAft>
                <a:spcPts val="0"/>
              </a:spcAft>
              <a:defRPr/>
            </a:pPr>
            <a:r>
              <a:rPr lang="en-CA" sz="2600" dirty="0" smtClean="0">
                <a:cs typeface="Arial" panose="020B0604020202020204" pitchFamily="34" charset="0"/>
              </a:rPr>
              <a:t>Monitored </a:t>
            </a:r>
            <a:r>
              <a:rPr lang="en-CA" sz="2600" dirty="0">
                <a:cs typeface="Arial" panose="020B0604020202020204" pitchFamily="34" charset="0"/>
              </a:rPr>
              <a:t>by the MSDI management </a:t>
            </a:r>
            <a:r>
              <a:rPr lang="en-CA" sz="2600" dirty="0" smtClean="0">
                <a:cs typeface="Arial" panose="020B0604020202020204" pitchFamily="34" charset="0"/>
              </a:rPr>
              <a:t>system</a:t>
            </a:r>
            <a:endParaRPr lang="en-CA" sz="2600" dirty="0">
              <a:cs typeface="Arial" panose="020B0604020202020204" pitchFamily="34" charset="0"/>
            </a:endParaRPr>
          </a:p>
        </p:txBody>
      </p:sp>
      <p:sp>
        <p:nvSpPr>
          <p:cNvPr id="3" name="Marcador de Posição do Número do Diapositivo 2"/>
          <p:cNvSpPr>
            <a:spLocks noGrp="1"/>
          </p:cNvSpPr>
          <p:nvPr>
            <p:ph type="sldNum" sz="quarter" idx="11"/>
          </p:nvPr>
        </p:nvSpPr>
        <p:spPr/>
        <p:txBody>
          <a:bodyPr/>
          <a:lstStyle/>
          <a:p>
            <a:fld id="{8F8197B2-C493-48A4-8C04-1F6A02EC3706}" type="slidenum">
              <a:rPr lang="en-GB" smtClean="0"/>
              <a:pPr/>
              <a:t>9</a:t>
            </a:fld>
            <a:endParaRPr lang="en-GB" dirty="0"/>
          </a:p>
        </p:txBody>
      </p:sp>
      <p:sp>
        <p:nvSpPr>
          <p:cNvPr id="4" name="Título 3"/>
          <p:cNvSpPr>
            <a:spLocks noGrp="1"/>
          </p:cNvSpPr>
          <p:nvPr>
            <p:ph type="title"/>
          </p:nvPr>
        </p:nvSpPr>
        <p:spPr/>
        <p:txBody>
          <a:bodyPr/>
          <a:lstStyle/>
          <a:p>
            <a:r>
              <a:rPr lang="en-CA" altLang="en-US" dirty="0">
                <a:latin typeface="+mn-lt"/>
                <a:cs typeface="Arial" panose="020B0604020202020204" pitchFamily="34" charset="0"/>
              </a:rPr>
              <a:t>Coastline example</a:t>
            </a:r>
            <a:endParaRPr lang="pt-PT" dirty="0">
              <a:latin typeface="+mn-lt"/>
            </a:endParaRPr>
          </a:p>
        </p:txBody>
      </p:sp>
      <p:pic>
        <p:nvPicPr>
          <p:cNvPr id="5" name="Image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9890" y="194094"/>
            <a:ext cx="2066472" cy="587828"/>
          </a:xfrm>
          <a:prstGeom prst="rect">
            <a:avLst/>
          </a:prstGeom>
        </p:spPr>
      </p:pic>
    </p:spTree>
    <p:extLst>
      <p:ext uri="{BB962C8B-B14F-4D97-AF65-F5344CB8AC3E}">
        <p14:creationId xmlns:p14="http://schemas.microsoft.com/office/powerpoint/2010/main" val="1308420191"/>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heme/theme1.xml><?xml version="1.0" encoding="utf-8"?>
<a:theme xmlns:a="http://schemas.openxmlformats.org/drawingml/2006/main" name="IIC v.2.4_re-theme 17Aug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IC v.2.4_re-theme 17Aug2015" id="{B4C69F1C-488E-4029-9C1C-E9F3C54900E3}" vid="{1B90C5E3-1AD6-4192-BF53-050BA5C416E8}"/>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IIC 3.x_theme 17Aug2015</Template>
  <TotalTime>2018</TotalTime>
  <Words>1449</Words>
  <Application>Microsoft Office PowerPoint</Application>
  <PresentationFormat>On-screen Show (4:3)</PresentationFormat>
  <Paragraphs>298</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Times New Roman</vt:lpstr>
      <vt:lpstr>Wingdings</vt:lpstr>
      <vt:lpstr>IIC v.2.4_re-theme 17Aug2015</vt:lpstr>
      <vt:lpstr> Marine Cadastre  as an  Application of MSDI   Derrick R. Peyton David Dodd John Conyon </vt:lpstr>
      <vt:lpstr>MSDI/MC Discussion</vt:lpstr>
      <vt:lpstr>Hydro International, Sept 27, 2016</vt:lpstr>
      <vt:lpstr>What is an MSDI</vt:lpstr>
      <vt:lpstr>Realization of an MSDI Four Pillars</vt:lpstr>
      <vt:lpstr>MSDI Management</vt:lpstr>
      <vt:lpstr>Hydrographic Data Management (HDM)</vt:lpstr>
      <vt:lpstr>Hydrographic Data Management (HDM)</vt:lpstr>
      <vt:lpstr>Coastline example</vt:lpstr>
      <vt:lpstr>Maritime Boundary Component of MC</vt:lpstr>
      <vt:lpstr>Ideal MSDI ???</vt:lpstr>
      <vt:lpstr>What is a Marine Cadastre (MC)?</vt:lpstr>
      <vt:lpstr>MC Administration</vt:lpstr>
      <vt:lpstr>Information Integration</vt:lpstr>
      <vt:lpstr>MSDI Management System Components - MC</vt:lpstr>
      <vt:lpstr>Marine Cadastre Schematic</vt:lpstr>
      <vt:lpstr>Questions</vt:lpstr>
      <vt:lpstr>Take Home Message</vt:lpstr>
      <vt:lpstr>Future Thinking</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Coastline</dc:title>
  <dc:creator>N.Silva</dc:creator>
  <cp:lastModifiedBy>Alberto Costa Neves</cp:lastModifiedBy>
  <cp:revision>211</cp:revision>
  <dcterms:created xsi:type="dcterms:W3CDTF">2016-05-02T13:08:21Z</dcterms:created>
  <dcterms:modified xsi:type="dcterms:W3CDTF">2017-04-07T11:57:26Z</dcterms:modified>
</cp:coreProperties>
</file>