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5" r:id="rId3"/>
    <p:sldId id="263" r:id="rId4"/>
    <p:sldId id="288" r:id="rId5"/>
    <p:sldId id="301" r:id="rId6"/>
    <p:sldId id="302" r:id="rId7"/>
    <p:sldId id="304" r:id="rId8"/>
    <p:sldId id="303" r:id="rId9"/>
    <p:sldId id="305" r:id="rId10"/>
    <p:sldId id="287" r:id="rId1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 userDrawn="1">
          <p15:clr>
            <a:srgbClr val="A4A3A4"/>
          </p15:clr>
        </p15:guide>
        <p15:guide id="2" pos="2061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ison Phillipa" initials="HP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FBE"/>
    <a:srgbClr val="E8E8E8"/>
    <a:srgbClr val="C4E7ED"/>
    <a:srgbClr val="CDECEF"/>
    <a:srgbClr val="C4D5EC"/>
    <a:srgbClr val="89C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79698" autoAdjust="0"/>
  </p:normalViewPr>
  <p:slideViewPr>
    <p:cSldViewPr snapToGrid="0" showGuides="1">
      <p:cViewPr varScale="1">
        <p:scale>
          <a:sx n="91" d="100"/>
          <a:sy n="91" d="100"/>
        </p:scale>
        <p:origin x="211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816" y="-102"/>
      </p:cViewPr>
      <p:guideLst>
        <p:guide orient="horz" pos="3143"/>
        <p:guide pos="2061"/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292D6-6EDD-445B-8563-D13644BAEAF6}" type="datetimeFigureOut">
              <a:rPr lang="en-GB" smtClean="0"/>
              <a:t>07/04/2017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5EAA1-5FDE-45E3-A815-E4B4F7BF7DC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076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719ED8CA-5A0D-41BB-A5C0-9E7B0D31D179}" type="datetimeFigureOut">
              <a:rPr lang="en-GB" smtClean="0"/>
              <a:t>07/04/2017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6"/>
            <a:ext cx="5335270" cy="3908614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FFE80938-C845-4002-BC1C-C05DED8C0A1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1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746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57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88988" y="722313"/>
            <a:ext cx="4811712" cy="3609975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11300" indent="-273577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094308" indent="-218862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532031" indent="-218862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969755" indent="-218862" algn="l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407478" indent="-21886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845201" indent="-21886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282925" indent="-21886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720648" indent="-218862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A5F2EE-7502-4C1F-95CC-90310B3426C0}" type="slidenum">
              <a:rPr lang="en-GB" altLang="en-US"/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9076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3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80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445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414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390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166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E80938-C845-4002-BC1C-C05DED8C0A1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11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677" y="385473"/>
            <a:ext cx="2808000" cy="13600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821" y="2199556"/>
            <a:ext cx="7977992" cy="824148"/>
          </a:xfrm>
        </p:spPr>
        <p:txBody>
          <a:bodyPr lIns="0" tIns="0" rIns="0" bIns="0" anchor="t" anchorCtr="0">
            <a:normAutofit/>
          </a:bodyPr>
          <a:lstStyle>
            <a:lvl1pPr algn="l">
              <a:defRPr sz="5800" b="1" spc="-5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3023704"/>
            <a:ext cx="6912000" cy="5400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15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484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6" y="360000"/>
            <a:ext cx="4895850" cy="1260000"/>
          </a:xfrm>
        </p:spPr>
        <p:txBody>
          <a:bodyPr lIns="0" tIns="0" rIns="0" bIns="0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000" y="972000"/>
            <a:ext cx="432000" cy="1800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" y="439200"/>
            <a:ext cx="1486573" cy="71999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138" y="1835999"/>
            <a:ext cx="7705725" cy="42568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403350" y="6092824"/>
            <a:ext cx="7740000" cy="765175"/>
          </a:xfrm>
          <a:noFill/>
        </p:spPr>
        <p:txBody>
          <a:bodyPr lIns="144000" tIns="72000" anchor="t" anchorCtr="0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3145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6" y="360000"/>
            <a:ext cx="4895850" cy="1260000"/>
          </a:xfrm>
        </p:spPr>
        <p:txBody>
          <a:bodyPr lIns="0" tIns="0" rIns="0" bIns="0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000" y="972000"/>
            <a:ext cx="432000" cy="1800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" y="439200"/>
            <a:ext cx="1486573" cy="71999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139" y="1835999"/>
            <a:ext cx="6192000" cy="421200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Aft>
                <a:spcPts val="0"/>
              </a:spcAft>
              <a:defRPr sz="4800" spc="-5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403350" y="6092824"/>
            <a:ext cx="7740000" cy="765175"/>
          </a:xfrm>
        </p:spPr>
        <p:txBody>
          <a:bodyPr lIns="144000" tIns="72000" anchor="t" anchorCtr="0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740650" y="1520825"/>
            <a:ext cx="1403350" cy="755650"/>
          </a:xfrm>
          <a:prstGeom prst="rect">
            <a:avLst/>
          </a:prstGeom>
          <a:solidFill>
            <a:srgbClr val="E2D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7019926" y="5338220"/>
            <a:ext cx="1404936" cy="75460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424863" y="1483791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8447044" y="2565900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740650" y="5258344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8424863" y="4545013"/>
            <a:ext cx="719138" cy="792162"/>
          </a:xfrm>
          <a:prstGeom prst="rect">
            <a:avLst/>
          </a:prstGeom>
          <a:solidFill>
            <a:srgbClr val="C4E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986347" y="6087600"/>
            <a:ext cx="1460697" cy="174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3069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7740650" y="1520825"/>
            <a:ext cx="1403350" cy="755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000" y="972000"/>
            <a:ext cx="432000" cy="1800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" y="439200"/>
            <a:ext cx="1486573" cy="719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4" y="360000"/>
            <a:ext cx="4895851" cy="1260000"/>
          </a:xfrm>
        </p:spPr>
        <p:txBody>
          <a:bodyPr lIns="0" tIns="0" rIns="0" bIns="0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9138" y="1835063"/>
            <a:ext cx="3600000" cy="42577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403350" y="6092824"/>
            <a:ext cx="7740000" cy="765175"/>
          </a:xfrm>
        </p:spPr>
        <p:txBody>
          <a:bodyPr lIns="144000" tIns="72000" anchor="t" anchorCtr="0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5616575" y="4545013"/>
            <a:ext cx="2124075" cy="792162"/>
          </a:xfrm>
          <a:prstGeom prst="rect">
            <a:avLst/>
          </a:prstGeom>
          <a:solidFill>
            <a:srgbClr val="C4E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424863" y="1446756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6303985" y="4545013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7010596" y="4545013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5616575" y="2276475"/>
            <a:ext cx="3527425" cy="2268538"/>
          </a:xfrm>
          <a:solidFill>
            <a:schemeClr val="bg2">
              <a:lumMod val="20000"/>
              <a:lumOff val="80000"/>
            </a:schemeClr>
          </a:solidFill>
          <a:ln w="3175">
            <a:solidFill>
              <a:schemeClr val="bg1"/>
            </a:solidFill>
          </a:ln>
        </p:spPr>
        <p:txBody>
          <a:bodyPr anchor="ctr" anchorCtr="0"/>
          <a:lstStyle>
            <a:lvl1pPr algn="ctr"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287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6" y="360000"/>
            <a:ext cx="4895850" cy="1260000"/>
          </a:xfrm>
        </p:spPr>
        <p:txBody>
          <a:bodyPr lIns="0" tIns="0" rIns="0" bIns="0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000" y="972000"/>
            <a:ext cx="432000" cy="180000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" y="439200"/>
            <a:ext cx="1486573" cy="719999"/>
          </a:xfrm>
          <a:prstGeom prst="rect">
            <a:avLst/>
          </a:prstGeom>
        </p:spPr>
      </p:pic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403350" y="6092824"/>
            <a:ext cx="7740000" cy="765175"/>
          </a:xfrm>
        </p:spPr>
        <p:txBody>
          <a:bodyPr lIns="144000" tIns="72000" anchor="t" anchorCtr="0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2520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0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092824"/>
            <a:ext cx="719138" cy="765175"/>
          </a:xfrm>
          <a:prstGeom prst="rect">
            <a:avLst/>
          </a:prstGeom>
          <a:solidFill>
            <a:srgbClr val="E2DF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19138" y="6092825"/>
            <a:ext cx="684212" cy="765174"/>
          </a:xfrm>
          <a:prstGeom prst="rect">
            <a:avLst/>
          </a:prstGeom>
          <a:solidFill>
            <a:srgbClr val="C4E7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403350" y="6092826"/>
            <a:ext cx="7740650" cy="76517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7" y="365126"/>
            <a:ext cx="79216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1825625"/>
            <a:ext cx="7705726" cy="42322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6000" y="972000"/>
            <a:ext cx="43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5FA805F-3D14-491F-9477-456A3B8D763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9890" y="6028280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403350" y="6028280"/>
            <a:ext cx="0" cy="829719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00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200"/>
        </a:lnSpc>
        <a:spcBef>
          <a:spcPts val="0"/>
        </a:spcBef>
        <a:spcAft>
          <a:spcPts val="1332"/>
        </a:spcAft>
        <a:buFontTx/>
        <a:buNone/>
        <a:defRPr sz="1900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1900"/>
        </a:lnSpc>
        <a:spcBef>
          <a:spcPts val="0"/>
        </a:spcBef>
        <a:spcAft>
          <a:spcPts val="1287"/>
        </a:spcAft>
        <a:buFontTx/>
        <a:buNone/>
        <a:defRPr sz="1700" kern="1200">
          <a:solidFill>
            <a:schemeClr val="bg2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ts val="1900"/>
        </a:lnSpc>
        <a:spcBef>
          <a:spcPts val="0"/>
        </a:spcBef>
        <a:spcAft>
          <a:spcPts val="1278"/>
        </a:spcAft>
        <a:buFont typeface="Arial" panose="020B0604020202020204" pitchFamily="3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3pPr>
      <a:lvl4pPr marL="324000" indent="-144000" algn="l" defTabSz="914400" rtl="0" eaLnBrk="1" latinLnBrk="0" hangingPunct="1">
        <a:lnSpc>
          <a:spcPts val="1900"/>
        </a:lnSpc>
        <a:spcBef>
          <a:spcPts val="0"/>
        </a:spcBef>
        <a:spcAft>
          <a:spcPts val="1278"/>
        </a:spcAft>
        <a:buFont typeface="Arial" panose="020B0604020202020204" pitchFamily="3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4pPr>
      <a:lvl5pPr marL="504000" indent="-144000" algn="l" defTabSz="914400" rtl="0" eaLnBrk="1" latinLnBrk="0" hangingPunct="1">
        <a:lnSpc>
          <a:spcPts val="1900"/>
        </a:lnSpc>
        <a:spcBef>
          <a:spcPts val="0"/>
        </a:spcBef>
        <a:spcAft>
          <a:spcPts val="1278"/>
        </a:spcAft>
        <a:buFont typeface="Arial" panose="020B0604020202020204" pitchFamily="34" charset="0"/>
        <a:buChar char="•"/>
        <a:defRPr sz="17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53" userDrawn="1">
          <p15:clr>
            <a:srgbClr val="F26B43"/>
          </p15:clr>
        </p15:guide>
        <p15:guide id="2" pos="5307" userDrawn="1">
          <p15:clr>
            <a:srgbClr val="F26B43"/>
          </p15:clr>
        </p15:guide>
        <p15:guide id="3" orient="horz" pos="3838" userDrawn="1">
          <p15:clr>
            <a:srgbClr val="F26B43"/>
          </p15:clr>
        </p15:guide>
        <p15:guide id="4" orient="horz" pos="482" userDrawn="1">
          <p15:clr>
            <a:srgbClr val="F26B43"/>
          </p15:clr>
        </p15:guide>
        <p15:guide id="5" orient="horz" pos="958" userDrawn="1">
          <p15:clr>
            <a:srgbClr val="F26B43"/>
          </p15:clr>
        </p15:guide>
        <p15:guide id="6" orient="horz" pos="1434" userDrawn="1">
          <p15:clr>
            <a:srgbClr val="F26B43"/>
          </p15:clr>
        </p15:guide>
        <p15:guide id="7" orient="horz" pos="1911" userDrawn="1">
          <p15:clr>
            <a:srgbClr val="F26B43"/>
          </p15:clr>
        </p15:guide>
        <p15:guide id="8" orient="horz" pos="2387" userDrawn="1">
          <p15:clr>
            <a:srgbClr val="F26B43"/>
          </p15:clr>
        </p15:guide>
        <p15:guide id="9" orient="horz" pos="3362" userDrawn="1">
          <p15:clr>
            <a:srgbClr val="F26B43"/>
          </p15:clr>
        </p15:guide>
        <p15:guide id="10" orient="horz" pos="2863" userDrawn="1">
          <p15:clr>
            <a:srgbClr val="F26B43"/>
          </p15:clr>
        </p15:guide>
        <p15:guide id="11" pos="884" userDrawn="1">
          <p15:clr>
            <a:srgbClr val="F26B43"/>
          </p15:clr>
        </p15:guide>
        <p15:guide id="12" pos="4876" userDrawn="1">
          <p15:clr>
            <a:srgbClr val="F26B43"/>
          </p15:clr>
        </p15:guide>
        <p15:guide id="13" pos="1338" userDrawn="1">
          <p15:clr>
            <a:srgbClr val="F26B43"/>
          </p15:clr>
        </p15:guide>
        <p15:guide id="14" pos="1769" userDrawn="1">
          <p15:clr>
            <a:srgbClr val="F26B43"/>
          </p15:clr>
        </p15:guide>
        <p15:guide id="15" pos="2200" userDrawn="1">
          <p15:clr>
            <a:srgbClr val="F26B43"/>
          </p15:clr>
        </p15:guide>
        <p15:guide id="16" pos="3969" userDrawn="1">
          <p15:clr>
            <a:srgbClr val="F26B43"/>
          </p15:clr>
        </p15:guide>
        <p15:guide id="17" pos="4422" userDrawn="1">
          <p15:clr>
            <a:srgbClr val="F26B43"/>
          </p15:clr>
        </p15:guide>
        <p15:guide id="18" pos="2653" userDrawn="1">
          <p15:clr>
            <a:srgbClr val="F26B43"/>
          </p15:clr>
        </p15:guide>
        <p15:guide id="19" pos="3538" userDrawn="1">
          <p15:clr>
            <a:srgbClr val="F26B43"/>
          </p15:clr>
        </p15:guide>
        <p15:guide id="20" pos="3107" userDrawn="1">
          <p15:clr>
            <a:srgbClr val="F26B43"/>
          </p15:clr>
        </p15:guide>
        <p15:guide id="21" orient="horz" pos="7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6918" y="996398"/>
            <a:ext cx="4180808" cy="824148"/>
          </a:xfrm>
        </p:spPr>
        <p:txBody>
          <a:bodyPr>
            <a:noAutofit/>
          </a:bodyPr>
          <a:lstStyle/>
          <a:p>
            <a:r>
              <a:rPr lang="en-GB" sz="3600" dirty="0" smtClean="0"/>
              <a:t>UK National Report</a:t>
            </a:r>
            <a:endParaRPr lang="en-GB" sz="36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73481" y="2476537"/>
            <a:ext cx="7926708" cy="2145062"/>
          </a:xfrm>
        </p:spPr>
        <p:txBody>
          <a:bodyPr>
            <a:normAutofit/>
          </a:bodyPr>
          <a:lstStyle/>
          <a:p>
            <a:pPr algn="ctr"/>
            <a:r>
              <a:rPr lang="en-GB" sz="2600" b="0" dirty="0" smtClean="0"/>
              <a:t>17</a:t>
            </a:r>
            <a:r>
              <a:rPr lang="en-GB" sz="2600" b="0" baseline="30000" dirty="0" smtClean="0"/>
              <a:t>th</a:t>
            </a:r>
            <a:r>
              <a:rPr lang="en-GB" sz="2600" b="0" dirty="0" smtClean="0"/>
              <a:t> </a:t>
            </a:r>
            <a:r>
              <a:rPr lang="en-GB" sz="2600" b="0" dirty="0" err="1" smtClean="0"/>
              <a:t>Meso</a:t>
            </a:r>
            <a:r>
              <a:rPr lang="en-GB" sz="2600" b="0" dirty="0" smtClean="0"/>
              <a:t> American and Caribbean Sea </a:t>
            </a:r>
          </a:p>
          <a:p>
            <a:pPr algn="ctr"/>
            <a:r>
              <a:rPr lang="en-GB" sz="2600" b="0" dirty="0" smtClean="0"/>
              <a:t>       Hydrographic Commission</a:t>
            </a:r>
          </a:p>
          <a:p>
            <a:pPr algn="ctr"/>
            <a:r>
              <a:rPr lang="en-GB" sz="2600" b="0" dirty="0" smtClean="0"/>
              <a:t>       </a:t>
            </a:r>
            <a:r>
              <a:rPr lang="en-GB" sz="2600" b="0" dirty="0" err="1" smtClean="0"/>
              <a:t>Belém</a:t>
            </a:r>
            <a:r>
              <a:rPr lang="en-GB" sz="2600" b="0" dirty="0" smtClean="0"/>
              <a:t>, Brazil, 14 – 17 December 2016</a:t>
            </a:r>
            <a:endParaRPr lang="en-GB" sz="2600" b="0" dirty="0"/>
          </a:p>
        </p:txBody>
      </p:sp>
      <p:pic>
        <p:nvPicPr>
          <p:cNvPr id="3074" name="Picture 2" descr="J:\External Relations\International Relations\02_IHO\Committees and WGs\IRCC\RHCs, incl INT charting\MACHC\16th MACHC 2015\National Report\Nick's opening Presentation\Anguilla 3 croppe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74123"/>
            <a:ext cx="9144000" cy="212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80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471" y="1781296"/>
            <a:ext cx="4895850" cy="1260000"/>
          </a:xfrm>
        </p:spPr>
        <p:txBody>
          <a:bodyPr>
            <a:normAutofit/>
          </a:bodyPr>
          <a:lstStyle/>
          <a:p>
            <a:r>
              <a:rPr lang="en-GB" sz="4400" b="0" dirty="0" smtClean="0"/>
              <a:t>Thank You </a:t>
            </a:r>
            <a:endParaRPr lang="en-GB" sz="44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138863"/>
            <a:ext cx="9144000" cy="195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9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UKHO Activity 2015-16</a:t>
            </a:r>
            <a:endParaRPr lang="en-GB" dirty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Chart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ENC Production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Publications and Products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Primary </a:t>
            </a:r>
            <a:r>
              <a:rPr lang="en-GB" dirty="0">
                <a:solidFill>
                  <a:schemeClr val="accent1"/>
                </a:solidFill>
              </a:rPr>
              <a:t>Charting </a:t>
            </a:r>
            <a:endParaRPr lang="en-GB" dirty="0" smtClean="0">
              <a:solidFill>
                <a:schemeClr val="accent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/>
                </a:solidFill>
              </a:rPr>
              <a:t>Survey </a:t>
            </a:r>
            <a:r>
              <a:rPr lang="en-GB" dirty="0" smtClean="0">
                <a:solidFill>
                  <a:schemeClr val="accent1"/>
                </a:solidFill>
              </a:rPr>
              <a:t>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British Overseas Territories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altLang="en-US" dirty="0"/>
          </a:p>
        </p:txBody>
      </p:sp>
      <p:pic>
        <p:nvPicPr>
          <p:cNvPr id="17" name="Picture Placeholder 16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10554" y="2109420"/>
            <a:ext cx="3833446" cy="2465345"/>
          </a:xfrm>
        </p:spPr>
      </p:pic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85763" y="4005263"/>
            <a:ext cx="82184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447675"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0" y="476250"/>
            <a:ext cx="91440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85A4D1"/>
              </a:buClr>
              <a:buFont typeface="Courier New" panose="02070309020205020404" pitchFamily="49" charset="0"/>
              <a:buChar char="­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25000"/>
              </a:lnSpc>
              <a:spcBef>
                <a:spcPct val="20000"/>
              </a:spcBef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rgbClr val="53086C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3200" dirty="0">
              <a:solidFill>
                <a:srgbClr val="0931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7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Chart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1800" dirty="0" smtClean="0"/>
              <a:t>2015-16 Working with our partners:</a:t>
            </a:r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1800" dirty="0"/>
          </a:p>
          <a:p>
            <a:pPr marL="486900" lvl="2" indent="-342900">
              <a:lnSpc>
                <a:spcPct val="100000"/>
              </a:lnSpc>
              <a:spcAft>
                <a:spcPts val="0"/>
              </a:spcAft>
              <a:defRPr/>
            </a:pPr>
            <a:r>
              <a:rPr lang="en-US" dirty="0" smtClean="0"/>
              <a:t>44 New Editions and New Charts</a:t>
            </a:r>
          </a:p>
          <a:p>
            <a:pPr lvl="2" indent="0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en-US" dirty="0" smtClean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1800" dirty="0" smtClean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endParaRPr lang="en-US" sz="1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 descr="J:\External Relations\International Relations\02_IHO\Committees and WGs\IRCC\RHCs, incl INT charting\MACHC\16th MACHC 2015\National Report\Nick's opening Presentation\cover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25626"/>
            <a:ext cx="3847791" cy="25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70273" y="2358189"/>
            <a:ext cx="3273077" cy="210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7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 Production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UKHO has published 188 ENC cells in the MACHC region.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Overview: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General: 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Coastal: 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Approach: 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Harbour: 73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Berthing: 5</a:t>
            </a:r>
          </a:p>
        </p:txBody>
      </p:sp>
      <p:pic>
        <p:nvPicPr>
          <p:cNvPr id="1027" name="Picture 3" descr="J:\External Relations\International Relations\02_IHO\Committees and WGs\IRCC\RHCs, incl INT charting\MACHC\16th MACHC 2015\National Report\Nick's opening Presentation\bridge glacier f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10519" y="2504638"/>
            <a:ext cx="5233481" cy="182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8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24074" y="360000"/>
            <a:ext cx="5460633" cy="1260000"/>
          </a:xfrm>
        </p:spPr>
        <p:txBody>
          <a:bodyPr/>
          <a:lstStyle/>
          <a:p>
            <a:r>
              <a:rPr lang="en-GB" dirty="0" smtClean="0"/>
              <a:t>Publications and Products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138" y="1488554"/>
            <a:ext cx="3958740" cy="4257761"/>
          </a:xfrm>
        </p:spPr>
        <p:txBody>
          <a:bodyPr>
            <a:normAutofit fontScale="70000" lnSpcReduction="20000"/>
          </a:bodyPr>
          <a:lstStyle/>
          <a:p>
            <a:pPr marL="0" lvl="2" indent="0">
              <a:lnSpc>
                <a:spcPts val="2200"/>
              </a:lnSpc>
              <a:spcAft>
                <a:spcPts val="1332"/>
              </a:spcAft>
              <a:buNone/>
            </a:pPr>
            <a:r>
              <a:rPr lang="en-US" sz="2200" dirty="0" smtClean="0">
                <a:solidFill>
                  <a:schemeClr val="tx2"/>
                </a:solidFill>
              </a:rPr>
              <a:t>10 </a:t>
            </a:r>
            <a:r>
              <a:rPr lang="en-US" sz="2200" dirty="0">
                <a:solidFill>
                  <a:schemeClr val="tx2"/>
                </a:solidFill>
              </a:rPr>
              <a:t>Port Approach Guides published 2015/16</a:t>
            </a:r>
          </a:p>
          <a:p>
            <a:pPr>
              <a:defRPr/>
            </a:pPr>
            <a:r>
              <a:rPr lang="en-GB" altLang="en-US" sz="2200" dirty="0"/>
              <a:t>Port Approach Guides</a:t>
            </a:r>
            <a:r>
              <a:rPr lang="en-US" altLang="en-US" sz="2200" dirty="0"/>
              <a:t> - contains information from: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dirty="0">
                <a:ea typeface="Arial" charset="0"/>
              </a:rPr>
              <a:t>Standard navigation charts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dirty="0">
                <a:ea typeface="Arial" charset="0"/>
              </a:rPr>
              <a:t>Sailing Directions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dirty="0">
                <a:ea typeface="Arial" charset="0"/>
              </a:rPr>
              <a:t>Tidal Publications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dirty="0">
                <a:ea typeface="Arial" charset="0"/>
              </a:rPr>
              <a:t>Radio Signals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GB" altLang="en-US" dirty="0">
                <a:ea typeface="Arial" charset="0"/>
              </a:rPr>
              <a:t>Lights</a:t>
            </a:r>
          </a:p>
          <a:p>
            <a:pPr marL="0" lvl="2" indent="0">
              <a:lnSpc>
                <a:spcPts val="2200"/>
              </a:lnSpc>
              <a:spcAft>
                <a:spcPts val="1332"/>
              </a:spcAft>
              <a:buNone/>
            </a:pPr>
            <a:r>
              <a:rPr lang="en-GB" altLang="en-US" sz="2200" dirty="0">
                <a:solidFill>
                  <a:schemeClr val="tx2"/>
                </a:solidFill>
              </a:rPr>
              <a:t>Digital products, to support </a:t>
            </a:r>
            <a:r>
              <a:rPr lang="en-GB" altLang="en-US" sz="2200" dirty="0" err="1" smtClean="0">
                <a:solidFill>
                  <a:schemeClr val="tx2"/>
                </a:solidFill>
              </a:rPr>
              <a:t>mandation</a:t>
            </a:r>
            <a:r>
              <a:rPr lang="en-GB" altLang="en-US" sz="2200" dirty="0" smtClean="0">
                <a:solidFill>
                  <a:schemeClr val="tx2"/>
                </a:solidFill>
              </a:rPr>
              <a:t>;</a:t>
            </a: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Arial" charset="0"/>
              </a:rPr>
              <a:t>Admiralty Digital Publications </a:t>
            </a:r>
            <a:r>
              <a:rPr lang="en-US" dirty="0">
                <a:ea typeface="Arial" charset="0"/>
              </a:rPr>
              <a:t>(ADLL, ADRS, ATT), </a:t>
            </a:r>
            <a:endParaRPr lang="en-US" dirty="0" smtClean="0">
              <a:ea typeface="Arial" charset="0"/>
            </a:endParaRPr>
          </a:p>
          <a:p>
            <a:pPr lvl="3">
              <a:lnSpc>
                <a:spcPct val="110000"/>
              </a:lnSpc>
              <a:spcBef>
                <a:spcPts val="10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a typeface="Arial" charset="0"/>
              </a:rPr>
              <a:t>E – Nautical  Publications </a:t>
            </a:r>
            <a:endParaRPr lang="en-US" dirty="0">
              <a:ea typeface="Arial" charset="0"/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1152" y="2329314"/>
            <a:ext cx="3522197" cy="217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03992" y="369330"/>
            <a:ext cx="4895851" cy="1260000"/>
          </a:xfrm>
        </p:spPr>
        <p:txBody>
          <a:bodyPr/>
          <a:lstStyle/>
          <a:p>
            <a:r>
              <a:rPr lang="en-GB" dirty="0" smtClean="0"/>
              <a:t>Support to Coastal States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19138" y="1698171"/>
            <a:ext cx="4083868" cy="439465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UKHO </a:t>
            </a:r>
            <a:r>
              <a:rPr lang="en-GB" sz="1600" dirty="0" smtClean="0"/>
              <a:t>acts as the Primary Charting Authority (</a:t>
            </a:r>
            <a:r>
              <a:rPr lang="en-GB" sz="1600" dirty="0"/>
              <a:t>PCA) for </a:t>
            </a:r>
            <a:r>
              <a:rPr lang="en-GB" sz="1600" dirty="0" smtClean="0"/>
              <a:t>17 </a:t>
            </a:r>
            <a:r>
              <a:rPr lang="en-GB" sz="1600" dirty="0"/>
              <a:t>coastal states/territories </a:t>
            </a:r>
            <a:r>
              <a:rPr lang="en-GB" sz="1600" dirty="0" smtClean="0"/>
              <a:t>in the MACHC region. 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As PCA, UKHO provides assistance to states to deliver SOLAS Chapter V, Regulation 9 which ensures that:</a:t>
            </a:r>
          </a:p>
          <a:p>
            <a:pPr marL="666900" lvl="3" indent="-342900"/>
            <a:r>
              <a:rPr lang="en-GB" i="1" dirty="0"/>
              <a:t>‘hydrographic and nautical information is made available on a worldwide scale as timely, reliably and unambiguously as possible.’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J:\External Relations\International Relations\02_IHO\Committees and WGs\IRCC\RHCs, incl INT charting\MACHC\16th MACHC 2015\National Report\Nick's opening Presentation\cover 12 BV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6575" y="2276273"/>
            <a:ext cx="3527425" cy="2276272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061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Survey Activity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Commonwealth Marine Economies Programme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£5.6 million invested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Supporting SIDS to make best use of their maritime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St Vincent and the Grenadines 58km² survey, Grenada 29km²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Largest airborne LIDAR survey in the Caribbean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7136" y="1511321"/>
            <a:ext cx="1980369" cy="38012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4811" y="1511321"/>
            <a:ext cx="2492789" cy="38012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694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British Overseas Territories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69309" y="1657842"/>
            <a:ext cx="3600000" cy="481756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Overseas Territories Seabed Mapping Programme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Increased investment in the Overseas Territories:</a:t>
            </a:r>
          </a:p>
          <a:p>
            <a:pPr marL="702900" lvl="4" indent="-342900">
              <a:lnSpc>
                <a:spcPts val="2200"/>
              </a:lnSpc>
              <a:spcAft>
                <a:spcPts val="1332"/>
              </a:spcAft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Anguilla</a:t>
            </a:r>
          </a:p>
          <a:p>
            <a:pPr marL="702900" lvl="4" indent="-342900">
              <a:lnSpc>
                <a:spcPts val="2200"/>
              </a:lnSpc>
              <a:spcAft>
                <a:spcPts val="1332"/>
              </a:spcAft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British Virgin Islands</a:t>
            </a:r>
          </a:p>
          <a:p>
            <a:pPr marL="702900" lvl="4" indent="-342900">
              <a:lnSpc>
                <a:spcPts val="2200"/>
              </a:lnSpc>
              <a:spcAft>
                <a:spcPts val="1332"/>
              </a:spcAft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Cayman Islands</a:t>
            </a:r>
          </a:p>
          <a:p>
            <a:pPr marL="702900" lvl="4" indent="-342900">
              <a:lnSpc>
                <a:spcPts val="2200"/>
              </a:lnSpc>
              <a:spcAft>
                <a:spcPts val="1332"/>
              </a:spcAft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Montserrat</a:t>
            </a:r>
          </a:p>
          <a:p>
            <a:pPr marL="702900" lvl="4" indent="-342900">
              <a:lnSpc>
                <a:spcPts val="2200"/>
              </a:lnSpc>
              <a:spcAft>
                <a:spcPts val="1332"/>
              </a:spcAft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>Turks and Caicos Islands</a:t>
            </a:r>
          </a:p>
          <a:p>
            <a:pPr marL="342900" lvl="1" indent="-342900">
              <a:lnSpc>
                <a:spcPts val="2200"/>
              </a:lnSpc>
              <a:spcAft>
                <a:spcPts val="1332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2"/>
                </a:solidFill>
              </a:rPr>
              <a:t>Technical assessments, data gathering &amp; capacity building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3895" y="2365898"/>
            <a:ext cx="3850105" cy="20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Ahead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2895" y="1835063"/>
            <a:ext cx="3600000" cy="4257761"/>
          </a:xfrm>
        </p:spPr>
        <p:txBody>
          <a:bodyPr/>
          <a:lstStyle/>
          <a:p>
            <a:r>
              <a:rPr lang="en-GB" dirty="0" smtClean="0"/>
              <a:t>UKHO activity 2016/17 and beyond: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Approximately 40 New Editions or New Charts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Increased engagement in MACHC region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Surveys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Technical Assessments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J:\External Relations\International Relations\02_IHO\Committees and WGs\IRCC\RHCs, incl INT charting\MACHC\16th MACHC 2015\National Report\Nick's opening Presentation\cover 13 Cayman-Island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2315" y="2277402"/>
            <a:ext cx="3511036" cy="225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309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KHO">
      <a:dk1>
        <a:sysClr val="windowText" lastClr="000000"/>
      </a:dk1>
      <a:lt1>
        <a:sysClr val="window" lastClr="FFFFFF"/>
      </a:lt1>
      <a:dk2>
        <a:srgbClr val="09315B"/>
      </a:dk2>
      <a:lt2>
        <a:srgbClr val="878787"/>
      </a:lt2>
      <a:accent1>
        <a:srgbClr val="09315B"/>
      </a:accent1>
      <a:accent2>
        <a:srgbClr val="DE007B"/>
      </a:accent2>
      <a:accent3>
        <a:srgbClr val="C4372F"/>
      </a:accent3>
      <a:accent4>
        <a:srgbClr val="3795CF"/>
      </a:accent4>
      <a:accent5>
        <a:srgbClr val="A0BB2F"/>
      </a:accent5>
      <a:accent6>
        <a:srgbClr val="72AEB6"/>
      </a:accent6>
      <a:hlink>
        <a:srgbClr val="4DA085"/>
      </a:hlink>
      <a:folHlink>
        <a:srgbClr val="9ECEE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bg1"/>
        </a:solidFill>
        <a:ln w="3175">
          <a:solidFill>
            <a:srgbClr val="9C9E9F"/>
          </a:solidFill>
          <a:round/>
          <a:headEnd/>
          <a:tailEnd/>
        </a:ln>
      </a:spPr>
      <a:bodyPr vert="horz" wrap="square" lIns="0" tIns="0" rIns="0" bIns="0" anchor="ctr" anchorCtr="0"/>
      <a:lstStyle>
        <a:defPPr algn="ctr" eaLnBrk="1" hangingPunct="1">
          <a:lnSpc>
            <a:spcPct val="100000"/>
          </a:lnSpc>
          <a:spcBef>
            <a:spcPct val="0"/>
          </a:spcBef>
          <a:buClrTx/>
          <a:buFontTx/>
          <a:buNone/>
          <a:defRPr sz="1100" b="0" dirty="0">
            <a:solidFill>
              <a:schemeClr val="bg2"/>
            </a:solidFill>
            <a:latin typeface="+mn-lt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3112</TotalTime>
  <Words>305</Words>
  <Application>Microsoft Office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Wingdings</vt:lpstr>
      <vt:lpstr>Office Theme</vt:lpstr>
      <vt:lpstr>UK National Report</vt:lpstr>
      <vt:lpstr>UKHO Activity 2015-16</vt:lpstr>
      <vt:lpstr>Paper Chart Production</vt:lpstr>
      <vt:lpstr>ENC Production</vt:lpstr>
      <vt:lpstr>Publications and Products</vt:lpstr>
      <vt:lpstr>Support to Coastal States </vt:lpstr>
      <vt:lpstr>Survey Activity</vt:lpstr>
      <vt:lpstr>British Overseas Territories</vt:lpstr>
      <vt:lpstr>Looking Ahead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Lyne</dc:creator>
  <cp:lastModifiedBy>Alberto Costa Neves</cp:lastModifiedBy>
  <cp:revision>365</cp:revision>
  <cp:lastPrinted>2016-11-25T11:55:37Z</cp:lastPrinted>
  <dcterms:created xsi:type="dcterms:W3CDTF">2015-09-25T15:19:12Z</dcterms:created>
  <dcterms:modified xsi:type="dcterms:W3CDTF">2017-04-07T11:35:32Z</dcterms:modified>
</cp:coreProperties>
</file>