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8" r:id="rId2"/>
    <p:sldMasterId id="2147483749" r:id="rId3"/>
    <p:sldMasterId id="2147483761" r:id="rId4"/>
    <p:sldMasterId id="2147483765" r:id="rId5"/>
  </p:sldMasterIdLst>
  <p:notesMasterIdLst>
    <p:notesMasterId r:id="rId24"/>
  </p:notesMasterIdLst>
  <p:sldIdLst>
    <p:sldId id="288" r:id="rId6"/>
    <p:sldId id="290" r:id="rId7"/>
    <p:sldId id="342" r:id="rId8"/>
    <p:sldId id="287" r:id="rId9"/>
    <p:sldId id="337" r:id="rId10"/>
    <p:sldId id="343" r:id="rId11"/>
    <p:sldId id="339" r:id="rId12"/>
    <p:sldId id="340" r:id="rId13"/>
    <p:sldId id="344" r:id="rId14"/>
    <p:sldId id="345" r:id="rId15"/>
    <p:sldId id="338" r:id="rId16"/>
    <p:sldId id="346" r:id="rId17"/>
    <p:sldId id="258" r:id="rId18"/>
    <p:sldId id="348" r:id="rId19"/>
    <p:sldId id="349" r:id="rId20"/>
    <p:sldId id="350" r:id="rId21"/>
    <p:sldId id="351" r:id="rId22"/>
    <p:sldId id="34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6837" autoAdjust="0"/>
  </p:normalViewPr>
  <p:slideViewPr>
    <p:cSldViewPr>
      <p:cViewPr varScale="1">
        <p:scale>
          <a:sx n="110" d="100"/>
          <a:sy n="110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6313C-FF91-4122-8400-A6823D821F03}" type="doc">
      <dgm:prSet loTypeId="urn:microsoft.com/office/officeart/2005/8/layout/venn1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F58FEE0-963F-483E-A21B-2C529044503B}">
      <dgm:prSet custT="1"/>
      <dgm:spPr/>
      <dgm:t>
        <a:bodyPr/>
        <a:lstStyle/>
        <a:p>
          <a:pPr rtl="0"/>
          <a:r>
            <a:rPr lang="es-P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NAVAREA WARNINGS AND </a:t>
          </a:r>
        </a:p>
        <a:p>
          <a:pPr rtl="0"/>
          <a:r>
            <a:rPr lang="es-P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PANAMA NTM </a:t>
          </a:r>
          <a:endParaRPr lang="es-ES" sz="4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5E53DC-8EF3-4DA8-A1E5-2495AE5B157E}" type="parTrans" cxnId="{CF0BEDC8-84FA-47E7-BB0A-CFF26629FB1D}">
      <dgm:prSet/>
      <dgm:spPr/>
      <dgm:t>
        <a:bodyPr/>
        <a:lstStyle/>
        <a:p>
          <a:endParaRPr lang="es-ES" sz="2800">
            <a:solidFill>
              <a:schemeClr val="bg1"/>
            </a:solidFill>
          </a:endParaRPr>
        </a:p>
      </dgm:t>
    </dgm:pt>
    <dgm:pt modelId="{C3277B8F-E329-4157-BB47-A4B9F8748D67}" type="sibTrans" cxnId="{CF0BEDC8-84FA-47E7-BB0A-CFF26629FB1D}">
      <dgm:prSet/>
      <dgm:spPr/>
      <dgm:t>
        <a:bodyPr/>
        <a:lstStyle/>
        <a:p>
          <a:endParaRPr lang="es-ES" sz="2800">
            <a:solidFill>
              <a:schemeClr val="bg1"/>
            </a:solidFill>
          </a:endParaRPr>
        </a:p>
      </dgm:t>
    </dgm:pt>
    <dgm:pt modelId="{5BD16497-1E85-4FD1-A8A1-801F7F51A47B}" type="pres">
      <dgm:prSet presAssocID="{8D56313C-FF91-4122-8400-A6823D821F0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66D7E5-2534-46F3-B7AB-1AF556775183}" type="pres">
      <dgm:prSet presAssocID="{7F58FEE0-963F-483E-A21B-2C529044503B}" presName="circ1TxSh" presStyleLbl="vennNode1" presStyleIdx="0" presStyleCnt="1" custScaleX="118333"/>
      <dgm:spPr/>
      <dgm:t>
        <a:bodyPr/>
        <a:lstStyle/>
        <a:p>
          <a:endParaRPr lang="es-ES"/>
        </a:p>
      </dgm:t>
    </dgm:pt>
  </dgm:ptLst>
  <dgm:cxnLst>
    <dgm:cxn modelId="{F60E129F-71AE-4AA0-A2AE-4A756F3B6E08}" type="presOf" srcId="{7F58FEE0-963F-483E-A21B-2C529044503B}" destId="{1F66D7E5-2534-46F3-B7AB-1AF556775183}" srcOrd="0" destOrd="0" presId="urn:microsoft.com/office/officeart/2005/8/layout/venn1"/>
    <dgm:cxn modelId="{62A29C85-6661-42B3-AAA1-A9C8983DEA7A}" type="presOf" srcId="{8D56313C-FF91-4122-8400-A6823D821F03}" destId="{5BD16497-1E85-4FD1-A8A1-801F7F51A47B}" srcOrd="0" destOrd="0" presId="urn:microsoft.com/office/officeart/2005/8/layout/venn1"/>
    <dgm:cxn modelId="{CF0BEDC8-84FA-47E7-BB0A-CFF26629FB1D}" srcId="{8D56313C-FF91-4122-8400-A6823D821F03}" destId="{7F58FEE0-963F-483E-A21B-2C529044503B}" srcOrd="0" destOrd="0" parTransId="{2F5E53DC-8EF3-4DA8-A1E5-2495AE5B157E}" sibTransId="{C3277B8F-E329-4157-BB47-A4B9F8748D67}"/>
    <dgm:cxn modelId="{6AB15D60-B991-4280-87F7-CA68A6348BF0}" type="presParOf" srcId="{5BD16497-1E85-4FD1-A8A1-801F7F51A47B}" destId="{1F66D7E5-2534-46F3-B7AB-1AF55677518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FDE5-FBAD-4703-AA1B-D963E8431B3A}" type="datetimeFigureOut">
              <a:rPr lang="es-PA" smtClean="0"/>
              <a:t>04/07/2017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46CC-57C3-470F-B1C6-6D08037FB639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573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84AB-6CD6-4046-9144-FE6743CDA4F9}" type="slidenum">
              <a:rPr lang="es-PA" smtClean="0">
                <a:solidFill>
                  <a:prstClr val="black"/>
                </a:solidFill>
              </a:rPr>
              <a:pPr/>
              <a:t>15</a:t>
            </a:fld>
            <a:endParaRPr lang="es-P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84AB-6CD6-4046-9144-FE6743CDA4F9}" type="slidenum">
              <a:rPr lang="es-PA" smtClean="0">
                <a:solidFill>
                  <a:prstClr val="black"/>
                </a:solidFill>
              </a:rPr>
              <a:pPr/>
              <a:t>16</a:t>
            </a:fld>
            <a:endParaRPr lang="es-P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s-PA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Departamento de Ingeniería</a:t>
            </a: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8394-2961-4EA5-9920-0DF921A1B0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07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0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A214-BD01-4C0D-8935-73AA5CE448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03220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s-PA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Departamento de Ingeniería</a:t>
            </a: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8394-2961-4EA5-9920-0DF921A1B0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96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A214-BD01-4C0D-8935-73AA5CE448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1323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C212-B55F-4532-9DCE-C30F9312C912}" type="datetime1">
              <a:rPr lang="es-ES" smtClean="0"/>
              <a:pPr/>
              <a:t>07/04/2017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022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409CE8-649A-4E7C-82D5-01B345CD80CD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0FF82F-8539-4F65-9C7B-E3F1BAEC081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9246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24CAD8-1CD6-4D4D-8840-EA9EC376A079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ADBAB30-F52C-40DE-B314-623D45D5A78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64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44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C955946-B87E-4778-A0E6-0980C5209908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766E51-E091-4F79-A6FD-509F2C332B2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008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5409694-F999-4D13-B3F7-FC05F1963D25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8AB120B-2B76-4F49-91CA-A51A3841C99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764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C1B1FC9-F691-4084-8DA7-9C7AA99AB9B9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EB5050E-47D3-484B-9F41-F6ADDAEBB81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7281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EF7D5EC-B596-436A-9146-B7EFA0751A36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00A9780-C39F-494C-B6C1-4ED10BA6481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444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A63771-4EB5-4BCF-AE67-924B547A3C44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3D234E4-78E1-4FCF-90E1-02EBE73EF60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4930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D2F41E2-67DA-4B93-A1A4-ECD6528DBC29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FE4A294-7CE3-4B8E-8672-7567CF7BF79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303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DFDD50-7389-4F57-BC6D-831281B72159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214526-E014-41E0-A9BC-DFDE0E73185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040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698A239-87BC-4727-A8B3-22ADA82F95AA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42CC3E9-200E-4479-977B-3776ECE51ED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132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9E80850-DFCB-4B67-8695-15A978E4E238}" type="datetimeFigureOut">
              <a:rPr lang="es-ES"/>
              <a:pPr>
                <a:defRPr/>
              </a:pPr>
              <a:t>07/04/2017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1ADB695-10FF-4AB2-82ED-F9581CD7DDD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5864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24F235C-21A1-4AA3-82FA-C25DA3C721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28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9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3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7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ES"/>
              <a:t>Departamento de Ingeniería</a:t>
            </a:r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6166C8-1AED-457F-A15E-53A755FB4DDA}" type="slidenum">
              <a:rPr lang="es-ES"/>
              <a:pPr fontAlgn="base"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186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5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ES" smtClean="0"/>
              <a:t>Departamento de Ingeniería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6166C8-1AED-457F-A15E-53A755FB4DDA}" type="slidenum">
              <a:rPr lang="es-E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ES"/>
              <a:t>Departamento de Ingeniería</a:t>
            </a:r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6166C8-1AED-457F-A15E-53A755FB4DDA}" type="slidenum">
              <a:rPr lang="es-ES"/>
              <a:pPr fontAlgn="base"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5644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504F1-033E-4BE1-9507-64D7B87BC2D4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6E79D-1D43-47EC-A8F6-056AFAB7B10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92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7" y="1484784"/>
            <a:ext cx="7704137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s-ES" sz="2800" b="1" i="1" dirty="0" err="1"/>
              <a:t>Current</a:t>
            </a:r>
            <a:r>
              <a:rPr lang="es-ES" sz="2800" b="1" i="1" dirty="0"/>
              <a:t> </a:t>
            </a:r>
            <a:r>
              <a:rPr lang="es-ES" sz="2800" b="1" i="1" dirty="0" err="1"/>
              <a:t>Situation</a:t>
            </a:r>
            <a:r>
              <a:rPr lang="es-ES" sz="2800" b="1" i="1" dirty="0"/>
              <a:t> of </a:t>
            </a:r>
            <a:r>
              <a:rPr lang="es-ES" sz="2800" b="1" i="1" dirty="0" err="1"/>
              <a:t>the</a:t>
            </a:r>
            <a:r>
              <a:rPr lang="es-ES" sz="2800" b="1" i="1" dirty="0"/>
              <a:t> </a:t>
            </a:r>
            <a:r>
              <a:rPr lang="es-ES" sz="2800" b="1" i="1" dirty="0" err="1"/>
              <a:t>Hidrographyc</a:t>
            </a:r>
            <a:r>
              <a:rPr lang="es-ES" sz="2800" b="1" i="1" dirty="0"/>
              <a:t> </a:t>
            </a:r>
            <a:r>
              <a:rPr lang="es-ES" sz="2800" b="1" i="1" dirty="0" err="1"/>
              <a:t>Matters</a:t>
            </a:r>
            <a:r>
              <a:rPr lang="es-ES" sz="2800" b="1" i="1" dirty="0"/>
              <a:t>, </a:t>
            </a:r>
            <a:r>
              <a:rPr lang="es-ES" sz="2800" b="1" i="1" dirty="0" err="1"/>
              <a:t>Nautical</a:t>
            </a:r>
            <a:r>
              <a:rPr lang="es-ES" sz="2800" b="1" i="1" dirty="0"/>
              <a:t> Charts </a:t>
            </a:r>
            <a:r>
              <a:rPr lang="es-ES" sz="2800" b="1" i="1" dirty="0" err="1"/>
              <a:t>Updates</a:t>
            </a:r>
            <a:r>
              <a:rPr lang="es-ES" sz="2800" b="1" i="1" dirty="0"/>
              <a:t> and ENC</a:t>
            </a:r>
          </a:p>
          <a:p>
            <a:pPr eaLnBrk="1" hangingPunct="1">
              <a:defRPr/>
            </a:pP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10155" y="3933056"/>
            <a:ext cx="725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dirty="0" smtClean="0">
                <a:solidFill>
                  <a:prstClr val="white"/>
                </a:solidFill>
              </a:rPr>
              <a:t>Eng. Adalberto Alguero                                    </a:t>
            </a:r>
            <a:r>
              <a:rPr lang="es-ES" sz="2000" i="1" dirty="0" err="1" smtClean="0">
                <a:solidFill>
                  <a:prstClr val="white"/>
                </a:solidFill>
              </a:rPr>
              <a:t>December</a:t>
            </a:r>
            <a:r>
              <a:rPr lang="es-ES" sz="2000" i="1" dirty="0" smtClean="0">
                <a:solidFill>
                  <a:prstClr val="white"/>
                </a:solidFill>
              </a:rPr>
              <a:t> 2016</a:t>
            </a:r>
          </a:p>
          <a:p>
            <a:r>
              <a:rPr lang="es-ES" sz="2000" i="1" dirty="0" err="1" smtClean="0">
                <a:solidFill>
                  <a:prstClr val="white"/>
                </a:solidFill>
              </a:rPr>
              <a:t>Surveyor</a:t>
            </a:r>
            <a:r>
              <a:rPr lang="es-ES" sz="2000" i="1" dirty="0" smtClean="0">
                <a:solidFill>
                  <a:prstClr val="white"/>
                </a:solidFill>
              </a:rPr>
              <a:t> </a:t>
            </a:r>
            <a:r>
              <a:rPr lang="es-ES" sz="2000" i="1" dirty="0" err="1" smtClean="0">
                <a:solidFill>
                  <a:prstClr val="white"/>
                </a:solidFill>
              </a:rPr>
              <a:t>Category¨B</a:t>
            </a:r>
            <a:r>
              <a:rPr lang="es-ES" sz="2000" i="1" dirty="0" smtClean="0">
                <a:solidFill>
                  <a:prstClr val="white"/>
                </a:solidFill>
              </a:rPr>
              <a:t>¨ </a:t>
            </a:r>
            <a:endParaRPr lang="es-PA" sz="2000" i="1" dirty="0">
              <a:solidFill>
                <a:prstClr val="white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54" y="5589240"/>
            <a:ext cx="9144001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25714" y="3025714"/>
            <a:ext cx="6858000" cy="80657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682931" y="548680"/>
            <a:ext cx="635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CHOPAN – Comisión Hidrográfica y Oceanográfica de Panamá</a:t>
            </a:r>
            <a:endParaRPr lang="es-P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us MT Lt" panose="020E05020303040203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11760" y="5229200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 err="1" smtClean="0"/>
              <a:t>ReStart</a:t>
            </a:r>
            <a:r>
              <a:rPr lang="es-PA" sz="2000" dirty="0" smtClean="0"/>
              <a:t> </a:t>
            </a:r>
            <a:r>
              <a:rPr lang="es-PA" sz="2000" dirty="0"/>
              <a:t>Regular Meetings  - </a:t>
            </a:r>
            <a:r>
              <a:rPr lang="es-PA" sz="2000" dirty="0" err="1"/>
              <a:t>March</a:t>
            </a:r>
            <a:r>
              <a:rPr lang="es-PA" sz="2000" dirty="0"/>
              <a:t> 2015  </a:t>
            </a:r>
          </a:p>
          <a:p>
            <a:pPr marL="342900" indent="-342900">
              <a:buAutoNum type="arabicPeriod"/>
            </a:pPr>
            <a:endParaRPr lang="es-PA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09" y="1628800"/>
            <a:ext cx="5970473" cy="33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1119882"/>
            <a:ext cx="6228184" cy="94096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Department of H</a:t>
            </a:r>
            <a:r>
              <a:rPr lang="en-US" sz="2400" dirty="0" smtClean="0">
                <a:solidFill>
                  <a:schemeClr val="bg1"/>
                </a:solidFill>
              </a:rPr>
              <a:t>ydrography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Nautical Cartography</a:t>
            </a:r>
            <a:endParaRPr lang="es-PA" sz="2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2420888"/>
            <a:ext cx="4608512" cy="3096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2000" dirty="0" err="1" smtClean="0">
                <a:solidFill>
                  <a:schemeClr val="bg1"/>
                </a:solidFill>
              </a:rPr>
              <a:t>Submit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for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aprovation</a:t>
            </a:r>
            <a:r>
              <a:rPr lang="es-MX" sz="2000" dirty="0" smtClean="0">
                <a:solidFill>
                  <a:schemeClr val="bg1"/>
                </a:solidFill>
              </a:rPr>
              <a:t> of MEF </a:t>
            </a:r>
            <a:r>
              <a:rPr lang="es-MX" sz="2000" dirty="0" err="1" smtClean="0">
                <a:solidFill>
                  <a:schemeClr val="bg1"/>
                </a:solidFill>
              </a:rPr>
              <a:t>the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establishment</a:t>
            </a:r>
            <a:r>
              <a:rPr lang="es-MX" sz="2000" dirty="0" smtClean="0">
                <a:solidFill>
                  <a:schemeClr val="bg1"/>
                </a:solidFill>
              </a:rPr>
              <a:t> of </a:t>
            </a:r>
            <a:r>
              <a:rPr lang="es-MX" sz="2000" dirty="0" err="1" smtClean="0">
                <a:solidFill>
                  <a:schemeClr val="bg1"/>
                </a:solidFill>
              </a:rPr>
              <a:t>the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Department</a:t>
            </a:r>
            <a:endParaRPr lang="es-MX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MX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MX" sz="2000" dirty="0" smtClean="0">
                <a:solidFill>
                  <a:schemeClr val="bg1"/>
                </a:solidFill>
              </a:rPr>
              <a:t>Look </a:t>
            </a:r>
            <a:r>
              <a:rPr lang="es-MX" sz="2000" dirty="0" err="1" smtClean="0">
                <a:solidFill>
                  <a:schemeClr val="bg1"/>
                </a:solidFill>
              </a:rPr>
              <a:t>for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adquisition</a:t>
            </a:r>
            <a:r>
              <a:rPr lang="es-MX" sz="2000" dirty="0" smtClean="0">
                <a:solidFill>
                  <a:schemeClr val="bg1"/>
                </a:solidFill>
              </a:rPr>
              <a:t> of </a:t>
            </a:r>
            <a:r>
              <a:rPr lang="es-MX" sz="2000" dirty="0" err="1" smtClean="0">
                <a:solidFill>
                  <a:schemeClr val="bg1"/>
                </a:solidFill>
              </a:rPr>
              <a:t>survey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PA" sz="2000" dirty="0" err="1" smtClean="0">
                <a:solidFill>
                  <a:schemeClr val="bg1"/>
                </a:solidFill>
              </a:rPr>
              <a:t>Equipment</a:t>
            </a:r>
            <a:endParaRPr lang="es-PA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PA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MX" sz="2000" dirty="0" smtClean="0">
                <a:solidFill>
                  <a:schemeClr val="bg1"/>
                </a:solidFill>
              </a:rPr>
              <a:t>Look </a:t>
            </a:r>
            <a:r>
              <a:rPr lang="es-MX" sz="2000" dirty="0" err="1" smtClean="0">
                <a:solidFill>
                  <a:schemeClr val="bg1"/>
                </a:solidFill>
              </a:rPr>
              <a:t>for</a:t>
            </a:r>
            <a:r>
              <a:rPr lang="es-MX" sz="2000" dirty="0" smtClean="0">
                <a:solidFill>
                  <a:schemeClr val="bg1"/>
                </a:solidFill>
              </a:rPr>
              <a:t> training and </a:t>
            </a:r>
            <a:r>
              <a:rPr lang="es-MX" sz="2000" dirty="0" err="1" smtClean="0">
                <a:solidFill>
                  <a:schemeClr val="bg1"/>
                </a:solidFill>
              </a:rPr>
              <a:t>certifications</a:t>
            </a:r>
            <a:endParaRPr lang="es-MX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692696"/>
            <a:ext cx="417646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400" dirty="0" err="1" smtClean="0">
                <a:solidFill>
                  <a:schemeClr val="bg1"/>
                </a:solidFill>
              </a:rPr>
              <a:t>List</a:t>
            </a:r>
            <a:r>
              <a:rPr lang="es-PA" sz="2400" dirty="0" smtClean="0">
                <a:solidFill>
                  <a:schemeClr val="bg1"/>
                </a:solidFill>
              </a:rPr>
              <a:t> of </a:t>
            </a:r>
            <a:r>
              <a:rPr lang="es-PA" sz="2400" dirty="0" err="1" smtClean="0">
                <a:solidFill>
                  <a:schemeClr val="bg1"/>
                </a:solidFill>
              </a:rPr>
              <a:t>equipment</a:t>
            </a:r>
            <a:r>
              <a:rPr lang="es-PA" sz="2400" dirty="0" smtClean="0">
                <a:solidFill>
                  <a:schemeClr val="bg1"/>
                </a:solidFill>
              </a:rPr>
              <a:t> </a:t>
            </a:r>
            <a:r>
              <a:rPr lang="es-PA" sz="2400" dirty="0" err="1" smtClean="0">
                <a:solidFill>
                  <a:schemeClr val="bg1"/>
                </a:solidFill>
              </a:rPr>
              <a:t>request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06188"/>
              </p:ext>
            </p:extLst>
          </p:nvPr>
        </p:nvGraphicFramePr>
        <p:xfrm>
          <a:off x="3059832" y="1412776"/>
          <a:ext cx="5616624" cy="4404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5475"/>
                <a:gridCol w="607203"/>
                <a:gridCol w="783946"/>
              </a:tblGrid>
              <a:tr h="605498">
                <a:tc>
                  <a:txBody>
                    <a:bodyPr/>
                    <a:lstStyle/>
                    <a:p>
                      <a:pPr algn="ctr"/>
                      <a:r>
                        <a:rPr lang="es-PA" sz="1200" dirty="0" err="1" smtClean="0">
                          <a:solidFill>
                            <a:schemeClr val="bg1"/>
                          </a:solidFill>
                        </a:rPr>
                        <a:t>Equipment</a:t>
                      </a:r>
                      <a:endParaRPr lang="es-MX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Unidad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Cantidad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Ecosonda de doble frecuencia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unidad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Equipo de GPS, con corrección de radio integrado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unidad</a:t>
                      </a:r>
                      <a:endParaRPr lang="es-P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Compensadores inerciales (MRU) para los sistemas de </a:t>
                      </a:r>
                      <a:r>
                        <a:rPr lang="es-PA" sz="1200" dirty="0" err="1">
                          <a:effectLst/>
                        </a:rPr>
                        <a:t>Multi</a:t>
                      </a:r>
                      <a:r>
                        <a:rPr lang="es-PA" sz="1200" dirty="0">
                          <a:effectLst/>
                        </a:rPr>
                        <a:t> </a:t>
                      </a:r>
                      <a:r>
                        <a:rPr lang="es-PA" sz="1200" dirty="0" err="1">
                          <a:effectLst/>
                        </a:rPr>
                        <a:t>Beam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unidad</a:t>
                      </a:r>
                      <a:endParaRPr lang="es-P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Compensadores inerciales (MRU) para los sistemas de single </a:t>
                      </a:r>
                      <a:r>
                        <a:rPr lang="es-PA" sz="1200" dirty="0" err="1">
                          <a:effectLst/>
                        </a:rPr>
                        <a:t>Beam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unidad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1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Software para colectar data y procesarla en sistemas de Single </a:t>
                      </a:r>
                      <a:r>
                        <a:rPr lang="es-PA" sz="1200" dirty="0" err="1">
                          <a:effectLst/>
                        </a:rPr>
                        <a:t>Beam</a:t>
                      </a:r>
                      <a:r>
                        <a:rPr lang="es-PA" sz="1200" dirty="0">
                          <a:effectLst/>
                        </a:rPr>
                        <a:t> utilizamos HYPACK, AutoCAD (Hidrográfico)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unidad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Lanchas para realizar los estudios hidrográficos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unidad</a:t>
                      </a:r>
                      <a:endParaRPr lang="es-P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Equipo </a:t>
                      </a:r>
                      <a:r>
                        <a:rPr lang="es-PA" sz="1200" dirty="0" err="1">
                          <a:effectLst/>
                        </a:rPr>
                        <a:t>Multi</a:t>
                      </a:r>
                      <a:r>
                        <a:rPr lang="es-PA" sz="1200" dirty="0">
                          <a:effectLst/>
                        </a:rPr>
                        <a:t> </a:t>
                      </a:r>
                      <a:r>
                        <a:rPr lang="es-PA" sz="1200" dirty="0" err="1">
                          <a:effectLst/>
                        </a:rPr>
                        <a:t>Beam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>
                          <a:effectLst/>
                        </a:rPr>
                        <a:t>unidad</a:t>
                      </a:r>
                      <a:endParaRPr lang="es-P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Equipo Single </a:t>
                      </a:r>
                      <a:r>
                        <a:rPr lang="es-PA" sz="1200" dirty="0" err="1">
                          <a:effectLst/>
                        </a:rPr>
                        <a:t>Beam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>
                          <a:effectLst/>
                        </a:rPr>
                        <a:t>unidad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dirty="0" smtClean="0">
                          <a:effectLst/>
                        </a:rPr>
                        <a:t>1</a:t>
                      </a:r>
                      <a:endParaRPr lang="es-P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Plotter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Mesa para la lectura de planos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Compás de punta seca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Escuadra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</a:tr>
              <a:tr h="235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Regla Paralela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95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p_logo blanc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4368" y="5733256"/>
            <a:ext cx="111552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3568" y="439302"/>
            <a:ext cx="333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/>
              <a:t>Trainings and </a:t>
            </a:r>
            <a:r>
              <a:rPr lang="es-PA" sz="2400" b="1" dirty="0" err="1" smtClean="0"/>
              <a:t>Courses</a:t>
            </a:r>
            <a:r>
              <a:rPr lang="es-PA" sz="2400" dirty="0" smtClean="0">
                <a:solidFill>
                  <a:schemeClr val="bg1"/>
                </a:solidFill>
              </a:rPr>
              <a:t>. </a:t>
            </a:r>
            <a:endParaRPr lang="es-P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73" y="1916832"/>
            <a:ext cx="2482414" cy="357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529" y="670134"/>
            <a:ext cx="3778003" cy="212512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563997" y="3044402"/>
            <a:ext cx="5598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A" sz="1600" b="1" dirty="0">
                <a:latin typeface="Arial" pitchFamily="34" charset="0"/>
                <a:cs typeface="Arial" pitchFamily="34" charset="0"/>
              </a:rPr>
              <a:t>ADQUISICION Y PROCESAMIENTO DE DATOS BATIMETRICOS </a:t>
            </a:r>
            <a:r>
              <a:rPr lang="es-PA" sz="1600" b="1" dirty="0" smtClean="0">
                <a:latin typeface="Arial" pitchFamily="34" charset="0"/>
                <a:cs typeface="Arial" pitchFamily="34" charset="0"/>
              </a:rPr>
              <a:t>MULTIHAZ 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(CARIS 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y KONGSBERG)</a:t>
            </a:r>
          </a:p>
          <a:p>
            <a:pPr lvl="0"/>
            <a:r>
              <a:rPr lang="es-PA" sz="1600" b="1" dirty="0">
                <a:latin typeface="Arial" pitchFamily="34" charset="0"/>
                <a:cs typeface="Arial" pitchFamily="34" charset="0"/>
              </a:rPr>
              <a:t>INTERNATIONAL ENC VALIDATION TRAINING </a:t>
            </a:r>
            <a:r>
              <a:rPr lang="es-PA" sz="1600" b="1" dirty="0" smtClean="0">
                <a:latin typeface="Arial" pitchFamily="34" charset="0"/>
                <a:cs typeface="Arial" pitchFamily="34" charset="0"/>
              </a:rPr>
              <a:t>COURSE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 (IC-ENC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)</a:t>
            </a:r>
            <a:r>
              <a:rPr lang="es-PA" sz="1600" b="1" dirty="0">
                <a:latin typeface="Arial" pitchFamily="34" charset="0"/>
                <a:cs typeface="Arial" pitchFamily="34" charset="0"/>
              </a:rPr>
              <a:t> </a:t>
            </a:r>
            <a:endParaRPr lang="es-PA" sz="1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A" sz="1600" b="1" dirty="0">
                <a:latin typeface="Arial" pitchFamily="34" charset="0"/>
                <a:cs typeface="Arial" pitchFamily="34" charset="0"/>
              </a:rPr>
              <a:t>PROGRAMA DE FAMILIARIZACION HIDROGRAFICA Y CARTOGRAFICA, </a:t>
            </a:r>
            <a:endParaRPr lang="es-PA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A" sz="1600" b="1" cap="all" dirty="0" smtClean="0">
                <a:latin typeface="Arial" pitchFamily="34" charset="0"/>
                <a:cs typeface="Arial" pitchFamily="34" charset="0"/>
              </a:rPr>
              <a:t>Taller </a:t>
            </a:r>
            <a:r>
              <a:rPr lang="es-PA" sz="1600" b="1" cap="all" dirty="0">
                <a:latin typeface="Arial" pitchFamily="34" charset="0"/>
                <a:cs typeface="Arial" pitchFamily="34" charset="0"/>
              </a:rPr>
              <a:t>Fortalecimiento de Capacidades Hidrográfica en Mesoamérica y Mar </a:t>
            </a:r>
            <a:r>
              <a:rPr lang="es-PA" sz="1600" b="1" cap="all" dirty="0" smtClean="0">
                <a:latin typeface="Arial" pitchFamily="34" charset="0"/>
                <a:cs typeface="Arial" pitchFamily="34" charset="0"/>
              </a:rPr>
              <a:t>Caribe</a:t>
            </a:r>
            <a:endParaRPr lang="es-PA" sz="1600" b="1" cap="all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A" sz="1600" b="1" cap="all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es-PA" sz="1600" b="1" cap="all" dirty="0">
                <a:latin typeface="Arial" pitchFamily="34" charset="0"/>
                <a:cs typeface="Arial" pitchFamily="34" charset="0"/>
              </a:rPr>
              <a:t>Convención Mexicana de Hidrografía y Taller de </a:t>
            </a:r>
            <a:r>
              <a:rPr lang="es-PA" sz="1600" b="1" cap="all" dirty="0" smtClean="0">
                <a:latin typeface="Arial" pitchFamily="34" charset="0"/>
                <a:cs typeface="Arial" pitchFamily="34" charset="0"/>
              </a:rPr>
              <a:t>Batimetría</a:t>
            </a:r>
          </a:p>
          <a:p>
            <a:pPr lvl="0"/>
            <a:r>
              <a:rPr lang="es-PA" sz="1600" b="1" cap="all" dirty="0" smtClean="0">
                <a:latin typeface="Arial" pitchFamily="34" charset="0"/>
                <a:cs typeface="Arial" pitchFamily="34" charset="0"/>
              </a:rPr>
              <a:t>MSI </a:t>
            </a:r>
            <a:r>
              <a:rPr lang="es-PA" sz="1600" b="1" cap="all" dirty="0" err="1" smtClean="0">
                <a:latin typeface="Arial" pitchFamily="34" charset="0"/>
                <a:cs typeface="Arial" pitchFamily="34" charset="0"/>
              </a:rPr>
              <a:t>CourseS</a:t>
            </a:r>
            <a:endParaRPr lang="es-P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TAS-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96766996"/>
              </p:ext>
            </p:extLst>
          </p:nvPr>
        </p:nvGraphicFramePr>
        <p:xfrm>
          <a:off x="827584" y="1196752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amp logo blanco españo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8113"/>
            <a:ext cx="919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8" name="9 Conector recto"/>
          <p:cNvCxnSpPr>
            <a:cxnSpLocks noChangeShapeType="1"/>
          </p:cNvCxnSpPr>
          <p:nvPr/>
        </p:nvCxnSpPr>
        <p:spPr bwMode="auto">
          <a:xfrm>
            <a:off x="846138" y="126841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uadroTexto 3"/>
          <p:cNvSpPr txBox="1"/>
          <p:nvPr/>
        </p:nvSpPr>
        <p:spPr>
          <a:xfrm>
            <a:off x="1187624" y="369441"/>
            <a:ext cx="6276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FFFF"/>
                </a:solidFill>
              </a:rPr>
              <a:t>TYPES OF NAVAREAS HAVING </a:t>
            </a:r>
          </a:p>
          <a:p>
            <a:r>
              <a:rPr lang="es-ES" sz="3200" dirty="0" smtClean="0">
                <a:solidFill>
                  <a:srgbClr val="FFFFFF"/>
                </a:solidFill>
              </a:rPr>
              <a:t>BEEN PUBLISHED BY PANAMA</a:t>
            </a:r>
            <a:endParaRPr lang="es-PA" sz="32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43808" y="2852936"/>
            <a:ext cx="44464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Temporary</a:t>
            </a:r>
            <a:r>
              <a:rPr lang="es-ES" b="1" dirty="0" smtClean="0">
                <a:solidFill>
                  <a:srgbClr val="FFFFFF"/>
                </a:solidFill>
              </a:rPr>
              <a:t> inactive </a:t>
            </a:r>
            <a:r>
              <a:rPr lang="es-ES" b="1" dirty="0" err="1" smtClean="0">
                <a:solidFill>
                  <a:srgbClr val="FFFFFF"/>
                </a:solidFill>
              </a:rPr>
              <a:t>Aids</a:t>
            </a:r>
            <a:r>
              <a:rPr lang="es-ES" b="1" dirty="0" smtClean="0">
                <a:solidFill>
                  <a:srgbClr val="FFFFFF"/>
                </a:solidFill>
              </a:rPr>
              <a:t> to </a:t>
            </a:r>
            <a:r>
              <a:rPr lang="es-ES" b="1" dirty="0" err="1" smtClean="0">
                <a:solidFill>
                  <a:srgbClr val="FFFFFF"/>
                </a:solidFill>
              </a:rPr>
              <a:t>Navegation</a:t>
            </a:r>
            <a:endParaRPr lang="es-ES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Permanent</a:t>
            </a:r>
            <a:r>
              <a:rPr lang="es-ES" b="1" dirty="0">
                <a:solidFill>
                  <a:srgbClr val="FFFFFF"/>
                </a:solidFill>
              </a:rPr>
              <a:t> inactive </a:t>
            </a:r>
            <a:r>
              <a:rPr lang="es-ES" b="1" dirty="0" err="1" smtClean="0">
                <a:solidFill>
                  <a:srgbClr val="FFFFFF"/>
                </a:solidFill>
              </a:rPr>
              <a:t>Aids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>
                <a:solidFill>
                  <a:srgbClr val="FFFFFF"/>
                </a:solidFill>
              </a:rPr>
              <a:t>to </a:t>
            </a:r>
            <a:r>
              <a:rPr lang="es-ES" b="1" dirty="0" err="1">
                <a:solidFill>
                  <a:srgbClr val="FFFFFF"/>
                </a:solidFill>
              </a:rPr>
              <a:t>Navegation</a:t>
            </a:r>
            <a:endParaRPr lang="es-ES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Changes</a:t>
            </a:r>
            <a:r>
              <a:rPr lang="es-ES" b="1" dirty="0" smtClean="0">
                <a:solidFill>
                  <a:srgbClr val="FFFFFF"/>
                </a:solidFill>
              </a:rPr>
              <a:t> in Access </a:t>
            </a:r>
            <a:r>
              <a:rPr lang="es-ES" b="1" dirty="0" err="1" smtClean="0">
                <a:solidFill>
                  <a:srgbClr val="FFFFFF"/>
                </a:solidFill>
              </a:rPr>
              <a:t>Channels</a:t>
            </a:r>
            <a:endParaRPr lang="es-ES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Bad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Weather</a:t>
            </a:r>
            <a:endParaRPr lang="es-ES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Ships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Adrift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endParaRPr lang="es-ES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MX" b="1" dirty="0" err="1" smtClean="0">
                <a:solidFill>
                  <a:srgbClr val="FFFFFF"/>
                </a:solidFill>
              </a:rPr>
              <a:t>Shipwrecks</a:t>
            </a:r>
            <a:endParaRPr lang="es-PA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Large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Scale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Exercises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Drills</a:t>
            </a:r>
            <a:endParaRPr lang="es-ES" b="1" dirty="0">
              <a:solidFill>
                <a:srgbClr val="FFFFFF"/>
              </a:solidFill>
            </a:endParaRPr>
          </a:p>
          <a:p>
            <a:endParaRPr lang="es-PA" b="1" dirty="0">
              <a:solidFill>
                <a:srgbClr val="FFFFFF"/>
              </a:solidFill>
            </a:endParaRPr>
          </a:p>
          <a:p>
            <a:endParaRPr lang="es-PA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amp logo blanco españo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38113"/>
            <a:ext cx="919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8" name="9 Conector recto"/>
          <p:cNvCxnSpPr>
            <a:cxnSpLocks noChangeShapeType="1"/>
          </p:cNvCxnSpPr>
          <p:nvPr/>
        </p:nvCxnSpPr>
        <p:spPr bwMode="auto">
          <a:xfrm>
            <a:off x="846138" y="126841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uadroTexto 3"/>
          <p:cNvSpPr txBox="1"/>
          <p:nvPr/>
        </p:nvSpPr>
        <p:spPr>
          <a:xfrm>
            <a:off x="1187624" y="369441"/>
            <a:ext cx="5884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FFFF"/>
                </a:solidFill>
              </a:rPr>
              <a:t>TYPES OF NTM PUBLISHED  </a:t>
            </a:r>
            <a:endParaRPr lang="es-ES" sz="3200" dirty="0">
              <a:solidFill>
                <a:srgbClr val="FFFFFF"/>
              </a:solidFill>
            </a:endParaRPr>
          </a:p>
          <a:p>
            <a:pPr algn="ctr"/>
            <a:r>
              <a:rPr lang="es-ES" sz="3200" dirty="0">
                <a:solidFill>
                  <a:srgbClr val="FFFFFF"/>
                </a:solidFill>
              </a:rPr>
              <a:t>I</a:t>
            </a:r>
            <a:r>
              <a:rPr lang="es-ES" sz="3200" dirty="0" smtClean="0">
                <a:solidFill>
                  <a:srgbClr val="FFFFFF"/>
                </a:solidFill>
              </a:rPr>
              <a:t>N </a:t>
            </a:r>
            <a:r>
              <a:rPr lang="es-ES" sz="3200" dirty="0">
                <a:solidFill>
                  <a:srgbClr val="FFFFFF"/>
                </a:solidFill>
              </a:rPr>
              <a:t>PANAMA</a:t>
            </a:r>
            <a:endParaRPr lang="es-PA" sz="3200" dirty="0">
              <a:solidFill>
                <a:srgbClr val="FFFF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43808" y="2852936"/>
            <a:ext cx="61863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FFFF"/>
                </a:solidFill>
              </a:rPr>
              <a:t>Permanent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Corrections</a:t>
            </a:r>
            <a:r>
              <a:rPr lang="es-ES" b="1" dirty="0" smtClean="0">
                <a:solidFill>
                  <a:srgbClr val="FFFFFF"/>
                </a:solidFill>
              </a:rPr>
              <a:t> in </a:t>
            </a:r>
            <a:r>
              <a:rPr lang="es-ES" b="1" dirty="0">
                <a:solidFill>
                  <a:srgbClr val="FFFFFF"/>
                </a:solidFill>
              </a:rPr>
              <a:t>CN</a:t>
            </a: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Temporary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Preliminary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>
                <a:solidFill>
                  <a:srgbClr val="FFFFFF"/>
                </a:solidFill>
              </a:rPr>
              <a:t>Corrections</a:t>
            </a:r>
            <a:r>
              <a:rPr lang="es-ES" b="1" dirty="0">
                <a:solidFill>
                  <a:srgbClr val="FFFFFF"/>
                </a:solidFill>
              </a:rPr>
              <a:t> in CN</a:t>
            </a: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Permanent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Changes</a:t>
            </a:r>
            <a:r>
              <a:rPr lang="es-ES" b="1" dirty="0" smtClean="0">
                <a:solidFill>
                  <a:srgbClr val="FFFFFF"/>
                </a:solidFill>
              </a:rPr>
              <a:t> in Access </a:t>
            </a:r>
            <a:r>
              <a:rPr lang="es-ES" b="1" dirty="0" err="1" smtClean="0">
                <a:solidFill>
                  <a:srgbClr val="FFFFFF"/>
                </a:solidFill>
              </a:rPr>
              <a:t>Channels</a:t>
            </a:r>
            <a:endParaRPr lang="es-ES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smtClean="0">
                <a:solidFill>
                  <a:srgbClr val="FFFFFF"/>
                </a:solidFill>
              </a:rPr>
              <a:t>New </a:t>
            </a:r>
            <a:r>
              <a:rPr lang="es-ES" b="1" dirty="0" err="1" smtClean="0">
                <a:solidFill>
                  <a:srgbClr val="FFFFFF"/>
                </a:solidFill>
              </a:rPr>
              <a:t>Depths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After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Dredging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Activities</a:t>
            </a:r>
            <a:endParaRPr lang="es-ES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  <a:p>
            <a:r>
              <a:rPr lang="es-ES" b="1" dirty="0" err="1" smtClean="0">
                <a:solidFill>
                  <a:srgbClr val="FFFFFF"/>
                </a:solidFill>
              </a:rPr>
              <a:t>Fixed</a:t>
            </a:r>
            <a:r>
              <a:rPr lang="es-ES" b="1" dirty="0" smtClean="0">
                <a:solidFill>
                  <a:srgbClr val="FFFFFF"/>
                </a:solidFill>
              </a:rPr>
              <a:t> Sea </a:t>
            </a:r>
            <a:r>
              <a:rPr lang="es-ES" b="1" dirty="0" err="1" smtClean="0">
                <a:solidFill>
                  <a:srgbClr val="FFFFFF"/>
                </a:solidFill>
              </a:rPr>
              <a:t>Installations</a:t>
            </a:r>
            <a:r>
              <a:rPr lang="es-ES" b="1" dirty="0" smtClean="0">
                <a:solidFill>
                  <a:srgbClr val="FFFFFF"/>
                </a:solidFill>
              </a:rPr>
              <a:t> (In </a:t>
            </a:r>
            <a:r>
              <a:rPr lang="es-ES" b="1" dirty="0" err="1" smtClean="0">
                <a:solidFill>
                  <a:srgbClr val="FFFFFF"/>
                </a:solidFill>
              </a:rPr>
              <a:t>example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Power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Generation</a:t>
            </a:r>
            <a:r>
              <a:rPr lang="es-ES" b="1" dirty="0" smtClean="0">
                <a:solidFill>
                  <a:srgbClr val="FFFFFF"/>
                </a:solidFill>
              </a:rPr>
              <a:t>)</a:t>
            </a:r>
            <a:endParaRPr lang="es-PA" b="1" dirty="0">
              <a:solidFill>
                <a:srgbClr val="FFFFFF"/>
              </a:solidFill>
            </a:endParaRPr>
          </a:p>
          <a:p>
            <a:endParaRPr lang="es-PA" b="1" dirty="0">
              <a:solidFill>
                <a:srgbClr val="FFFFFF"/>
              </a:solidFill>
            </a:endParaRPr>
          </a:p>
          <a:p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How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done </a:t>
            </a:r>
            <a:r>
              <a:rPr lang="es-ES" dirty="0" err="1" smtClean="0">
                <a:solidFill>
                  <a:schemeClr val="bg1"/>
                </a:solidFill>
              </a:rPr>
              <a:t>it</a:t>
            </a:r>
            <a:r>
              <a:rPr lang="es-ES" dirty="0" smtClean="0">
                <a:solidFill>
                  <a:schemeClr val="bg1"/>
                </a:solidFill>
              </a:rPr>
              <a:t>, and </a:t>
            </a:r>
            <a:r>
              <a:rPr lang="es-ES" dirty="0" err="1" smtClean="0">
                <a:solidFill>
                  <a:schemeClr val="bg1"/>
                </a:solidFill>
              </a:rPr>
              <a:t>how</a:t>
            </a:r>
            <a:r>
              <a:rPr lang="es-ES" dirty="0" smtClean="0">
                <a:solidFill>
                  <a:schemeClr val="bg1"/>
                </a:solidFill>
              </a:rPr>
              <a:t> do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presently</a:t>
            </a:r>
            <a:r>
              <a:rPr lang="es-ES" dirty="0" smtClean="0">
                <a:solidFill>
                  <a:schemeClr val="bg1"/>
                </a:solidFill>
              </a:rPr>
              <a:t> do </a:t>
            </a:r>
            <a:r>
              <a:rPr lang="es-ES" dirty="0" err="1" smtClean="0">
                <a:solidFill>
                  <a:schemeClr val="bg1"/>
                </a:solidFill>
              </a:rPr>
              <a:t>it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" y="1628800"/>
            <a:ext cx="81038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I</a:t>
            </a:r>
            <a:r>
              <a:rPr lang="es-ES" dirty="0" smtClean="0">
                <a:solidFill>
                  <a:prstClr val="white"/>
                </a:solidFill>
              </a:rPr>
              <a:t>n 1998, </a:t>
            </a:r>
            <a:r>
              <a:rPr lang="es-ES" dirty="0" err="1" smtClean="0">
                <a:solidFill>
                  <a:prstClr val="white"/>
                </a:solidFill>
              </a:rPr>
              <a:t>Aids</a:t>
            </a:r>
            <a:r>
              <a:rPr lang="es-ES" dirty="0" smtClean="0">
                <a:solidFill>
                  <a:prstClr val="white"/>
                </a:solidFill>
              </a:rPr>
              <a:t> to </a:t>
            </a:r>
            <a:r>
              <a:rPr lang="es-ES" dirty="0" err="1" smtClean="0">
                <a:solidFill>
                  <a:prstClr val="white"/>
                </a:solidFill>
              </a:rPr>
              <a:t>Navigation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were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granted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by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way</a:t>
            </a:r>
            <a:r>
              <a:rPr lang="es-ES" dirty="0" smtClean="0">
                <a:solidFill>
                  <a:prstClr val="white"/>
                </a:solidFill>
              </a:rPr>
              <a:t> of a </a:t>
            </a:r>
            <a:r>
              <a:rPr lang="es-ES" dirty="0" err="1" smtClean="0">
                <a:solidFill>
                  <a:prstClr val="white"/>
                </a:solidFill>
              </a:rPr>
              <a:t>concession</a:t>
            </a:r>
            <a:r>
              <a:rPr lang="es-ES" dirty="0" smtClean="0">
                <a:solidFill>
                  <a:prstClr val="white"/>
                </a:solidFill>
              </a:rPr>
              <a:t> to a </a:t>
            </a:r>
            <a:endParaRPr lang="es-ES" dirty="0">
              <a:solidFill>
                <a:prstClr val="white"/>
              </a:solidFill>
            </a:endParaRPr>
          </a:p>
          <a:p>
            <a:r>
              <a:rPr lang="es-ES" dirty="0" err="1" smtClean="0">
                <a:solidFill>
                  <a:prstClr val="white"/>
                </a:solidFill>
              </a:rPr>
              <a:t>Private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concern</a:t>
            </a:r>
            <a:r>
              <a:rPr lang="es-ES" dirty="0" smtClean="0">
                <a:solidFill>
                  <a:prstClr val="white"/>
                </a:solidFill>
              </a:rPr>
              <a:t>.  </a:t>
            </a:r>
            <a:r>
              <a:rPr lang="es-ES" dirty="0" err="1" smtClean="0">
                <a:solidFill>
                  <a:prstClr val="white"/>
                </a:solidFill>
              </a:rPr>
              <a:t>Therefore</a:t>
            </a:r>
            <a:r>
              <a:rPr lang="es-ES" dirty="0" smtClean="0">
                <a:solidFill>
                  <a:prstClr val="white"/>
                </a:solidFill>
              </a:rPr>
              <a:t>, </a:t>
            </a:r>
            <a:r>
              <a:rPr lang="es-ES" dirty="0" err="1" smtClean="0">
                <a:solidFill>
                  <a:prstClr val="white"/>
                </a:solidFill>
              </a:rPr>
              <a:t>the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>
                <a:solidFill>
                  <a:prstClr val="white"/>
                </a:solidFill>
              </a:rPr>
              <a:t>NTM </a:t>
            </a:r>
            <a:r>
              <a:rPr lang="es-ES" dirty="0" smtClean="0">
                <a:solidFill>
                  <a:prstClr val="white"/>
                </a:solidFill>
              </a:rPr>
              <a:t>and </a:t>
            </a:r>
            <a:r>
              <a:rPr lang="es-ES" dirty="0" err="1">
                <a:solidFill>
                  <a:prstClr val="white"/>
                </a:solidFill>
              </a:rPr>
              <a:t>Navarea</a:t>
            </a:r>
            <a:r>
              <a:rPr lang="es-ES" dirty="0">
                <a:solidFill>
                  <a:prstClr val="white"/>
                </a:solidFill>
              </a:rPr>
              <a:t> </a:t>
            </a:r>
            <a:r>
              <a:rPr lang="es-ES" dirty="0" err="1">
                <a:solidFill>
                  <a:prstClr val="white"/>
                </a:solidFill>
              </a:rPr>
              <a:t>warnings</a:t>
            </a:r>
            <a:r>
              <a:rPr lang="es-ES" dirty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were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sent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through</a:t>
            </a:r>
            <a:r>
              <a:rPr lang="es-ES" dirty="0" smtClean="0">
                <a:solidFill>
                  <a:prstClr val="white"/>
                </a:solidFill>
              </a:rPr>
              <a:t> PECC.</a:t>
            </a:r>
            <a:endParaRPr lang="es-ES" dirty="0">
              <a:solidFill>
                <a:prstClr val="white"/>
              </a:solidFill>
            </a:endParaRPr>
          </a:p>
          <a:p>
            <a:endParaRPr lang="es-ES" dirty="0">
              <a:solidFill>
                <a:prstClr val="white"/>
              </a:solidFill>
            </a:endParaRPr>
          </a:p>
          <a:p>
            <a:r>
              <a:rPr lang="es-ES" dirty="0" err="1" smtClean="0">
                <a:solidFill>
                  <a:prstClr val="white"/>
                </a:solidFill>
              </a:rPr>
              <a:t>This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contract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was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cancelled</a:t>
            </a:r>
            <a:r>
              <a:rPr lang="es-ES" dirty="0" smtClean="0">
                <a:solidFill>
                  <a:prstClr val="white"/>
                </a:solidFill>
              </a:rPr>
              <a:t> in </a:t>
            </a:r>
            <a:r>
              <a:rPr lang="es-ES" dirty="0" err="1" smtClean="0">
                <a:solidFill>
                  <a:prstClr val="white"/>
                </a:solidFill>
              </a:rPr>
              <a:t>the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year</a:t>
            </a:r>
            <a:r>
              <a:rPr lang="es-ES" dirty="0" smtClean="0">
                <a:solidFill>
                  <a:prstClr val="white"/>
                </a:solidFill>
              </a:rPr>
              <a:t> 2000, and </a:t>
            </a:r>
            <a:r>
              <a:rPr lang="es-ES" dirty="0" err="1" smtClean="0">
                <a:solidFill>
                  <a:prstClr val="white"/>
                </a:solidFill>
              </a:rPr>
              <a:t>their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issuance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were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discontinued</a:t>
            </a:r>
            <a:r>
              <a:rPr lang="es-ES" dirty="0" smtClean="0">
                <a:solidFill>
                  <a:prstClr val="white"/>
                </a:solidFill>
              </a:rPr>
              <a:t>.</a:t>
            </a:r>
            <a:endParaRPr lang="es-ES" dirty="0">
              <a:solidFill>
                <a:prstClr val="white"/>
              </a:solidFill>
            </a:endParaRPr>
          </a:p>
          <a:p>
            <a:endParaRPr lang="es-ES" dirty="0">
              <a:solidFill>
                <a:prstClr val="white"/>
              </a:solidFill>
            </a:endParaRPr>
          </a:p>
          <a:p>
            <a:r>
              <a:rPr lang="es-ES" dirty="0" err="1" smtClean="0">
                <a:solidFill>
                  <a:prstClr val="white"/>
                </a:solidFill>
              </a:rPr>
              <a:t>Restructuring</a:t>
            </a:r>
            <a:r>
              <a:rPr lang="es-ES" dirty="0" smtClean="0">
                <a:solidFill>
                  <a:prstClr val="white"/>
                </a:solidFill>
              </a:rPr>
              <a:t>  of </a:t>
            </a:r>
            <a:r>
              <a:rPr lang="es-ES" dirty="0" err="1" smtClean="0">
                <a:solidFill>
                  <a:prstClr val="white"/>
                </a:solidFill>
              </a:rPr>
              <a:t>the</a:t>
            </a:r>
            <a:r>
              <a:rPr lang="es-ES" dirty="0" smtClean="0">
                <a:solidFill>
                  <a:prstClr val="white"/>
                </a:solidFill>
              </a:rPr>
              <a:t> new </a:t>
            </a:r>
            <a:r>
              <a:rPr lang="es-ES" dirty="0" err="1" smtClean="0">
                <a:solidFill>
                  <a:prstClr val="white"/>
                </a:solidFill>
              </a:rPr>
              <a:t>Aids</a:t>
            </a:r>
            <a:r>
              <a:rPr lang="es-ES" dirty="0" smtClean="0">
                <a:solidFill>
                  <a:prstClr val="white"/>
                </a:solidFill>
              </a:rPr>
              <a:t> to </a:t>
            </a:r>
            <a:r>
              <a:rPr lang="es-ES" dirty="0" err="1" smtClean="0">
                <a:solidFill>
                  <a:prstClr val="white"/>
                </a:solidFill>
              </a:rPr>
              <a:t>Navigation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Section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was</a:t>
            </a:r>
            <a:r>
              <a:rPr lang="es-ES" dirty="0" smtClean="0">
                <a:solidFill>
                  <a:prstClr val="white"/>
                </a:solidFill>
              </a:rPr>
              <a:t> re-</a:t>
            </a:r>
            <a:r>
              <a:rPr lang="es-ES" dirty="0" err="1" smtClean="0">
                <a:solidFill>
                  <a:prstClr val="white"/>
                </a:solidFill>
              </a:rPr>
              <a:t>instated</a:t>
            </a:r>
            <a:r>
              <a:rPr lang="es-ES" dirty="0" smtClean="0">
                <a:solidFill>
                  <a:prstClr val="white"/>
                </a:solidFill>
              </a:rPr>
              <a:t> in 2008.</a:t>
            </a:r>
            <a:endParaRPr lang="es-ES" dirty="0">
              <a:solidFill>
                <a:prstClr val="white"/>
              </a:solidFill>
            </a:endParaRPr>
          </a:p>
          <a:p>
            <a:r>
              <a:rPr lang="es-ES" dirty="0" err="1" smtClean="0">
                <a:solidFill>
                  <a:prstClr val="white"/>
                </a:solidFill>
              </a:rPr>
              <a:t>They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started</a:t>
            </a:r>
            <a:r>
              <a:rPr lang="es-ES" dirty="0" smtClean="0">
                <a:solidFill>
                  <a:prstClr val="white"/>
                </a:solidFill>
              </a:rPr>
              <a:t> to </a:t>
            </a:r>
            <a:r>
              <a:rPr lang="es-ES" dirty="0" err="1" smtClean="0">
                <a:solidFill>
                  <a:prstClr val="white"/>
                </a:solidFill>
              </a:rPr>
              <a:t>issue</a:t>
            </a:r>
            <a:r>
              <a:rPr lang="es-ES" dirty="0" smtClean="0">
                <a:solidFill>
                  <a:prstClr val="white"/>
                </a:solidFill>
              </a:rPr>
              <a:t> NTM and to </a:t>
            </a:r>
            <a:r>
              <a:rPr lang="es-ES" dirty="0" err="1" smtClean="0">
                <a:solidFill>
                  <a:prstClr val="white"/>
                </a:solidFill>
              </a:rPr>
              <a:t>publish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 err="1">
                <a:solidFill>
                  <a:prstClr val="white"/>
                </a:solidFill>
              </a:rPr>
              <a:t>Navarea</a:t>
            </a:r>
            <a:r>
              <a:rPr lang="es-ES" dirty="0">
                <a:solidFill>
                  <a:prstClr val="white"/>
                </a:solidFill>
              </a:rPr>
              <a:t> </a:t>
            </a:r>
            <a:r>
              <a:rPr lang="es-ES" dirty="0" err="1" smtClean="0">
                <a:solidFill>
                  <a:prstClr val="white"/>
                </a:solidFill>
              </a:rPr>
              <a:t>through</a:t>
            </a:r>
            <a:r>
              <a:rPr lang="es-ES" dirty="0" smtClean="0">
                <a:solidFill>
                  <a:prstClr val="white"/>
                </a:solidFill>
              </a:rPr>
              <a:t> </a:t>
            </a:r>
            <a:r>
              <a:rPr lang="es-ES" dirty="0">
                <a:solidFill>
                  <a:prstClr val="white"/>
                </a:solidFill>
              </a:rPr>
              <a:t>NGA.</a:t>
            </a:r>
          </a:p>
          <a:p>
            <a:endParaRPr lang="es-E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The Maritime </a:t>
            </a:r>
            <a:r>
              <a:rPr lang="en-US" dirty="0">
                <a:solidFill>
                  <a:prstClr val="white"/>
                </a:solidFill>
              </a:rPr>
              <a:t>Safety Information (MSI) </a:t>
            </a:r>
            <a:r>
              <a:rPr lang="en-US" dirty="0" smtClean="0">
                <a:solidFill>
                  <a:prstClr val="white"/>
                </a:solidFill>
              </a:rPr>
              <a:t>Manual’s Special </a:t>
            </a:r>
            <a:r>
              <a:rPr lang="en-US" dirty="0">
                <a:solidFill>
                  <a:prstClr val="white"/>
                </a:solidFill>
              </a:rPr>
              <a:t>Edition </a:t>
            </a:r>
            <a:r>
              <a:rPr lang="en-US" dirty="0" smtClean="0">
                <a:solidFill>
                  <a:prstClr val="white"/>
                </a:solidFill>
              </a:rPr>
              <a:t>S-53, began to be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used in 2012.</a:t>
            </a:r>
            <a:endParaRPr lang="en-US" dirty="0">
              <a:solidFill>
                <a:prstClr val="white"/>
              </a:solidFill>
            </a:endParaRPr>
          </a:p>
          <a:p>
            <a:endParaRPr lang="es-PA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625" y="4365104"/>
            <a:ext cx="3410905" cy="22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4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2924944"/>
            <a:ext cx="511256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sz="5400" dirty="0" err="1" smtClean="0">
                <a:solidFill>
                  <a:schemeClr val="bg1"/>
                </a:solidFill>
              </a:rPr>
              <a:t>Thank</a:t>
            </a:r>
            <a:r>
              <a:rPr lang="es-PA" sz="5400" dirty="0" smtClean="0">
                <a:solidFill>
                  <a:schemeClr val="bg1"/>
                </a:solidFill>
              </a:rPr>
              <a:t> </a:t>
            </a:r>
            <a:r>
              <a:rPr lang="es-PA" sz="5400" dirty="0" err="1" smtClean="0">
                <a:solidFill>
                  <a:schemeClr val="bg1"/>
                </a:solidFill>
              </a:rPr>
              <a:t>you</a:t>
            </a:r>
            <a:r>
              <a:rPr lang="es-PA" sz="5400" dirty="0" smtClean="0">
                <a:solidFill>
                  <a:schemeClr val="bg1"/>
                </a:solidFill>
              </a:rPr>
              <a:t> !</a:t>
            </a:r>
            <a:endParaRPr lang="es-MX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952836"/>
            <a:ext cx="5472608" cy="4068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P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IALA</a:t>
            </a:r>
          </a:p>
          <a:p>
            <a:pPr marL="0" indent="0" algn="just">
              <a:buNone/>
            </a:pPr>
            <a:r>
              <a:rPr lang="es-P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IC ENC</a:t>
            </a:r>
          </a:p>
          <a:p>
            <a:pPr marL="0" indent="0" algn="just">
              <a:buNone/>
            </a:pPr>
            <a:endParaRPr lang="es-P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  <a:p>
            <a:pPr marL="0" indent="0" algn="just">
              <a:buNone/>
            </a:pPr>
            <a:endParaRPr lang="es-P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  <a:p>
            <a:pPr marL="0" indent="0" algn="just">
              <a:buNone/>
            </a:pPr>
            <a:endParaRPr lang="es-P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  <a:p>
            <a:pPr marL="0" indent="0" algn="just">
              <a:buNone/>
            </a:pPr>
            <a:r>
              <a:rPr lang="es-P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No </a:t>
            </a:r>
            <a:r>
              <a:rPr lang="es-P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Member</a:t>
            </a:r>
            <a:r>
              <a:rPr lang="es-P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 of IHO</a:t>
            </a:r>
          </a:p>
          <a:p>
            <a:pPr algn="just"/>
            <a:endParaRPr lang="es-P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4" name="3 Rectángulo"/>
          <p:cNvSpPr/>
          <p:nvPr/>
        </p:nvSpPr>
        <p:spPr>
          <a:xfrm>
            <a:off x="1157489" y="692696"/>
            <a:ext cx="73534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Memberships</a:t>
            </a: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 and </a:t>
            </a:r>
            <a:r>
              <a:rPr lang="es-E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Not</a:t>
            </a: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s-E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Memberships</a:t>
            </a: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 </a:t>
            </a:r>
          </a:p>
          <a:p>
            <a:pPr algn="ctr"/>
            <a:r>
              <a:rPr lang="es-E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Panama</a:t>
            </a:r>
            <a:r>
              <a:rPr lang="es-E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s-E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Situation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25714" y="3025714"/>
            <a:ext cx="6858000" cy="806572"/>
          </a:xfrm>
          <a:prstGeom prst="rect">
            <a:avLst/>
          </a:prstGeom>
        </p:spPr>
      </p:pic>
      <p:sp>
        <p:nvSpPr>
          <p:cNvPr id="2" name="AutoShape 2" descr="Resultado de imagen para ial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7" name="AutoShape 4" descr="Resultado de imagen para ial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096852"/>
            <a:ext cx="1558342" cy="152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75006"/>
            <a:ext cx="2970136" cy="109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8" descr="Resultado de imagen para ih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600" y="4509120"/>
            <a:ext cx="1657047" cy="165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2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ina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88" y="620688"/>
            <a:ext cx="7596336" cy="56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1115045" y="620688"/>
            <a:ext cx="4537075" cy="1752600"/>
          </a:xfrm>
        </p:spPr>
        <p:txBody>
          <a:bodyPr/>
          <a:lstStyle/>
          <a:p>
            <a:pPr algn="l">
              <a:defRPr/>
            </a:pPr>
            <a:r>
              <a:rPr lang="es-PA" sz="1400" b="1" u="sng" dirty="0" smtClean="0">
                <a:latin typeface="+mn-lt"/>
              </a:rPr>
              <a:t>PUERTOS CONCESIONADOS</a:t>
            </a:r>
          </a:p>
          <a:p>
            <a:pPr algn="l">
              <a:defRPr/>
            </a:pPr>
            <a:r>
              <a:rPr lang="es-PA" sz="1400" b="1" dirty="0" err="1" smtClean="0">
                <a:latin typeface="+mn-lt"/>
              </a:rPr>
              <a:t>Panama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Ports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Company</a:t>
            </a:r>
            <a:r>
              <a:rPr lang="es-PA" sz="1400" b="1" dirty="0" smtClean="0">
                <a:latin typeface="+mn-lt"/>
              </a:rPr>
              <a:t> Balboa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PSA </a:t>
            </a:r>
            <a:r>
              <a:rPr lang="es-PA" sz="1400" b="1" dirty="0" err="1" smtClean="0">
                <a:latin typeface="+mn-lt"/>
              </a:rPr>
              <a:t>Panama</a:t>
            </a:r>
            <a:r>
              <a:rPr lang="es-PA" sz="1400" b="1" dirty="0" smtClean="0">
                <a:latin typeface="+mn-lt"/>
              </a:rPr>
              <a:t> International Terminal</a:t>
            </a:r>
          </a:p>
          <a:p>
            <a:pPr algn="l">
              <a:defRPr/>
            </a:pPr>
            <a:r>
              <a:rPr lang="es-PA" sz="1400" b="1" dirty="0" err="1" smtClean="0">
                <a:latin typeface="+mn-lt"/>
              </a:rPr>
              <a:t>Decal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Panama</a:t>
            </a:r>
            <a:r>
              <a:rPr lang="es-PA" sz="1400" b="1" dirty="0" smtClean="0">
                <a:latin typeface="+mn-lt"/>
              </a:rPr>
              <a:t> – </a:t>
            </a:r>
            <a:r>
              <a:rPr lang="es-PA" sz="1400" b="1" dirty="0" err="1" smtClean="0">
                <a:latin typeface="+mn-lt"/>
              </a:rPr>
              <a:t>Taboguilla</a:t>
            </a:r>
            <a:endParaRPr lang="es-PA" sz="1400" b="1" dirty="0" smtClean="0">
              <a:latin typeface="+mn-lt"/>
            </a:endParaRP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Fuerte Amador Resort and Marina</a:t>
            </a:r>
          </a:p>
          <a:p>
            <a:pPr algn="l">
              <a:defRPr/>
            </a:pPr>
            <a:r>
              <a:rPr lang="es-PA" sz="1400" b="1" dirty="0" err="1" smtClean="0">
                <a:latin typeface="+mn-lt"/>
              </a:rPr>
              <a:t>Petro</a:t>
            </a:r>
            <a:r>
              <a:rPr lang="es-PA" sz="1400" b="1" dirty="0" smtClean="0">
                <a:latin typeface="+mn-lt"/>
              </a:rPr>
              <a:t> Terminal de </a:t>
            </a:r>
            <a:r>
              <a:rPr lang="es-PA" sz="1400" b="1" dirty="0" err="1" smtClean="0">
                <a:latin typeface="+mn-lt"/>
              </a:rPr>
              <a:t>Panama</a:t>
            </a:r>
            <a:r>
              <a:rPr lang="es-PA" sz="1400" b="1" dirty="0" smtClean="0">
                <a:latin typeface="+mn-lt"/>
              </a:rPr>
              <a:t> – Charco Azul</a:t>
            </a:r>
          </a:p>
          <a:p>
            <a:pPr algn="l">
              <a:defRPr/>
            </a:pPr>
            <a:r>
              <a:rPr lang="es-PA" sz="1400" b="1" dirty="0" err="1" smtClean="0">
                <a:latin typeface="+mn-lt"/>
              </a:rPr>
              <a:t>Petro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America</a:t>
            </a:r>
            <a:r>
              <a:rPr lang="es-PA" sz="1400" b="1" dirty="0" smtClean="0">
                <a:latin typeface="+mn-lt"/>
              </a:rPr>
              <a:t> S.A.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Muelle Internacional </a:t>
            </a:r>
            <a:r>
              <a:rPr lang="es-PA" sz="1400" b="1" dirty="0" err="1" smtClean="0">
                <a:latin typeface="+mn-lt"/>
              </a:rPr>
              <a:t>Atun</a:t>
            </a:r>
            <a:endParaRPr lang="es-PA" sz="1400" b="1" dirty="0" smtClean="0">
              <a:latin typeface="+mn-lt"/>
            </a:endParaRP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Melones </a:t>
            </a:r>
            <a:r>
              <a:rPr lang="es-PA" sz="1400" b="1" dirty="0" err="1" smtClean="0">
                <a:latin typeface="+mn-lt"/>
              </a:rPr>
              <a:t>Oil</a:t>
            </a:r>
            <a:r>
              <a:rPr lang="es-PA" sz="1400" b="1" dirty="0" smtClean="0">
                <a:latin typeface="+mn-lt"/>
              </a:rPr>
              <a:t> Terminal </a:t>
            </a:r>
          </a:p>
          <a:p>
            <a:pPr algn="l">
              <a:defRPr/>
            </a:pPr>
            <a:endParaRPr lang="es-PA" sz="1400" dirty="0" smtClean="0">
              <a:latin typeface="+mn-lt"/>
            </a:endParaRPr>
          </a:p>
          <a:p>
            <a:pPr algn="l">
              <a:defRPr/>
            </a:pPr>
            <a:endParaRPr lang="es-PA" sz="1400" dirty="0" smtClean="0">
              <a:latin typeface="+mn-lt"/>
            </a:endParaRPr>
          </a:p>
          <a:p>
            <a:pPr algn="l">
              <a:defRPr/>
            </a:pPr>
            <a:endParaRPr lang="es-PA" sz="1400" dirty="0" smtClean="0">
              <a:latin typeface="+mn-lt"/>
            </a:endParaRPr>
          </a:p>
          <a:p>
            <a:pPr algn="l">
              <a:defRPr/>
            </a:pPr>
            <a:r>
              <a:rPr lang="es-PA" sz="1400" b="1" dirty="0" err="1" smtClean="0">
                <a:latin typeface="+mn-lt"/>
              </a:rPr>
              <a:t>Petro</a:t>
            </a:r>
            <a:r>
              <a:rPr lang="es-PA" sz="1400" b="1" dirty="0" smtClean="0">
                <a:latin typeface="+mn-lt"/>
              </a:rPr>
              <a:t> Terminal de </a:t>
            </a:r>
            <a:r>
              <a:rPr lang="es-PA" sz="1400" b="1" dirty="0" err="1" smtClean="0">
                <a:latin typeface="+mn-lt"/>
              </a:rPr>
              <a:t>Panama</a:t>
            </a:r>
            <a:r>
              <a:rPr lang="es-PA" sz="1400" b="1" dirty="0" smtClean="0">
                <a:latin typeface="+mn-lt"/>
              </a:rPr>
              <a:t> – </a:t>
            </a:r>
            <a:r>
              <a:rPr lang="es-PA" sz="1400" b="1" dirty="0" err="1" smtClean="0">
                <a:latin typeface="+mn-lt"/>
              </a:rPr>
              <a:t>Chiriqui</a:t>
            </a:r>
            <a:r>
              <a:rPr lang="es-PA" sz="1400" b="1" dirty="0" smtClean="0">
                <a:latin typeface="+mn-lt"/>
              </a:rPr>
              <a:t> Grande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Terminal Granelera Bahía Las Minas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Boca </a:t>
            </a:r>
            <a:r>
              <a:rPr lang="es-PA" sz="1400" b="1" dirty="0" err="1" smtClean="0">
                <a:latin typeface="+mn-lt"/>
              </a:rPr>
              <a:t>Fruit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Company</a:t>
            </a:r>
            <a:r>
              <a:rPr lang="es-PA" sz="1400" b="1" dirty="0" smtClean="0">
                <a:latin typeface="+mn-lt"/>
              </a:rPr>
              <a:t> - Almirante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Refinería Panamá - </a:t>
            </a:r>
            <a:r>
              <a:rPr lang="es-PA" sz="1400" b="1" dirty="0" err="1" smtClean="0">
                <a:latin typeface="+mn-lt"/>
              </a:rPr>
              <a:t>Chevron</a:t>
            </a:r>
            <a:endParaRPr lang="es-PA" sz="1400" b="1" dirty="0" smtClean="0">
              <a:latin typeface="+mn-lt"/>
            </a:endParaRPr>
          </a:p>
          <a:p>
            <a:pPr algn="l">
              <a:defRPr/>
            </a:pPr>
            <a:r>
              <a:rPr lang="es-PA" sz="1400" b="1" dirty="0" err="1" smtClean="0">
                <a:latin typeface="+mn-lt"/>
              </a:rPr>
              <a:t>Panama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Ports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Company</a:t>
            </a:r>
            <a:r>
              <a:rPr lang="es-PA" sz="1400" b="1" dirty="0" smtClean="0">
                <a:latin typeface="+mn-lt"/>
              </a:rPr>
              <a:t> </a:t>
            </a:r>
            <a:r>
              <a:rPr lang="es-PA" sz="1400" b="1" dirty="0" err="1" smtClean="0">
                <a:latin typeface="+mn-lt"/>
              </a:rPr>
              <a:t>Cristobal</a:t>
            </a:r>
            <a:endParaRPr lang="es-PA" sz="1400" b="1" dirty="0" smtClean="0">
              <a:latin typeface="+mn-lt"/>
            </a:endParaRP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Manzanillo International Terminal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Colon </a:t>
            </a:r>
            <a:r>
              <a:rPr lang="es-PA" sz="1400" b="1" dirty="0" err="1" smtClean="0">
                <a:latin typeface="+mn-lt"/>
              </a:rPr>
              <a:t>Container</a:t>
            </a:r>
            <a:r>
              <a:rPr lang="es-PA" sz="1400" b="1" dirty="0" smtClean="0">
                <a:latin typeface="+mn-lt"/>
              </a:rPr>
              <a:t> Terminal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Colon Port Terminal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Colon 2000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Coral Minera </a:t>
            </a:r>
          </a:p>
          <a:p>
            <a:pPr algn="l">
              <a:defRPr/>
            </a:pPr>
            <a:r>
              <a:rPr lang="es-PA" sz="1400" b="1" dirty="0" smtClean="0">
                <a:latin typeface="+mn-lt"/>
              </a:rPr>
              <a:t>Muelle 3 Colón</a:t>
            </a:r>
          </a:p>
          <a:p>
            <a:pPr algn="l">
              <a:defRPr/>
            </a:pPr>
            <a:endParaRPr lang="es-PA" sz="1400" dirty="0" smtClean="0">
              <a:latin typeface="+mn-lt"/>
            </a:endParaRPr>
          </a:p>
          <a:p>
            <a:pPr algn="l">
              <a:defRPr/>
            </a:pPr>
            <a:endParaRPr lang="es-PA" sz="1400" dirty="0">
              <a:latin typeface="+mn-lt"/>
            </a:endParaRPr>
          </a:p>
        </p:txBody>
      </p:sp>
      <p:cxnSp>
        <p:nvCxnSpPr>
          <p:cNvPr id="38918" name="9 Conector recto"/>
          <p:cNvCxnSpPr>
            <a:cxnSpLocks noChangeShapeType="1"/>
          </p:cNvCxnSpPr>
          <p:nvPr/>
        </p:nvCxnSpPr>
        <p:spPr bwMode="auto">
          <a:xfrm>
            <a:off x="846138" y="126841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2 Subtítulo"/>
          <p:cNvSpPr txBox="1">
            <a:spLocks/>
          </p:cNvSpPr>
          <p:nvPr/>
        </p:nvSpPr>
        <p:spPr bwMode="auto">
          <a:xfrm>
            <a:off x="5285159" y="620688"/>
            <a:ext cx="4543425" cy="34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buClr>
                <a:srgbClr val="99FF99"/>
              </a:buClr>
              <a:defRPr/>
            </a:pPr>
            <a:r>
              <a:rPr lang="es-PA" sz="1400" b="1" u="sng" dirty="0" smtClean="0">
                <a:solidFill>
                  <a:srgbClr val="FFFFFF"/>
                </a:solidFill>
              </a:rPr>
              <a:t>PUERTOS Y MUELLES ESTATALES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 smtClean="0">
                <a:solidFill>
                  <a:srgbClr val="FFFFFF"/>
                </a:solidFill>
              </a:rPr>
              <a:t>	</a:t>
            </a:r>
            <a:r>
              <a:rPr lang="es-PA" sz="1400" b="1" dirty="0"/>
              <a:t>Puerto Armuelles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</a:t>
            </a:r>
            <a:r>
              <a:rPr lang="es-PA" sz="1400" b="1" dirty="0" err="1"/>
              <a:t>Vacamonte</a:t>
            </a:r>
            <a:endParaRPr lang="es-PA" sz="1400" b="1" dirty="0"/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Aguadulce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Pedregal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Puerto Panamá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Boca de Parita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</a:t>
            </a:r>
            <a:r>
              <a:rPr lang="es-PA" sz="1400" b="1" dirty="0" err="1"/>
              <a:t>Mensabe</a:t>
            </a:r>
            <a:endParaRPr lang="es-PA" sz="1400" b="1" dirty="0"/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Mutis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Vidal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Búcaro</a:t>
            </a:r>
          </a:p>
          <a:p>
            <a:pPr algn="l">
              <a:spcBef>
                <a:spcPts val="0"/>
              </a:spcBef>
              <a:buClr>
                <a:srgbClr val="99FF99"/>
              </a:buClr>
              <a:defRPr/>
            </a:pPr>
            <a:r>
              <a:rPr lang="es-PA" sz="1400" b="1" dirty="0"/>
              <a:t>	</a:t>
            </a:r>
            <a:r>
              <a:rPr lang="es-PA" sz="1400" b="1" dirty="0" err="1"/>
              <a:t>Pedasí</a:t>
            </a:r>
            <a:endParaRPr lang="es-PA" sz="1400" b="1" dirty="0"/>
          </a:p>
          <a:p>
            <a:pPr algn="l">
              <a:buClr>
                <a:srgbClr val="99FF99"/>
              </a:buClr>
              <a:defRPr/>
            </a:pPr>
            <a:endParaRPr lang="es-PA" sz="1400" b="1" dirty="0" smtClean="0">
              <a:solidFill>
                <a:srgbClr val="FFFFFF"/>
              </a:solidFill>
            </a:endParaRPr>
          </a:p>
          <a:p>
            <a:pPr algn="l">
              <a:buClr>
                <a:srgbClr val="99FF99"/>
              </a:buClr>
              <a:defRPr/>
            </a:pPr>
            <a:endParaRPr lang="es-PA" sz="1400" b="1" dirty="0">
              <a:solidFill>
                <a:srgbClr val="FFFFFF"/>
              </a:solidFill>
            </a:endParaRPr>
          </a:p>
          <a:p>
            <a:pPr algn="l">
              <a:buClr>
                <a:srgbClr val="99FF99"/>
              </a:buClr>
              <a:defRPr/>
            </a:pPr>
            <a:r>
              <a:rPr lang="es-PA" sz="1400" b="1" dirty="0" smtClean="0">
                <a:solidFill>
                  <a:srgbClr val="FFFFFF"/>
                </a:solidFill>
              </a:rPr>
              <a:t>	Isla Colon</a:t>
            </a:r>
          </a:p>
          <a:p>
            <a:pPr algn="l">
              <a:buClr>
                <a:srgbClr val="99FF99"/>
              </a:buClr>
              <a:defRPr/>
            </a:pPr>
            <a:r>
              <a:rPr lang="es-PA" sz="1400" b="1" dirty="0" smtClean="0">
                <a:solidFill>
                  <a:srgbClr val="FFFFFF"/>
                </a:solidFill>
              </a:rPr>
              <a:t>	Chiriquí Grande</a:t>
            </a:r>
          </a:p>
          <a:p>
            <a:pPr algn="l">
              <a:buClr>
                <a:srgbClr val="99FF99"/>
              </a:buClr>
              <a:defRPr/>
            </a:pPr>
            <a:r>
              <a:rPr lang="es-PA" sz="1400" b="1" dirty="0" smtClean="0">
                <a:solidFill>
                  <a:srgbClr val="FFFFFF"/>
                </a:solidFill>
              </a:rPr>
              <a:t>	Almirante</a:t>
            </a:r>
          </a:p>
          <a:p>
            <a:pPr algn="l">
              <a:buClr>
                <a:srgbClr val="99FF99"/>
              </a:buClr>
              <a:defRPr/>
            </a:pPr>
            <a:r>
              <a:rPr lang="es-PA" sz="1400" b="1" dirty="0" smtClean="0">
                <a:solidFill>
                  <a:srgbClr val="FFFFFF"/>
                </a:solidFill>
              </a:rPr>
              <a:t>	El Porvenir </a:t>
            </a:r>
          </a:p>
          <a:p>
            <a:pPr algn="l">
              <a:buClr>
                <a:srgbClr val="99FF99"/>
              </a:buClr>
              <a:defRPr/>
            </a:pPr>
            <a:r>
              <a:rPr lang="es-PA" sz="1400" b="1" dirty="0" smtClean="0">
                <a:solidFill>
                  <a:srgbClr val="FFFFFF"/>
                </a:solidFill>
              </a:rPr>
              <a:t>	Puerto Obaldía</a:t>
            </a:r>
          </a:p>
          <a:p>
            <a:pPr algn="l">
              <a:buClr>
                <a:srgbClr val="99FF99"/>
              </a:buClr>
              <a:defRPr/>
            </a:pPr>
            <a:endParaRPr lang="es-PA" sz="1400" b="1" dirty="0">
              <a:solidFill>
                <a:srgbClr val="FFFF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 rot="16200000">
            <a:off x="2853209" y="3131568"/>
            <a:ext cx="4681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A" sz="2800" b="1" dirty="0">
                <a:solidFill>
                  <a:srgbClr val="FFFFFF"/>
                </a:solidFill>
              </a:rPr>
              <a:t> </a:t>
            </a:r>
            <a:r>
              <a:rPr lang="es-P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Atlántico</a:t>
            </a:r>
            <a:r>
              <a:rPr lang="es-PA" sz="2800" b="1" dirty="0">
                <a:solidFill>
                  <a:srgbClr val="FFFFFF"/>
                </a:solidFill>
              </a:rPr>
              <a:t>           </a:t>
            </a:r>
            <a:r>
              <a:rPr lang="es-P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Pacifico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25714" y="3025714"/>
            <a:ext cx="6858000" cy="8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35696" y="260648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b="1" dirty="0" smtClean="0"/>
              <a:t>OUR WORK - TIMELINE SINCE 2009</a:t>
            </a:r>
            <a:endParaRPr lang="es-PA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49521" y="914192"/>
            <a:ext cx="738291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dirty="0" smtClean="0"/>
              <a:t>2009 – </a:t>
            </a:r>
            <a:r>
              <a:rPr lang="es-PA" sz="1600" dirty="0" err="1" smtClean="0"/>
              <a:t>Start</a:t>
            </a:r>
            <a:r>
              <a:rPr lang="es-PA" sz="1600" dirty="0" smtClean="0"/>
              <a:t> to </a:t>
            </a:r>
            <a:r>
              <a:rPr lang="es-PA" sz="1600" dirty="0" err="1" smtClean="0"/>
              <a:t>looking</a:t>
            </a:r>
            <a:r>
              <a:rPr lang="es-PA" sz="1600" dirty="0" smtClean="0"/>
              <a:t> </a:t>
            </a:r>
            <a:r>
              <a:rPr lang="es-PA" sz="1600" dirty="0" err="1" smtClean="0"/>
              <a:t>for</a:t>
            </a:r>
            <a:r>
              <a:rPr lang="es-PA" sz="1600" dirty="0" smtClean="0"/>
              <a:t> </a:t>
            </a:r>
            <a:r>
              <a:rPr lang="es-PA" sz="1600" dirty="0" err="1" smtClean="0"/>
              <a:t>information</a:t>
            </a:r>
            <a:r>
              <a:rPr lang="es-PA" sz="1600" dirty="0" smtClean="0"/>
              <a:t> to </a:t>
            </a:r>
            <a:r>
              <a:rPr lang="es-PA" sz="1600" dirty="0" err="1" smtClean="0"/>
              <a:t>send</a:t>
            </a:r>
            <a:r>
              <a:rPr lang="es-PA" sz="1600" dirty="0" smtClean="0"/>
              <a:t> WWNWS</a:t>
            </a:r>
          </a:p>
          <a:p>
            <a:r>
              <a:rPr lang="es-PA" sz="1600" dirty="0" smtClean="0"/>
              <a:t>            </a:t>
            </a:r>
            <a:r>
              <a:rPr lang="es-PA" sz="1600" dirty="0" err="1" smtClean="0"/>
              <a:t>Start</a:t>
            </a:r>
            <a:r>
              <a:rPr lang="es-PA" sz="1600" dirty="0" smtClean="0"/>
              <a:t> </a:t>
            </a:r>
            <a:r>
              <a:rPr lang="es-PA" sz="1600" dirty="0" err="1" smtClean="0"/>
              <a:t>sending</a:t>
            </a:r>
            <a:r>
              <a:rPr lang="es-PA" sz="1600" dirty="0" smtClean="0"/>
              <a:t> </a:t>
            </a:r>
            <a:r>
              <a:rPr lang="es-PA" sz="1600" dirty="0" err="1" smtClean="0"/>
              <a:t>information</a:t>
            </a:r>
            <a:r>
              <a:rPr lang="es-PA" sz="1600" dirty="0" smtClean="0"/>
              <a:t> </a:t>
            </a:r>
            <a:r>
              <a:rPr lang="es-PA" sz="1600" dirty="0" err="1" smtClean="0"/>
              <a:t>for</a:t>
            </a:r>
            <a:r>
              <a:rPr lang="es-PA" sz="1600" dirty="0" smtClean="0"/>
              <a:t> NTM and </a:t>
            </a:r>
            <a:r>
              <a:rPr lang="es-PA" sz="1600" dirty="0" err="1" smtClean="0"/>
              <a:t>Nautical</a:t>
            </a:r>
            <a:r>
              <a:rPr lang="es-PA" sz="1600" dirty="0" smtClean="0"/>
              <a:t> Charts </a:t>
            </a:r>
            <a:r>
              <a:rPr lang="es-PA" sz="1600" dirty="0" err="1" smtClean="0"/>
              <a:t>Updates</a:t>
            </a:r>
            <a:endParaRPr lang="es-PA" sz="1600" dirty="0" smtClean="0"/>
          </a:p>
          <a:p>
            <a:r>
              <a:rPr lang="es-PA" sz="1600" dirty="0"/>
              <a:t> </a:t>
            </a:r>
            <a:r>
              <a:rPr lang="es-PA" sz="1600" dirty="0" smtClean="0"/>
              <a:t>            </a:t>
            </a:r>
          </a:p>
          <a:p>
            <a:r>
              <a:rPr lang="es-PA" sz="1600" dirty="0" smtClean="0"/>
              <a:t>2010 – </a:t>
            </a:r>
            <a:r>
              <a:rPr lang="es-PA" sz="1600" dirty="0" err="1" smtClean="0"/>
              <a:t>Designing</a:t>
            </a:r>
            <a:r>
              <a:rPr lang="es-PA" sz="1600" dirty="0" smtClean="0"/>
              <a:t> new Anual </a:t>
            </a:r>
            <a:r>
              <a:rPr lang="es-PA" sz="1600" dirty="0" err="1" smtClean="0"/>
              <a:t>Budgets</a:t>
            </a:r>
            <a:r>
              <a:rPr lang="es-PA" sz="1600" dirty="0" smtClean="0"/>
              <a:t> </a:t>
            </a:r>
            <a:r>
              <a:rPr lang="es-PA" sz="1600" dirty="0" err="1" smtClean="0"/>
              <a:t>for</a:t>
            </a:r>
            <a:r>
              <a:rPr lang="es-PA" sz="1600" dirty="0" smtClean="0"/>
              <a:t> </a:t>
            </a:r>
            <a:r>
              <a:rPr lang="es-PA" sz="1600" dirty="0" err="1" smtClean="0"/>
              <a:t>equipment</a:t>
            </a:r>
            <a:r>
              <a:rPr lang="es-PA" sz="1600" dirty="0" smtClean="0"/>
              <a:t>, Softwares, etc.</a:t>
            </a:r>
          </a:p>
          <a:p>
            <a:r>
              <a:rPr lang="es-PA" sz="1600" dirty="0"/>
              <a:t> </a:t>
            </a:r>
            <a:r>
              <a:rPr lang="es-PA" sz="1600" dirty="0" smtClean="0"/>
              <a:t>           </a:t>
            </a:r>
            <a:r>
              <a:rPr lang="es-PA" sz="1600" dirty="0" err="1" smtClean="0"/>
              <a:t>Start</a:t>
            </a:r>
            <a:r>
              <a:rPr lang="es-PA" sz="1600" dirty="0" smtClean="0"/>
              <a:t> to </a:t>
            </a:r>
            <a:r>
              <a:rPr lang="es-PA" sz="1600" dirty="0" err="1" smtClean="0"/>
              <a:t>analyze</a:t>
            </a:r>
            <a:r>
              <a:rPr lang="es-PA" sz="1600" dirty="0" smtClean="0"/>
              <a:t> </a:t>
            </a:r>
            <a:r>
              <a:rPr lang="es-PA" sz="1600" dirty="0" err="1" smtClean="0"/>
              <a:t>the</a:t>
            </a:r>
            <a:r>
              <a:rPr lang="es-PA" sz="1600" dirty="0" smtClean="0"/>
              <a:t> UKHO </a:t>
            </a:r>
            <a:r>
              <a:rPr lang="es-PA" sz="1600" dirty="0" err="1" smtClean="0"/>
              <a:t>Agreement</a:t>
            </a:r>
            <a:endParaRPr lang="es-PA" sz="1600" dirty="0" smtClean="0"/>
          </a:p>
          <a:p>
            <a:endParaRPr lang="es-PA" sz="1600" dirty="0"/>
          </a:p>
          <a:p>
            <a:r>
              <a:rPr lang="es-PA" sz="1600" dirty="0" smtClean="0"/>
              <a:t>2011 </a:t>
            </a:r>
            <a:r>
              <a:rPr lang="es-PA" sz="1600" dirty="0"/>
              <a:t>-</a:t>
            </a:r>
            <a:r>
              <a:rPr lang="es-PA" sz="1600" dirty="0" smtClean="0"/>
              <a:t>  </a:t>
            </a:r>
            <a:r>
              <a:rPr lang="es-PA" sz="1600" dirty="0" err="1" smtClean="0"/>
              <a:t>Start</a:t>
            </a:r>
            <a:r>
              <a:rPr lang="es-PA" sz="1600" dirty="0" smtClean="0"/>
              <a:t> </a:t>
            </a:r>
            <a:r>
              <a:rPr lang="es-PA" sz="1600" dirty="0" err="1" smtClean="0"/>
              <a:t>Getting</a:t>
            </a:r>
            <a:r>
              <a:rPr lang="es-PA" sz="1600" dirty="0" smtClean="0"/>
              <a:t> </a:t>
            </a:r>
            <a:r>
              <a:rPr lang="es-PA" sz="1600" dirty="0" err="1" smtClean="0"/>
              <a:t>information</a:t>
            </a:r>
            <a:r>
              <a:rPr lang="es-PA" sz="1600" dirty="0" smtClean="0"/>
              <a:t> and data </a:t>
            </a:r>
            <a:r>
              <a:rPr lang="es-PA" sz="1600" dirty="0" err="1" smtClean="0"/>
              <a:t>from</a:t>
            </a:r>
            <a:r>
              <a:rPr lang="es-PA" sz="1600" dirty="0" smtClean="0"/>
              <a:t> </a:t>
            </a:r>
            <a:r>
              <a:rPr lang="es-PA" sz="1600" dirty="0" err="1" smtClean="0"/>
              <a:t>private</a:t>
            </a:r>
            <a:r>
              <a:rPr lang="es-PA" sz="1600" dirty="0" smtClean="0"/>
              <a:t> </a:t>
            </a:r>
            <a:r>
              <a:rPr lang="es-PA" sz="1600" dirty="0" err="1" smtClean="0"/>
              <a:t>hydrographic</a:t>
            </a:r>
            <a:r>
              <a:rPr lang="es-PA" sz="1600" dirty="0" smtClean="0"/>
              <a:t> </a:t>
            </a:r>
            <a:r>
              <a:rPr lang="es-PA" sz="1600" dirty="0" err="1" smtClean="0"/>
              <a:t>companies</a:t>
            </a:r>
            <a:endParaRPr lang="es-PA" sz="1600" dirty="0" smtClean="0"/>
          </a:p>
          <a:p>
            <a:r>
              <a:rPr lang="es-PA" sz="1600" dirty="0"/>
              <a:t> </a:t>
            </a:r>
            <a:r>
              <a:rPr lang="es-PA" sz="1600" dirty="0" smtClean="0"/>
              <a:t>           (</a:t>
            </a:r>
            <a:r>
              <a:rPr lang="es-PA" sz="1600" dirty="0" err="1" smtClean="0"/>
              <a:t>outsourcing</a:t>
            </a:r>
            <a:r>
              <a:rPr lang="es-PA" sz="1600" dirty="0" smtClean="0"/>
              <a:t> </a:t>
            </a:r>
            <a:r>
              <a:rPr lang="es-PA" sz="1600" dirty="0" err="1" smtClean="0"/>
              <a:t>Services</a:t>
            </a:r>
            <a:r>
              <a:rPr lang="es-PA" sz="1600" dirty="0" smtClean="0"/>
              <a:t>)</a:t>
            </a:r>
          </a:p>
          <a:p>
            <a:r>
              <a:rPr lang="es-PA" sz="1600" dirty="0"/>
              <a:t> </a:t>
            </a:r>
            <a:r>
              <a:rPr lang="es-PA" sz="1600" dirty="0" smtClean="0"/>
              <a:t>            </a:t>
            </a:r>
            <a:r>
              <a:rPr lang="es-PA" sz="1600" dirty="0" err="1" smtClean="0"/>
              <a:t>Aids</a:t>
            </a:r>
            <a:r>
              <a:rPr lang="es-PA" sz="1600" dirty="0" smtClean="0"/>
              <a:t> to </a:t>
            </a:r>
            <a:r>
              <a:rPr lang="es-PA" sz="1600" dirty="0" err="1" smtClean="0"/>
              <a:t>Navigation</a:t>
            </a:r>
            <a:r>
              <a:rPr lang="es-PA" sz="1600" dirty="0" smtClean="0"/>
              <a:t> </a:t>
            </a:r>
            <a:r>
              <a:rPr lang="es-PA" sz="1600" dirty="0" err="1" smtClean="0"/>
              <a:t>transfered</a:t>
            </a:r>
            <a:r>
              <a:rPr lang="es-PA" sz="1600" dirty="0" smtClean="0"/>
              <a:t> to DOP</a:t>
            </a:r>
          </a:p>
          <a:p>
            <a:endParaRPr lang="es-PA" sz="1600" dirty="0"/>
          </a:p>
          <a:p>
            <a:r>
              <a:rPr lang="es-PA" sz="1600" dirty="0" smtClean="0"/>
              <a:t>2012 –  </a:t>
            </a:r>
            <a:r>
              <a:rPr lang="es-PA" sz="1600" dirty="0" err="1" smtClean="0"/>
              <a:t>Membership</a:t>
            </a:r>
            <a:r>
              <a:rPr lang="es-PA" sz="1600" dirty="0" smtClean="0"/>
              <a:t> in IALA (2 Meetings, 1 Training)</a:t>
            </a:r>
          </a:p>
          <a:p>
            <a:endParaRPr lang="es-PA" sz="1600" dirty="0"/>
          </a:p>
          <a:p>
            <a:r>
              <a:rPr lang="es-PA" sz="1600" dirty="0" smtClean="0"/>
              <a:t>2013 -  </a:t>
            </a:r>
            <a:r>
              <a:rPr lang="es-PA" sz="1600" dirty="0" err="1" smtClean="0"/>
              <a:t>Surveys</a:t>
            </a:r>
            <a:r>
              <a:rPr lang="es-PA" sz="1600" dirty="0" smtClean="0"/>
              <a:t> of </a:t>
            </a:r>
            <a:r>
              <a:rPr lang="es-PA" sz="1600" dirty="0" err="1" smtClean="0"/>
              <a:t>Navoceano</a:t>
            </a:r>
            <a:endParaRPr lang="es-PA" sz="1600" dirty="0" smtClean="0"/>
          </a:p>
          <a:p>
            <a:endParaRPr lang="es-PA" sz="1600" dirty="0"/>
          </a:p>
          <a:p>
            <a:r>
              <a:rPr lang="es-PA" sz="1600" dirty="0" smtClean="0"/>
              <a:t>2014 – </a:t>
            </a:r>
            <a:r>
              <a:rPr lang="es-PA" sz="1600" dirty="0" err="1" smtClean="0"/>
              <a:t>Negotiation</a:t>
            </a:r>
            <a:r>
              <a:rPr lang="es-PA" sz="1600" dirty="0" smtClean="0"/>
              <a:t> of </a:t>
            </a:r>
            <a:r>
              <a:rPr lang="es-PA" sz="1600" dirty="0" err="1" smtClean="0"/>
              <a:t>the</a:t>
            </a:r>
            <a:r>
              <a:rPr lang="es-PA" sz="1600" dirty="0" smtClean="0"/>
              <a:t> UKHO </a:t>
            </a:r>
            <a:r>
              <a:rPr lang="es-PA" sz="1600" dirty="0" err="1" smtClean="0"/>
              <a:t>Agreement</a:t>
            </a:r>
            <a:r>
              <a:rPr lang="es-PA" sz="1600" dirty="0" smtClean="0"/>
              <a:t> / New </a:t>
            </a:r>
            <a:r>
              <a:rPr lang="es-PA" sz="1600" dirty="0" err="1" smtClean="0"/>
              <a:t>Aids</a:t>
            </a:r>
            <a:r>
              <a:rPr lang="es-PA" sz="1600" dirty="0" smtClean="0"/>
              <a:t> to </a:t>
            </a:r>
            <a:r>
              <a:rPr lang="es-PA" sz="1600" dirty="0" err="1" smtClean="0"/>
              <a:t>Navigation</a:t>
            </a:r>
            <a:r>
              <a:rPr lang="es-PA" sz="1600" dirty="0" smtClean="0"/>
              <a:t> of Colon</a:t>
            </a:r>
          </a:p>
          <a:p>
            <a:r>
              <a:rPr lang="es-PA" sz="1600" dirty="0" smtClean="0"/>
              <a:t>             </a:t>
            </a:r>
            <a:r>
              <a:rPr lang="es-PA" sz="1600" dirty="0" err="1" smtClean="0"/>
              <a:t>Scheme</a:t>
            </a:r>
            <a:r>
              <a:rPr lang="es-PA" sz="1600" dirty="0" smtClean="0"/>
              <a:t> of </a:t>
            </a:r>
            <a:r>
              <a:rPr lang="es-PA" sz="1600" dirty="0" err="1" smtClean="0"/>
              <a:t>the</a:t>
            </a:r>
            <a:r>
              <a:rPr lang="es-PA" sz="1600" dirty="0" smtClean="0"/>
              <a:t> ENC </a:t>
            </a:r>
            <a:r>
              <a:rPr lang="es-PA" sz="1600" dirty="0" err="1" smtClean="0"/>
              <a:t>Nautical</a:t>
            </a:r>
            <a:r>
              <a:rPr lang="es-PA" sz="1600" dirty="0" smtClean="0"/>
              <a:t> Charts </a:t>
            </a:r>
            <a:r>
              <a:rPr lang="es-PA" sz="1600" dirty="0" err="1" smtClean="0"/>
              <a:t>Code</a:t>
            </a:r>
            <a:r>
              <a:rPr lang="es-PA" sz="1600" dirty="0" smtClean="0"/>
              <a:t> </a:t>
            </a:r>
            <a:r>
              <a:rPr lang="es-PA" sz="1600" dirty="0" err="1" smtClean="0"/>
              <a:t>for</a:t>
            </a:r>
            <a:r>
              <a:rPr lang="es-PA" sz="1600" dirty="0" smtClean="0"/>
              <a:t> ACP</a:t>
            </a:r>
          </a:p>
          <a:p>
            <a:endParaRPr lang="es-PA" sz="1600" dirty="0" smtClean="0"/>
          </a:p>
          <a:p>
            <a:r>
              <a:rPr lang="es-PA" sz="1600" dirty="0" smtClean="0"/>
              <a:t>2015 – </a:t>
            </a:r>
            <a:r>
              <a:rPr lang="es-PA" sz="1600" dirty="0" err="1" smtClean="0"/>
              <a:t>Signing</a:t>
            </a:r>
            <a:r>
              <a:rPr lang="es-PA" sz="1600" dirty="0" smtClean="0"/>
              <a:t> of UKHO </a:t>
            </a:r>
            <a:r>
              <a:rPr lang="es-PA" sz="1600" dirty="0" err="1" smtClean="0"/>
              <a:t>Agreement</a:t>
            </a:r>
            <a:r>
              <a:rPr lang="es-PA" sz="1600" dirty="0" smtClean="0"/>
              <a:t> ---Royalties—Training</a:t>
            </a:r>
          </a:p>
          <a:p>
            <a:r>
              <a:rPr lang="es-PA" sz="1600" dirty="0"/>
              <a:t> </a:t>
            </a:r>
            <a:r>
              <a:rPr lang="es-PA" sz="1600" dirty="0" smtClean="0"/>
              <a:t>            TSS</a:t>
            </a:r>
          </a:p>
          <a:p>
            <a:r>
              <a:rPr lang="es-PA" sz="1600" dirty="0"/>
              <a:t> </a:t>
            </a:r>
            <a:r>
              <a:rPr lang="es-PA" sz="1600" dirty="0" smtClean="0"/>
              <a:t>             CHOPAN </a:t>
            </a:r>
            <a:r>
              <a:rPr lang="es-PA" sz="1600" dirty="0" err="1" smtClean="0"/>
              <a:t>Restart</a:t>
            </a:r>
            <a:r>
              <a:rPr lang="es-PA" sz="1600" dirty="0" smtClean="0"/>
              <a:t> Regular Meetings </a:t>
            </a:r>
            <a:r>
              <a:rPr lang="es-PA" sz="1600" dirty="0" err="1" smtClean="0"/>
              <a:t>Presided</a:t>
            </a:r>
            <a:r>
              <a:rPr lang="es-PA" sz="1600" dirty="0" smtClean="0"/>
              <a:t> </a:t>
            </a:r>
            <a:r>
              <a:rPr lang="es-PA" sz="1600" dirty="0" err="1" smtClean="0"/>
              <a:t>by</a:t>
            </a:r>
            <a:r>
              <a:rPr lang="es-PA" sz="1600" dirty="0" smtClean="0"/>
              <a:t> AMP</a:t>
            </a:r>
          </a:p>
          <a:p>
            <a:r>
              <a:rPr lang="es-PA" sz="1600" dirty="0"/>
              <a:t>	</a:t>
            </a:r>
            <a:r>
              <a:rPr lang="es-PA" sz="1600" dirty="0" smtClean="0"/>
              <a:t>IHO </a:t>
            </a:r>
            <a:r>
              <a:rPr lang="es-PA" sz="1600" dirty="0" err="1" smtClean="0"/>
              <a:t>Meetings</a:t>
            </a:r>
            <a:endParaRPr lang="es-PA" sz="1600" dirty="0" smtClean="0"/>
          </a:p>
          <a:p>
            <a:r>
              <a:rPr lang="es-PA" sz="1600" dirty="0" smtClean="0"/>
              <a:t>2016 – </a:t>
            </a:r>
            <a:r>
              <a:rPr lang="es-PA" sz="1600" dirty="0" err="1" smtClean="0"/>
              <a:t>Reception</a:t>
            </a:r>
            <a:r>
              <a:rPr lang="es-PA" sz="1600" dirty="0" smtClean="0"/>
              <a:t> of </a:t>
            </a:r>
            <a:r>
              <a:rPr lang="es-PA" sz="1600" dirty="0" err="1" smtClean="0"/>
              <a:t>budget</a:t>
            </a:r>
            <a:r>
              <a:rPr lang="es-PA" sz="1600" dirty="0" smtClean="0"/>
              <a:t> </a:t>
            </a:r>
            <a:r>
              <a:rPr lang="es-PA" sz="1600" dirty="0" err="1" smtClean="0"/>
              <a:t>from</a:t>
            </a:r>
            <a:r>
              <a:rPr lang="es-PA" sz="1600" dirty="0" smtClean="0"/>
              <a:t> IC-ENC</a:t>
            </a:r>
          </a:p>
          <a:p>
            <a:r>
              <a:rPr lang="es-PA" sz="1600" dirty="0"/>
              <a:t> </a:t>
            </a:r>
            <a:r>
              <a:rPr lang="es-PA" sz="1600" dirty="0" smtClean="0"/>
              <a:t>          </a:t>
            </a:r>
            <a:r>
              <a:rPr lang="es-PA" sz="1600" dirty="0" err="1" smtClean="0"/>
              <a:t>Request</a:t>
            </a:r>
            <a:r>
              <a:rPr lang="es-PA" sz="1600" dirty="0" smtClean="0"/>
              <a:t> of new </a:t>
            </a:r>
            <a:r>
              <a:rPr lang="es-PA" sz="1600" dirty="0" err="1" smtClean="0"/>
              <a:t>survey</a:t>
            </a:r>
            <a:r>
              <a:rPr lang="es-PA" sz="1600" dirty="0" smtClean="0"/>
              <a:t> </a:t>
            </a:r>
            <a:r>
              <a:rPr lang="es-PA" sz="1600" dirty="0" err="1" smtClean="0"/>
              <a:t>equipment</a:t>
            </a:r>
            <a:r>
              <a:rPr lang="es-PA" sz="1600" dirty="0" smtClean="0"/>
              <a:t> </a:t>
            </a:r>
            <a:r>
              <a:rPr lang="es-PA" sz="1600" dirty="0" err="1" smtClean="0"/>
              <a:t>with</a:t>
            </a:r>
            <a:r>
              <a:rPr lang="es-PA" sz="1600" dirty="0" smtClean="0"/>
              <a:t> UKHO </a:t>
            </a:r>
            <a:r>
              <a:rPr lang="es-PA" sz="1600" dirty="0" err="1" smtClean="0"/>
              <a:t>agreements</a:t>
            </a:r>
            <a:r>
              <a:rPr lang="es-PA" sz="1600" dirty="0" smtClean="0"/>
              <a:t>.</a:t>
            </a:r>
            <a:endParaRPr lang="es-PA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25714" y="3025714"/>
            <a:ext cx="6858000" cy="8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25714" y="3025714"/>
            <a:ext cx="6858000" cy="80657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05584"/>
            <a:ext cx="6480720" cy="46468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436096" y="1663060"/>
            <a:ext cx="2141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A" sz="2200" b="1" u="sng" dirty="0" err="1"/>
              <a:t>Weakness</a:t>
            </a:r>
            <a:endParaRPr lang="es-PA" sz="2200" b="1" u="sng" dirty="0"/>
          </a:p>
          <a:p>
            <a:pPr lvl="0" algn="ctr"/>
            <a:r>
              <a:rPr lang="es-PA" b="1" dirty="0"/>
              <a:t>Budget</a:t>
            </a:r>
          </a:p>
          <a:p>
            <a:pPr lvl="0" algn="ctr"/>
            <a:r>
              <a:rPr lang="es-PA" b="1" dirty="0"/>
              <a:t>Training</a:t>
            </a:r>
          </a:p>
          <a:p>
            <a:pPr lvl="0" algn="ctr"/>
            <a:r>
              <a:rPr lang="es-PA" b="1" dirty="0"/>
              <a:t>Human </a:t>
            </a:r>
            <a:r>
              <a:rPr lang="es-PA" b="1" dirty="0" err="1"/>
              <a:t>Resource</a:t>
            </a:r>
            <a:endParaRPr lang="es-PA" b="1" dirty="0"/>
          </a:p>
        </p:txBody>
      </p:sp>
      <p:sp>
        <p:nvSpPr>
          <p:cNvPr id="7" name="6 Rectángulo"/>
          <p:cNvSpPr/>
          <p:nvPr/>
        </p:nvSpPr>
        <p:spPr>
          <a:xfrm>
            <a:off x="2267744" y="1628800"/>
            <a:ext cx="25020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A" sz="2200" b="1" u="sng" dirty="0" err="1"/>
              <a:t>Strength</a:t>
            </a:r>
            <a:endParaRPr lang="es-PA" sz="2200" b="1" u="sng" dirty="0"/>
          </a:p>
          <a:p>
            <a:pPr lvl="0" algn="ctr"/>
            <a:r>
              <a:rPr lang="es-PA" b="1" dirty="0" err="1"/>
              <a:t>Panama</a:t>
            </a:r>
            <a:r>
              <a:rPr lang="es-PA" b="1" dirty="0"/>
              <a:t> Canal </a:t>
            </a:r>
            <a:r>
              <a:rPr lang="es-PA" b="1" dirty="0" err="1"/>
              <a:t>Experience</a:t>
            </a:r>
            <a:endParaRPr lang="es-PA" b="1" dirty="0"/>
          </a:p>
          <a:p>
            <a:pPr lvl="0" algn="ctr"/>
            <a:r>
              <a:rPr lang="es-PA" b="1" dirty="0" err="1"/>
              <a:t>Private</a:t>
            </a:r>
            <a:r>
              <a:rPr lang="es-PA" b="1" dirty="0"/>
              <a:t> </a:t>
            </a:r>
            <a:r>
              <a:rPr lang="es-PA" b="1" dirty="0" err="1"/>
              <a:t>Ports</a:t>
            </a:r>
            <a:r>
              <a:rPr lang="es-PA" b="1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07704" y="3501008"/>
            <a:ext cx="31683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A" sz="2200" b="1" u="sng" dirty="0" err="1"/>
              <a:t>Opportunities</a:t>
            </a:r>
            <a:endParaRPr lang="es-PA" sz="2200" b="1" u="sng" dirty="0"/>
          </a:p>
          <a:p>
            <a:pPr lvl="0" algn="ctr"/>
            <a:r>
              <a:rPr lang="es-PA" b="1" dirty="0" err="1"/>
              <a:t>Keep</a:t>
            </a:r>
            <a:r>
              <a:rPr lang="es-PA" b="1" dirty="0"/>
              <a:t> </a:t>
            </a:r>
            <a:r>
              <a:rPr lang="es-PA" b="1" dirty="0" err="1"/>
              <a:t>Panama</a:t>
            </a:r>
            <a:r>
              <a:rPr lang="es-PA" b="1" dirty="0"/>
              <a:t> as a Leader in </a:t>
            </a:r>
            <a:r>
              <a:rPr lang="es-PA" b="1" dirty="0" err="1"/>
              <a:t>the</a:t>
            </a:r>
            <a:r>
              <a:rPr lang="es-PA" b="1" dirty="0"/>
              <a:t> </a:t>
            </a:r>
            <a:r>
              <a:rPr lang="es-PA" b="1" dirty="0" err="1"/>
              <a:t>Maritime</a:t>
            </a:r>
            <a:r>
              <a:rPr lang="es-PA" b="1" dirty="0"/>
              <a:t> Sector</a:t>
            </a:r>
          </a:p>
          <a:p>
            <a:pPr lvl="0" algn="ctr"/>
            <a:r>
              <a:rPr lang="es-PA" b="1" dirty="0" err="1"/>
              <a:t>Better</a:t>
            </a:r>
            <a:r>
              <a:rPr lang="es-PA" b="1" dirty="0"/>
              <a:t> </a:t>
            </a:r>
            <a:r>
              <a:rPr lang="es-PA" b="1" dirty="0" err="1"/>
              <a:t>Products</a:t>
            </a:r>
            <a:r>
              <a:rPr lang="es-PA" b="1" dirty="0"/>
              <a:t> More </a:t>
            </a:r>
            <a:r>
              <a:rPr lang="es-PA" b="1" dirty="0" err="1"/>
              <a:t>users</a:t>
            </a:r>
            <a:endParaRPr lang="es-PA" b="1" dirty="0"/>
          </a:p>
          <a:p>
            <a:pPr lvl="0" algn="ctr"/>
            <a:r>
              <a:rPr lang="es-PA" b="1" dirty="0" err="1"/>
              <a:t>Incomes</a:t>
            </a:r>
            <a:r>
              <a:rPr lang="es-PA" b="1" dirty="0"/>
              <a:t> and Business </a:t>
            </a:r>
            <a:r>
              <a:rPr lang="es-PA" b="1" dirty="0" err="1"/>
              <a:t>Opportunities</a:t>
            </a:r>
            <a:endParaRPr lang="es-PA" b="1" dirty="0"/>
          </a:p>
        </p:txBody>
      </p:sp>
      <p:sp>
        <p:nvSpPr>
          <p:cNvPr id="9" name="8 Rectángulo"/>
          <p:cNvSpPr/>
          <p:nvPr/>
        </p:nvSpPr>
        <p:spPr>
          <a:xfrm>
            <a:off x="5364088" y="3861048"/>
            <a:ext cx="228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A" sz="2200" b="1" u="sng" dirty="0" err="1"/>
              <a:t>Threats</a:t>
            </a:r>
            <a:endParaRPr lang="es-PA" sz="2200" b="1" u="sng" dirty="0"/>
          </a:p>
          <a:p>
            <a:pPr lvl="0" algn="ctr"/>
            <a:r>
              <a:rPr lang="es-PA" b="1" dirty="0" err="1"/>
              <a:t>Accidents</a:t>
            </a:r>
            <a:endParaRPr lang="es-PA" b="1" dirty="0"/>
          </a:p>
          <a:p>
            <a:pPr lvl="0" algn="ctr"/>
            <a:r>
              <a:rPr lang="es-PA" b="1" dirty="0"/>
              <a:t>No Time</a:t>
            </a:r>
          </a:p>
          <a:p>
            <a:pPr lvl="0" algn="ctr"/>
            <a:r>
              <a:rPr lang="es-PA" b="1" dirty="0" err="1"/>
              <a:t>Comfort</a:t>
            </a:r>
            <a:r>
              <a:rPr lang="es-PA" b="1" dirty="0"/>
              <a:t> </a:t>
            </a:r>
            <a:r>
              <a:rPr lang="es-PA" b="1" dirty="0" err="1"/>
              <a:t>area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902632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367" y="1340768"/>
            <a:ext cx="4192017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02683" y="663079"/>
            <a:ext cx="57931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600" dirty="0" err="1" smtClean="0">
                <a:solidFill>
                  <a:schemeClr val="bg1"/>
                </a:solidFill>
              </a:rPr>
              <a:t>First</a:t>
            </a:r>
            <a:r>
              <a:rPr lang="es-PA" sz="2600" dirty="0" smtClean="0">
                <a:solidFill>
                  <a:schemeClr val="bg1"/>
                </a:solidFill>
              </a:rPr>
              <a:t> </a:t>
            </a:r>
            <a:r>
              <a:rPr lang="es-PA" sz="2600" dirty="0" err="1" smtClean="0">
                <a:solidFill>
                  <a:schemeClr val="bg1"/>
                </a:solidFill>
              </a:rPr>
              <a:t>approaches</a:t>
            </a:r>
            <a:r>
              <a:rPr lang="es-PA" sz="2600" dirty="0" smtClean="0">
                <a:solidFill>
                  <a:schemeClr val="bg1"/>
                </a:solidFill>
              </a:rPr>
              <a:t> </a:t>
            </a:r>
            <a:r>
              <a:rPr lang="es-PA" sz="2600" dirty="0" err="1" smtClean="0">
                <a:solidFill>
                  <a:schemeClr val="bg1"/>
                </a:solidFill>
              </a:rPr>
              <a:t>with</a:t>
            </a:r>
            <a:r>
              <a:rPr lang="es-PA" sz="2600" dirty="0" smtClean="0">
                <a:solidFill>
                  <a:schemeClr val="bg1"/>
                </a:solidFill>
              </a:rPr>
              <a:t> NGA </a:t>
            </a:r>
            <a:r>
              <a:rPr lang="es-PA" sz="2600" dirty="0" err="1" smtClean="0">
                <a:solidFill>
                  <a:schemeClr val="bg1"/>
                </a:solidFill>
              </a:rPr>
              <a:t>for</a:t>
            </a:r>
            <a:r>
              <a:rPr lang="es-PA" sz="2600" dirty="0" smtClean="0">
                <a:solidFill>
                  <a:schemeClr val="bg1"/>
                </a:solidFill>
              </a:rPr>
              <a:t> </a:t>
            </a:r>
            <a:r>
              <a:rPr lang="es-PA" sz="2600" dirty="0" err="1" smtClean="0">
                <a:solidFill>
                  <a:schemeClr val="bg1"/>
                </a:solidFill>
              </a:rPr>
              <a:t>agreement</a:t>
            </a:r>
            <a:endParaRPr lang="es-PA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57356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75856" y="745540"/>
            <a:ext cx="525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dirty="0" err="1" smtClean="0">
                <a:solidFill>
                  <a:schemeClr val="bg1"/>
                </a:solidFill>
              </a:rPr>
              <a:t>Sharing</a:t>
            </a:r>
            <a:r>
              <a:rPr lang="es-PA" sz="2800" dirty="0" smtClean="0">
                <a:solidFill>
                  <a:schemeClr val="bg1"/>
                </a:solidFill>
              </a:rPr>
              <a:t> </a:t>
            </a:r>
            <a:r>
              <a:rPr lang="es-PA" sz="2800" dirty="0" err="1" smtClean="0">
                <a:solidFill>
                  <a:schemeClr val="bg1"/>
                </a:solidFill>
              </a:rPr>
              <a:t>the</a:t>
            </a:r>
            <a:r>
              <a:rPr lang="es-PA" sz="2800" dirty="0" smtClean="0">
                <a:solidFill>
                  <a:schemeClr val="bg1"/>
                </a:solidFill>
              </a:rPr>
              <a:t> country </a:t>
            </a:r>
            <a:r>
              <a:rPr lang="es-PA" sz="2800" dirty="0" err="1" smtClean="0">
                <a:solidFill>
                  <a:schemeClr val="bg1"/>
                </a:solidFill>
              </a:rPr>
              <a:t>code</a:t>
            </a:r>
            <a:r>
              <a:rPr lang="es-PA" sz="2800" dirty="0" smtClean="0">
                <a:solidFill>
                  <a:schemeClr val="bg1"/>
                </a:solidFill>
              </a:rPr>
              <a:t> </a:t>
            </a:r>
            <a:r>
              <a:rPr lang="es-PA" sz="2800" dirty="0" err="1" smtClean="0">
                <a:solidFill>
                  <a:schemeClr val="bg1"/>
                </a:solidFill>
              </a:rPr>
              <a:t>for</a:t>
            </a:r>
            <a:r>
              <a:rPr lang="es-PA" sz="2800" dirty="0" smtClean="0">
                <a:solidFill>
                  <a:schemeClr val="bg1"/>
                </a:solidFill>
              </a:rPr>
              <a:t> </a:t>
            </a:r>
            <a:r>
              <a:rPr lang="es-PA" sz="2800" dirty="0" err="1" smtClean="0">
                <a:solidFill>
                  <a:schemeClr val="bg1"/>
                </a:solidFill>
              </a:rPr>
              <a:t>ENC´s</a:t>
            </a:r>
            <a:endParaRPr lang="es-P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25714" y="3025714"/>
            <a:ext cx="6858000" cy="80657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493655" y="866329"/>
            <a:ext cx="635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     </a:t>
            </a:r>
            <a:r>
              <a:rPr lang="es-P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Agreement</a:t>
            </a:r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</a:t>
            </a:r>
            <a:r>
              <a:rPr lang="es-P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with</a:t>
            </a:r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UKHO</a:t>
            </a:r>
            <a:endParaRPr lang="es-P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us MT Lt" panose="020E05020303040203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56792"/>
            <a:ext cx="680901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6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Ond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defRPr>
        </a:defPPr>
      </a:lstStyle>
    </a:lnDef>
  </a:objectDefaults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Ond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defRPr>
        </a:defPPr>
      </a:lstStyle>
    </a:lnDef>
  </a:objectDefaults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683</Words>
  <Application>Microsoft Office PowerPoint</Application>
  <PresentationFormat>On-screen Show (4:3)</PresentationFormat>
  <Paragraphs>199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Albertus MT Lt</vt:lpstr>
      <vt:lpstr>Arial</vt:lpstr>
      <vt:lpstr>Arial Narrow</vt:lpstr>
      <vt:lpstr>Calibri</vt:lpstr>
      <vt:lpstr>Copperplate Gothic Bold</vt:lpstr>
      <vt:lpstr>Imprint MT Shadow</vt:lpstr>
      <vt:lpstr>Times New Roman</vt:lpstr>
      <vt:lpstr>Wingdings</vt:lpstr>
      <vt:lpstr>2_Onda</vt:lpstr>
      <vt:lpstr>1_Tema de Office</vt:lpstr>
      <vt:lpstr>Horizonte</vt:lpstr>
      <vt:lpstr>3_Onda</vt:lpstr>
      <vt:lpstr>2_Tema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Department of Hydrography and  Nautical Cartography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have we done it, and how do we presently do it?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</dc:creator>
  <cp:lastModifiedBy>Alberto Costa Neves</cp:lastModifiedBy>
  <cp:revision>178</cp:revision>
  <dcterms:created xsi:type="dcterms:W3CDTF">2014-02-13T14:41:37Z</dcterms:created>
  <dcterms:modified xsi:type="dcterms:W3CDTF">2017-04-07T11:28:37Z</dcterms:modified>
</cp:coreProperties>
</file>