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6" r:id="rId2"/>
    <p:sldId id="276" r:id="rId3"/>
    <p:sldId id="303" r:id="rId4"/>
    <p:sldId id="300" r:id="rId5"/>
    <p:sldId id="265" r:id="rId6"/>
    <p:sldId id="287" r:id="rId7"/>
    <p:sldId id="297" r:id="rId8"/>
    <p:sldId id="298" r:id="rId9"/>
    <p:sldId id="302" r:id="rId10"/>
    <p:sldId id="299" r:id="rId11"/>
    <p:sldId id="301"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50" d="100"/>
          <a:sy n="50" d="100"/>
        </p:scale>
        <p:origin x="-15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060FD-DB32-4D65-8DFE-586DE4C5D431}" type="datetimeFigureOut">
              <a:rPr lang="es-ES" smtClean="0"/>
              <a:pPr/>
              <a:t>15/12/2016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411E2-8A65-4D23-BCE7-4AF397F839A4}" type="slidenum">
              <a:rPr lang="es-ES" smtClean="0"/>
              <a:pPr/>
              <a:t>‹Nº›</a:t>
            </a:fld>
            <a:endParaRPr lang="es-ES"/>
          </a:p>
        </p:txBody>
      </p:sp>
    </p:spTree>
    <p:extLst>
      <p:ext uri="{BB962C8B-B14F-4D97-AF65-F5344CB8AC3E}">
        <p14:creationId xmlns="" xmlns:p14="http://schemas.microsoft.com/office/powerpoint/2010/main" val="203302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NI" dirty="0"/>
          </a:p>
        </p:txBody>
      </p:sp>
      <p:sp>
        <p:nvSpPr>
          <p:cNvPr id="4" name="3 Marcador de número de diapositiva"/>
          <p:cNvSpPr>
            <a:spLocks noGrp="1"/>
          </p:cNvSpPr>
          <p:nvPr>
            <p:ph type="sldNum" sz="quarter" idx="10"/>
          </p:nvPr>
        </p:nvSpPr>
        <p:spPr/>
        <p:txBody>
          <a:bodyPr/>
          <a:lstStyle/>
          <a:p>
            <a:fld id="{0DF411E2-8A65-4D23-BCE7-4AF397F839A4}"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6A4DD1-4028-4C17-8A08-0B2A975B0EC7}" type="datetimeFigureOut">
              <a:rPr lang="es-ES" smtClean="0"/>
              <a:pPr/>
              <a:t>15/12/2016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17E96A-DDD4-4B66-8BE5-7999856E6B7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A4DD1-4028-4C17-8A08-0B2A975B0EC7}" type="datetimeFigureOut">
              <a:rPr lang="es-ES" smtClean="0"/>
              <a:pPr/>
              <a:t>15/12/2016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7E96A-DDD4-4B66-8BE5-7999856E6B7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0.jpe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5143512"/>
            <a:ext cx="6400800" cy="857256"/>
          </a:xfrm>
        </p:spPr>
        <p:txBody>
          <a:bodyPr>
            <a:normAutofit lnSpcReduction="10000"/>
          </a:bodyPr>
          <a:lstStyle/>
          <a:p>
            <a:r>
              <a:rPr lang="es-ES" sz="2400" dirty="0" smtClean="0">
                <a:solidFill>
                  <a:schemeClr val="tx1"/>
                </a:solidFill>
                <a:latin typeface="Arial" pitchFamily="34" charset="0"/>
                <a:cs typeface="Arial" pitchFamily="34" charset="0"/>
              </a:rPr>
              <a:t>Belem, Brasil</a:t>
            </a:r>
          </a:p>
          <a:p>
            <a:r>
              <a:rPr lang="es-ES" sz="2400" dirty="0" smtClean="0">
                <a:solidFill>
                  <a:schemeClr val="tx1"/>
                </a:solidFill>
                <a:latin typeface="Arial" pitchFamily="34" charset="0"/>
                <a:cs typeface="Arial" pitchFamily="34" charset="0"/>
              </a:rPr>
              <a:t>13 al 17 de diciembre 2016</a:t>
            </a:r>
            <a:endParaRPr lang="es-ES" sz="2400" dirty="0">
              <a:solidFill>
                <a:schemeClr val="tx1"/>
              </a:solidFill>
              <a:latin typeface="Arial" pitchFamily="34" charset="0"/>
              <a:cs typeface="Arial" pitchFamily="34" charset="0"/>
            </a:endParaRPr>
          </a:p>
        </p:txBody>
      </p:sp>
      <p:sp>
        <p:nvSpPr>
          <p:cNvPr id="4" name="1 Título"/>
          <p:cNvSpPr txBox="1">
            <a:spLocks/>
          </p:cNvSpPr>
          <p:nvPr/>
        </p:nvSpPr>
        <p:spPr>
          <a:xfrm>
            <a:off x="0" y="332656"/>
            <a:ext cx="9144000" cy="6972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17 Reunión</a:t>
            </a:r>
            <a:r>
              <a:rPr kumimoji="0" lang="es-ES" sz="28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de la Comisión Hidrográfica de </a:t>
            </a:r>
            <a:r>
              <a:rPr kumimoji="0" lang="es-E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Meso-América y</a:t>
            </a:r>
            <a:r>
              <a:rPr kumimoji="0" lang="es-ES" sz="28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el Caribe</a:t>
            </a:r>
            <a:r>
              <a:rPr kumimoji="0" lang="es-E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(MACHC)</a:t>
            </a:r>
            <a:endParaRPr kumimoji="0" lang="es-E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2 Subtítulo"/>
          <p:cNvSpPr txBox="1">
            <a:spLocks/>
          </p:cNvSpPr>
          <p:nvPr/>
        </p:nvSpPr>
        <p:spPr>
          <a:xfrm>
            <a:off x="0" y="2708920"/>
            <a:ext cx="9144000" cy="79208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2800" dirty="0" smtClean="0">
                <a:solidFill>
                  <a:schemeClr val="tx1"/>
                </a:solidFill>
                <a:latin typeface="Arial" pitchFamily="34" charset="0"/>
                <a:cs typeface="Arial" pitchFamily="34" charset="0"/>
              </a:rPr>
              <a:t>Informe Servicio Hidrográfico de Nicaragua</a:t>
            </a:r>
          </a:p>
          <a:p>
            <a:r>
              <a:rPr lang="es-ES" sz="12800" dirty="0" smtClean="0">
                <a:solidFill>
                  <a:schemeClr val="tx1"/>
                </a:solidFill>
                <a:latin typeface="Arial" pitchFamily="34" charset="0"/>
                <a:cs typeface="Arial" pitchFamily="34" charset="0"/>
              </a:rPr>
              <a:t>2016</a:t>
            </a:r>
          </a:p>
          <a:p>
            <a:endParaRPr lang="es-ES"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257165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20161004_141138.jpg"/>
          <p:cNvPicPr>
            <a:picLocks noChangeAspect="1" noChangeArrowheads="1"/>
          </p:cNvPicPr>
          <p:nvPr/>
        </p:nvPicPr>
        <p:blipFill>
          <a:blip r:embed="rId2"/>
          <a:srcRect/>
          <a:stretch>
            <a:fillRect/>
          </a:stretch>
        </p:blipFill>
        <p:spPr bwMode="auto">
          <a:xfrm>
            <a:off x="357158" y="357166"/>
            <a:ext cx="8501122" cy="5715040"/>
          </a:xfrm>
          <a:prstGeom prst="rect">
            <a:avLst/>
          </a:prstGeom>
          <a:noFill/>
        </p:spPr>
      </p:pic>
    </p:spTree>
    <p:extLst>
      <p:ext uri="{BB962C8B-B14F-4D97-AF65-F5344CB8AC3E}">
        <p14:creationId xmlns="" xmlns:p14="http://schemas.microsoft.com/office/powerpoint/2010/main" val="3632955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6050" y="2357430"/>
            <a:ext cx="3500462" cy="830997"/>
          </a:xfrm>
          <a:prstGeom prst="rect">
            <a:avLst/>
          </a:prstGeom>
        </p:spPr>
        <p:txBody>
          <a:bodyPr wrap="square">
            <a:spAutoFit/>
          </a:bodyPr>
          <a:lstStyle/>
          <a:p>
            <a:pPr algn="ctr"/>
            <a:r>
              <a:rPr lang="es-NI" sz="4800" b="1" dirty="0" smtClean="0">
                <a:latin typeface="Arial" pitchFamily="34" charset="0"/>
                <a:cs typeface="Arial" pitchFamily="34" charset="0"/>
              </a:rPr>
              <a:t>GRACIAS</a:t>
            </a:r>
            <a:endParaRPr lang="es-NI" sz="4800" b="1" dirty="0">
              <a:latin typeface="Arial" pitchFamily="34" charset="0"/>
              <a:cs typeface="Arial" pitchFamily="34" charset="0"/>
            </a:endParaRPr>
          </a:p>
        </p:txBody>
      </p:sp>
    </p:spTree>
    <p:extLst>
      <p:ext uri="{BB962C8B-B14F-4D97-AF65-F5344CB8AC3E}">
        <p14:creationId xmlns="" xmlns:p14="http://schemas.microsoft.com/office/powerpoint/2010/main" val="3632955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418058"/>
          </a:xfrm>
        </p:spPr>
        <p:txBody>
          <a:bodyPr>
            <a:normAutofit/>
          </a:bodyPr>
          <a:lstStyle/>
          <a:p>
            <a:r>
              <a:rPr lang="es-ES" sz="2000" dirty="0" smtClean="0">
                <a:latin typeface="Arial" pitchFamily="34" charset="0"/>
                <a:cs typeface="Arial" pitchFamily="34" charset="0"/>
              </a:rPr>
              <a:t>ORGANIGRAMA DEL INETER</a:t>
            </a:r>
            <a:endParaRPr lang="es-ES" sz="2000" dirty="0">
              <a:latin typeface="Arial" pitchFamily="34" charset="0"/>
              <a:cs typeface="Arial" pitchFamily="34" charset="0"/>
            </a:endParaRPr>
          </a:p>
        </p:txBody>
      </p:sp>
      <p:pic>
        <p:nvPicPr>
          <p:cNvPr id="4" name="3 Marcador de contenido" descr="organigramafull.png"/>
          <p:cNvPicPr>
            <a:picLocks noGrp="1" noChangeAspect="1"/>
          </p:cNvPicPr>
          <p:nvPr>
            <p:ph idx="1"/>
          </p:nvPr>
        </p:nvPicPr>
        <p:blipFill>
          <a:blip r:embed="rId2"/>
          <a:stretch>
            <a:fillRect/>
          </a:stretch>
        </p:blipFill>
        <p:spPr>
          <a:xfrm>
            <a:off x="395536" y="764704"/>
            <a:ext cx="8280920" cy="573329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S TRANSP.png"/>
          <p:cNvPicPr>
            <a:picLocks noChangeAspect="1"/>
          </p:cNvPicPr>
          <p:nvPr/>
        </p:nvPicPr>
        <p:blipFill>
          <a:blip r:embed="rId2" cstate="print"/>
          <a:stretch>
            <a:fillRect/>
          </a:stretch>
        </p:blipFill>
        <p:spPr>
          <a:xfrm>
            <a:off x="0" y="0"/>
            <a:ext cx="861277" cy="783280"/>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noChangeArrowheads="1"/>
          </p:cNvPicPr>
          <p:nvPr/>
        </p:nvPicPr>
        <p:blipFill>
          <a:blip r:embed="rId3" cstate="print"/>
          <a:srcRect/>
          <a:stretch>
            <a:fillRect/>
          </a:stretch>
        </p:blipFill>
        <p:spPr bwMode="auto">
          <a:xfrm>
            <a:off x="6516216" y="0"/>
            <a:ext cx="4283967" cy="727672"/>
          </a:xfrm>
          <a:prstGeom prst="rect">
            <a:avLst/>
          </a:prstGeom>
          <a:ln>
            <a:noFill/>
          </a:ln>
          <a:effectLst>
            <a:outerShdw blurRad="292100" dist="139700" dir="2700000" algn="tl" rotWithShape="0">
              <a:srgbClr val="333333">
                <a:alpha val="65000"/>
              </a:srgbClr>
            </a:outerShdw>
          </a:effectLst>
        </p:spPr>
      </p:pic>
      <p:sp>
        <p:nvSpPr>
          <p:cNvPr id="21" name="20 Rectángulo"/>
          <p:cNvSpPr/>
          <p:nvPr/>
        </p:nvSpPr>
        <p:spPr>
          <a:xfrm>
            <a:off x="1907704" y="332656"/>
            <a:ext cx="4357686" cy="461665"/>
          </a:xfrm>
          <a:prstGeom prst="rect">
            <a:avLst/>
          </a:prstGeom>
        </p:spPr>
        <p:txBody>
          <a:bodyPr wrap="square">
            <a:spAutoFit/>
          </a:bodyPr>
          <a:lstStyle/>
          <a:p>
            <a:r>
              <a:rPr lang="es-ES_tradnl" sz="2400" b="1" dirty="0" smtClean="0"/>
              <a:t>Puertos marítimos de Nicaragua</a:t>
            </a:r>
            <a:endParaRPr lang="es-ES" sz="2400" b="1" i="1" dirty="0"/>
          </a:p>
        </p:txBody>
      </p:sp>
      <p:pic>
        <p:nvPicPr>
          <p:cNvPr id="22" name="3 Marcador de contenido"/>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1600" y="946750"/>
            <a:ext cx="7200800" cy="5911250"/>
          </a:xfrm>
          <a:prstGeom prst="rect">
            <a:avLst/>
          </a:prstGeom>
        </p:spPr>
      </p:pic>
      <p:sp>
        <p:nvSpPr>
          <p:cNvPr id="23" name="22 Elipse">
            <a:hlinkClick r:id="" action="ppaction://noaction"/>
          </p:cNvPr>
          <p:cNvSpPr/>
          <p:nvPr/>
        </p:nvSpPr>
        <p:spPr>
          <a:xfrm>
            <a:off x="6804248" y="2420888"/>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4" name="23 Elipse">
            <a:hlinkClick r:id="" action="ppaction://noaction"/>
          </p:cNvPr>
          <p:cNvSpPr/>
          <p:nvPr/>
        </p:nvSpPr>
        <p:spPr>
          <a:xfrm>
            <a:off x="6516216" y="4941168"/>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5" name="24 Elipse">
            <a:hlinkClick r:id="" action="ppaction://noaction"/>
          </p:cNvPr>
          <p:cNvSpPr/>
          <p:nvPr/>
        </p:nvSpPr>
        <p:spPr>
          <a:xfrm>
            <a:off x="2123728" y="436510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6" name="25 Elipse">
            <a:hlinkClick r:id="" action="ppaction://noaction"/>
          </p:cNvPr>
          <p:cNvSpPr/>
          <p:nvPr/>
        </p:nvSpPr>
        <p:spPr>
          <a:xfrm>
            <a:off x="2483768" y="465313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7" name="26 Elipse">
            <a:hlinkClick r:id="" action="ppaction://noaction"/>
          </p:cNvPr>
          <p:cNvSpPr/>
          <p:nvPr/>
        </p:nvSpPr>
        <p:spPr>
          <a:xfrm>
            <a:off x="3707904" y="5877272"/>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8" name="27 CuadroTexto"/>
          <p:cNvSpPr txBox="1"/>
          <p:nvPr/>
        </p:nvSpPr>
        <p:spPr>
          <a:xfrm>
            <a:off x="6948264" y="2348880"/>
            <a:ext cx="1080120" cy="646331"/>
          </a:xfrm>
          <a:prstGeom prst="rect">
            <a:avLst/>
          </a:prstGeom>
          <a:noFill/>
        </p:spPr>
        <p:txBody>
          <a:bodyPr wrap="square" rtlCol="0">
            <a:spAutoFit/>
          </a:bodyPr>
          <a:lstStyle/>
          <a:p>
            <a:r>
              <a:rPr lang="es-ES" dirty="0" smtClean="0"/>
              <a:t>Puerto Cabezas</a:t>
            </a:r>
            <a:endParaRPr lang="es-ES" dirty="0"/>
          </a:p>
        </p:txBody>
      </p:sp>
      <p:sp>
        <p:nvSpPr>
          <p:cNvPr id="29" name="28 CuadroTexto"/>
          <p:cNvSpPr txBox="1"/>
          <p:nvPr/>
        </p:nvSpPr>
        <p:spPr>
          <a:xfrm>
            <a:off x="6660232" y="4797152"/>
            <a:ext cx="1368152" cy="369332"/>
          </a:xfrm>
          <a:prstGeom prst="rect">
            <a:avLst/>
          </a:prstGeom>
          <a:noFill/>
        </p:spPr>
        <p:txBody>
          <a:bodyPr wrap="square" rtlCol="0">
            <a:spAutoFit/>
          </a:bodyPr>
          <a:lstStyle/>
          <a:p>
            <a:r>
              <a:rPr lang="es-ES" dirty="0" smtClean="0"/>
              <a:t>Bluff</a:t>
            </a:r>
            <a:endParaRPr lang="es-ES" dirty="0"/>
          </a:p>
        </p:txBody>
      </p:sp>
      <p:sp>
        <p:nvSpPr>
          <p:cNvPr id="30" name="29 CuadroTexto"/>
          <p:cNvSpPr txBox="1"/>
          <p:nvPr/>
        </p:nvSpPr>
        <p:spPr>
          <a:xfrm>
            <a:off x="2771800" y="5661248"/>
            <a:ext cx="1080120" cy="646331"/>
          </a:xfrm>
          <a:prstGeom prst="rect">
            <a:avLst/>
          </a:prstGeom>
          <a:noFill/>
        </p:spPr>
        <p:txBody>
          <a:bodyPr wrap="square" rtlCol="0">
            <a:spAutoFit/>
          </a:bodyPr>
          <a:lstStyle/>
          <a:p>
            <a:r>
              <a:rPr lang="es-ES" dirty="0" smtClean="0"/>
              <a:t>San Juan del Sur</a:t>
            </a:r>
            <a:endParaRPr lang="es-ES" dirty="0"/>
          </a:p>
        </p:txBody>
      </p:sp>
      <p:sp>
        <p:nvSpPr>
          <p:cNvPr id="31" name="30 CuadroTexto"/>
          <p:cNvSpPr txBox="1"/>
          <p:nvPr/>
        </p:nvSpPr>
        <p:spPr>
          <a:xfrm>
            <a:off x="2195736" y="4797152"/>
            <a:ext cx="1080120" cy="646331"/>
          </a:xfrm>
          <a:prstGeom prst="rect">
            <a:avLst/>
          </a:prstGeom>
          <a:noFill/>
        </p:spPr>
        <p:txBody>
          <a:bodyPr wrap="square" rtlCol="0">
            <a:spAutoFit/>
          </a:bodyPr>
          <a:lstStyle/>
          <a:p>
            <a:r>
              <a:rPr lang="es-ES" dirty="0" smtClean="0"/>
              <a:t>Puerto Sandino</a:t>
            </a:r>
            <a:endParaRPr lang="es-ES" dirty="0"/>
          </a:p>
        </p:txBody>
      </p:sp>
      <p:sp>
        <p:nvSpPr>
          <p:cNvPr id="32" name="31 CuadroTexto"/>
          <p:cNvSpPr txBox="1"/>
          <p:nvPr/>
        </p:nvSpPr>
        <p:spPr>
          <a:xfrm>
            <a:off x="1403648" y="4077072"/>
            <a:ext cx="1080120" cy="646331"/>
          </a:xfrm>
          <a:prstGeom prst="rect">
            <a:avLst/>
          </a:prstGeom>
          <a:noFill/>
        </p:spPr>
        <p:txBody>
          <a:bodyPr wrap="square" rtlCol="0">
            <a:spAutoFit/>
          </a:bodyPr>
          <a:lstStyle/>
          <a:p>
            <a:r>
              <a:rPr lang="es-ES" dirty="0" smtClean="0"/>
              <a:t>Puerto Corinto</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752" y="0"/>
            <a:ext cx="8813425"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2400" b="1" dirty="0" smtClean="0">
                <a:latin typeface="Arial" pitchFamily="34" charset="0"/>
                <a:cs typeface="Arial" pitchFamily="34" charset="0"/>
              </a:rPr>
              <a:t>Cartas Náuticas Portuarias</a:t>
            </a:r>
            <a:endParaRPr lang="es-NI" sz="2400" b="1" dirty="0">
              <a:latin typeface="Arial" pitchFamily="34" charset="0"/>
              <a:cs typeface="Arial" pitchFamily="34" charset="0"/>
            </a:endParaRPr>
          </a:p>
        </p:txBody>
      </p:sp>
      <p:sp>
        <p:nvSpPr>
          <p:cNvPr id="5" name="4 Rectángulo"/>
          <p:cNvSpPr/>
          <p:nvPr/>
        </p:nvSpPr>
        <p:spPr>
          <a:xfrm>
            <a:off x="50667" y="476672"/>
            <a:ext cx="9036496" cy="1631216"/>
          </a:xfrm>
          <a:prstGeom prst="rect">
            <a:avLst/>
          </a:prstGeom>
        </p:spPr>
        <p:txBody>
          <a:bodyPr wrap="square">
            <a:spAutoFit/>
          </a:bodyPr>
          <a:lstStyle/>
          <a:p>
            <a:r>
              <a:rPr lang="es-NI" sz="2000" i="1" dirty="0"/>
              <a:t>Puerto Corinto, escala 1:12500, nomenclatura NIC 001, edición </a:t>
            </a:r>
            <a:r>
              <a:rPr lang="es-NI" sz="2000" i="1" dirty="0" smtClean="0"/>
              <a:t>jun </a:t>
            </a:r>
            <a:r>
              <a:rPr lang="es-NI" sz="2000" i="1" dirty="0"/>
              <a:t>2012</a:t>
            </a:r>
            <a:endParaRPr lang="es-NI" sz="2000" dirty="0"/>
          </a:p>
          <a:p>
            <a:r>
              <a:rPr lang="es-NI" sz="2000" i="1" dirty="0"/>
              <a:t>Puerto Sandino, escala 1:12500, nomenclatura NIC 002, edición </a:t>
            </a:r>
            <a:r>
              <a:rPr lang="es-NI" sz="2000" i="1" dirty="0" smtClean="0"/>
              <a:t>oct </a:t>
            </a:r>
            <a:r>
              <a:rPr lang="es-NI" sz="2000" i="1" dirty="0"/>
              <a:t>2012</a:t>
            </a:r>
            <a:endParaRPr lang="es-NI" sz="2000" dirty="0"/>
          </a:p>
          <a:p>
            <a:r>
              <a:rPr lang="es-NI" sz="2000" i="1" dirty="0"/>
              <a:t>Puerto San Juan del Sur, escala 1:10000, nomenclatura NIC 003, </a:t>
            </a:r>
            <a:r>
              <a:rPr lang="es-NI" sz="2000" i="1" dirty="0" smtClean="0"/>
              <a:t>edición feb </a:t>
            </a:r>
            <a:r>
              <a:rPr lang="es-NI" sz="2000" i="1" dirty="0"/>
              <a:t>2013</a:t>
            </a:r>
            <a:endParaRPr lang="es-NI" sz="2000" dirty="0"/>
          </a:p>
          <a:p>
            <a:r>
              <a:rPr lang="es-NI" sz="2000" i="1" dirty="0"/>
              <a:t>Puerto Cabezas, escala 1:10000, nomenclatura NIC 004, edición </a:t>
            </a:r>
            <a:r>
              <a:rPr lang="es-NI" sz="2000" i="1" dirty="0" err="1" smtClean="0"/>
              <a:t>sep</a:t>
            </a:r>
            <a:r>
              <a:rPr lang="es-NI" sz="2000" i="1" dirty="0" smtClean="0"/>
              <a:t> </a:t>
            </a:r>
            <a:r>
              <a:rPr lang="es-NI" sz="2000" i="1" dirty="0"/>
              <a:t>2013</a:t>
            </a:r>
            <a:endParaRPr lang="es-NI" sz="2000" dirty="0"/>
          </a:p>
          <a:p>
            <a:r>
              <a:rPr lang="es-NI" sz="2000" i="1" dirty="0"/>
              <a:t>Puerto El Bluff/Bluefields, escala 1:12500, nomenclatura NIC 005, edición 2014</a:t>
            </a:r>
            <a:endParaRPr lang="es-NI" sz="2000" dirty="0"/>
          </a:p>
        </p:txBody>
      </p:sp>
      <p:pic>
        <p:nvPicPr>
          <p:cNvPr id="6" name="5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949" y="2181472"/>
            <a:ext cx="2351407" cy="1922896"/>
          </a:xfrm>
          <a:prstGeom prst="rect">
            <a:avLst/>
          </a:prstGeom>
        </p:spPr>
      </p:pic>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87824" y="2144265"/>
            <a:ext cx="2467375" cy="1956437"/>
          </a:xfrm>
          <a:prstGeom prst="rect">
            <a:avLst/>
          </a:prstGeom>
        </p:spPr>
      </p:pic>
      <p:pic>
        <p:nvPicPr>
          <p:cNvPr id="8" name="7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33329" y="2124134"/>
            <a:ext cx="2160240" cy="1996701"/>
          </a:xfrm>
          <a:prstGeom prst="rect">
            <a:avLst/>
          </a:prstGeom>
        </p:spPr>
      </p:pic>
      <p:pic>
        <p:nvPicPr>
          <p:cNvPr id="10" name="9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06593" y="4576605"/>
            <a:ext cx="2064450" cy="2048714"/>
          </a:xfrm>
          <a:prstGeom prst="rect">
            <a:avLst/>
          </a:prstGeom>
        </p:spPr>
      </p:pic>
      <p:pic>
        <p:nvPicPr>
          <p:cNvPr id="12" name="11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38581" y="4532716"/>
            <a:ext cx="2750176" cy="1918966"/>
          </a:xfrm>
          <a:prstGeom prst="rect">
            <a:avLst/>
          </a:prstGeom>
        </p:spPr>
      </p:pic>
      <p:sp>
        <p:nvSpPr>
          <p:cNvPr id="13" name="1 Título"/>
          <p:cNvSpPr txBox="1">
            <a:spLocks/>
          </p:cNvSpPr>
          <p:nvPr/>
        </p:nvSpPr>
        <p:spPr>
          <a:xfrm>
            <a:off x="6186306" y="4175216"/>
            <a:ext cx="1944216" cy="2576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1400" b="1" dirty="0" smtClean="0">
                <a:latin typeface="Arial" pitchFamily="34" charset="0"/>
                <a:cs typeface="Arial" pitchFamily="34" charset="0"/>
              </a:rPr>
              <a:t>San Juan del Sur</a:t>
            </a:r>
            <a:endParaRPr lang="es-NI" sz="1400" b="1" dirty="0">
              <a:latin typeface="Arial" pitchFamily="34" charset="0"/>
              <a:cs typeface="Arial" pitchFamily="34" charset="0"/>
            </a:endParaRPr>
          </a:p>
        </p:txBody>
      </p:sp>
      <p:sp>
        <p:nvSpPr>
          <p:cNvPr id="15" name="1 Título"/>
          <p:cNvSpPr txBox="1">
            <a:spLocks/>
          </p:cNvSpPr>
          <p:nvPr/>
        </p:nvSpPr>
        <p:spPr>
          <a:xfrm>
            <a:off x="0" y="5336196"/>
            <a:ext cx="1944216" cy="312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1400" b="1" dirty="0" smtClean="0">
                <a:latin typeface="Arial" pitchFamily="34" charset="0"/>
                <a:cs typeface="Arial" pitchFamily="34" charset="0"/>
              </a:rPr>
              <a:t>Puerto Cabezas</a:t>
            </a:r>
            <a:endParaRPr lang="es-NI" sz="1400" b="1" dirty="0">
              <a:latin typeface="Arial" pitchFamily="34" charset="0"/>
              <a:cs typeface="Arial" pitchFamily="34" charset="0"/>
            </a:endParaRPr>
          </a:p>
        </p:txBody>
      </p:sp>
      <p:sp>
        <p:nvSpPr>
          <p:cNvPr id="16" name="1 Título"/>
          <p:cNvSpPr txBox="1">
            <a:spLocks/>
          </p:cNvSpPr>
          <p:nvPr/>
        </p:nvSpPr>
        <p:spPr>
          <a:xfrm>
            <a:off x="3230189" y="4104368"/>
            <a:ext cx="1944216" cy="310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1400" b="1" dirty="0" smtClean="0">
                <a:latin typeface="Arial" pitchFamily="34" charset="0"/>
                <a:cs typeface="Arial" pitchFamily="34" charset="0"/>
              </a:rPr>
              <a:t>Puerto Sandino</a:t>
            </a:r>
            <a:endParaRPr lang="es-NI" sz="1400" b="1" dirty="0">
              <a:latin typeface="Arial" pitchFamily="34" charset="0"/>
              <a:cs typeface="Arial" pitchFamily="34" charset="0"/>
            </a:endParaRPr>
          </a:p>
        </p:txBody>
      </p:sp>
      <p:sp>
        <p:nvSpPr>
          <p:cNvPr id="17" name="1 Título"/>
          <p:cNvSpPr txBox="1">
            <a:spLocks/>
          </p:cNvSpPr>
          <p:nvPr/>
        </p:nvSpPr>
        <p:spPr>
          <a:xfrm>
            <a:off x="805721" y="4120835"/>
            <a:ext cx="1944216" cy="312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1400" b="1" dirty="0" smtClean="0">
                <a:latin typeface="Arial" pitchFamily="34" charset="0"/>
                <a:cs typeface="Arial" pitchFamily="34" charset="0"/>
              </a:rPr>
              <a:t>Puerto Corinto</a:t>
            </a:r>
            <a:endParaRPr lang="es-NI" sz="1400" b="1" dirty="0">
              <a:latin typeface="Arial" pitchFamily="34" charset="0"/>
              <a:cs typeface="Arial" pitchFamily="34" charset="0"/>
            </a:endParaRPr>
          </a:p>
        </p:txBody>
      </p:sp>
      <p:sp>
        <p:nvSpPr>
          <p:cNvPr id="18" name="1 Título"/>
          <p:cNvSpPr txBox="1">
            <a:spLocks/>
          </p:cNvSpPr>
          <p:nvPr/>
        </p:nvSpPr>
        <p:spPr>
          <a:xfrm>
            <a:off x="7113449" y="5298533"/>
            <a:ext cx="1675731" cy="3496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1400" b="1" dirty="0" smtClean="0">
                <a:latin typeface="Arial" pitchFamily="34" charset="0"/>
                <a:cs typeface="Arial" pitchFamily="34" charset="0"/>
              </a:rPr>
              <a:t>El Bluff-Bluefields</a:t>
            </a:r>
            <a:endParaRPr lang="es-NI" sz="1400" b="1" dirty="0">
              <a:latin typeface="Arial" pitchFamily="34" charset="0"/>
              <a:cs typeface="Arial" pitchFamily="34" charset="0"/>
            </a:endParaRPr>
          </a:p>
        </p:txBody>
      </p:sp>
    </p:spTree>
    <p:extLst>
      <p:ext uri="{BB962C8B-B14F-4D97-AF65-F5344CB8AC3E}">
        <p14:creationId xmlns="" xmlns:p14="http://schemas.microsoft.com/office/powerpoint/2010/main" val="163318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6302" y="339651"/>
            <a:ext cx="8813425"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NI" sz="2400" b="1" dirty="0" smtClean="0">
                <a:latin typeface="Arial" pitchFamily="34" charset="0"/>
                <a:cs typeface="Arial" pitchFamily="34" charset="0"/>
              </a:rPr>
              <a:t>Logros</a:t>
            </a:r>
            <a:endParaRPr lang="es-NI" sz="2400" b="1" dirty="0">
              <a:latin typeface="Arial" pitchFamily="34" charset="0"/>
              <a:cs typeface="Arial" pitchFamily="34" charset="0"/>
            </a:endParaRPr>
          </a:p>
        </p:txBody>
      </p:sp>
      <p:sp>
        <p:nvSpPr>
          <p:cNvPr id="7" name="1 Título"/>
          <p:cNvSpPr txBox="1">
            <a:spLocks/>
          </p:cNvSpPr>
          <p:nvPr/>
        </p:nvSpPr>
        <p:spPr>
          <a:xfrm>
            <a:off x="32385" y="1072319"/>
            <a:ext cx="6662206" cy="14350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itchFamily="34" charset="0"/>
              <a:buChar char="•"/>
            </a:pPr>
            <a:r>
              <a:rPr lang="es-NI" sz="2400" dirty="0" smtClean="0">
                <a:latin typeface="Arial" pitchFamily="34" charset="0"/>
                <a:cs typeface="Arial" pitchFamily="34" charset="0"/>
              </a:rPr>
              <a:t>Levantamiento Batimétrico en Bahía de Bluefields,  Mar Caribe,  para estudio de factibilidad portuaria. Cobertura 106 km2.</a:t>
            </a:r>
            <a:endParaRPr lang="es-NI" sz="2400" dirty="0">
              <a:latin typeface="Arial" pitchFamily="34" charset="0"/>
              <a:cs typeface="Arial" pitchFamily="34" charset="0"/>
            </a:endParaRPr>
          </a:p>
        </p:txBody>
      </p:sp>
      <p:grpSp>
        <p:nvGrpSpPr>
          <p:cNvPr id="5" name="4 Grupo"/>
          <p:cNvGrpSpPr/>
          <p:nvPr/>
        </p:nvGrpSpPr>
        <p:grpSpPr>
          <a:xfrm>
            <a:off x="6516216" y="620688"/>
            <a:ext cx="2552602" cy="2835722"/>
            <a:chOff x="5292080" y="2276872"/>
            <a:chExt cx="3384376" cy="4142977"/>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4208" y="2276872"/>
              <a:ext cx="2232248" cy="2434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92080" y="4581128"/>
              <a:ext cx="3050871" cy="1838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3" name="1 Título"/>
          <p:cNvSpPr txBox="1">
            <a:spLocks/>
          </p:cNvSpPr>
          <p:nvPr/>
        </p:nvSpPr>
        <p:spPr>
          <a:xfrm>
            <a:off x="32385" y="3456410"/>
            <a:ext cx="5030420" cy="14350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itchFamily="34" charset="0"/>
              <a:buChar char="•"/>
            </a:pPr>
            <a:r>
              <a:rPr lang="es-NI" sz="2400" dirty="0" smtClean="0">
                <a:latin typeface="Arial" pitchFamily="34" charset="0"/>
                <a:cs typeface="Arial" pitchFamily="34" charset="0"/>
              </a:rPr>
              <a:t>Instalación de estación </a:t>
            </a:r>
            <a:r>
              <a:rPr lang="es-NI" sz="2400" dirty="0" err="1" smtClean="0">
                <a:latin typeface="Arial" pitchFamily="34" charset="0"/>
                <a:cs typeface="Arial" pitchFamily="34" charset="0"/>
              </a:rPr>
              <a:t>mareográfica</a:t>
            </a:r>
            <a:r>
              <a:rPr lang="es-NI" sz="2400" dirty="0" smtClean="0">
                <a:latin typeface="Arial" pitchFamily="34" charset="0"/>
                <a:cs typeface="Arial" pitchFamily="34" charset="0"/>
              </a:rPr>
              <a:t> telemétrica en el puerto El Bluff, Mar Caribe</a:t>
            </a:r>
            <a:r>
              <a:rPr lang="es-NI" sz="2400" b="1" dirty="0" smtClean="0">
                <a:latin typeface="Arial" pitchFamily="34" charset="0"/>
                <a:cs typeface="Arial" pitchFamily="34" charset="0"/>
              </a:rPr>
              <a:t>.</a:t>
            </a:r>
            <a:endParaRPr lang="es-NI" sz="2400" b="1" dirty="0">
              <a:latin typeface="Arial" pitchFamily="34" charset="0"/>
              <a:cs typeface="Arial" pitchFamily="34" charset="0"/>
            </a:endParaRPr>
          </a:p>
        </p:txBody>
      </p:sp>
      <p:pic>
        <p:nvPicPr>
          <p:cNvPr id="1032"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13788" y="3573016"/>
            <a:ext cx="3379149" cy="2968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886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444705"/>
            <a:ext cx="8856984" cy="2677656"/>
          </a:xfrm>
          <a:prstGeom prst="rect">
            <a:avLst/>
          </a:prstGeom>
        </p:spPr>
        <p:txBody>
          <a:bodyPr wrap="square">
            <a:spAutoFit/>
          </a:bodyPr>
          <a:lstStyle/>
          <a:p>
            <a:pPr algn="just"/>
            <a:r>
              <a:rPr lang="es-NI" sz="2400" dirty="0"/>
              <a:t>El Dr. Paul </a:t>
            </a:r>
            <a:r>
              <a:rPr lang="es-NI" sz="2400" dirty="0" err="1"/>
              <a:t>Oquist</a:t>
            </a:r>
            <a:r>
              <a:rPr lang="es-NI" sz="2400" dirty="0"/>
              <a:t> </a:t>
            </a:r>
            <a:r>
              <a:rPr lang="es-NI" sz="2400" dirty="0" err="1"/>
              <a:t>Kelley</a:t>
            </a:r>
            <a:r>
              <a:rPr lang="es-NI" sz="2400" dirty="0"/>
              <a:t>, Ministro-Secretario Privado para Políticas Nacionales de la Presidencia de la República, en nombre del Gobierno de Nicaragua firmó un acuerdo de cooperación con el Contralmirante Tim </a:t>
            </a:r>
            <a:r>
              <a:rPr lang="es-NI" sz="2400" dirty="0" err="1"/>
              <a:t>Lowe</a:t>
            </a:r>
            <a:r>
              <a:rPr lang="es-NI" sz="2400" dirty="0"/>
              <a:t>, Director de la Oficina Hidrográfica del Reino Unido </a:t>
            </a:r>
            <a:r>
              <a:rPr lang="es-NI" sz="2400" dirty="0" smtClean="0"/>
              <a:t>(UKHO), el </a:t>
            </a:r>
            <a:r>
              <a:rPr lang="es-NI" sz="2400" dirty="0"/>
              <a:t>cual tiene como objetivo fortalecer las capacidades del Instituto Nicaragüense de Estudios Territoriales (INETER) para la elaboración y publicación de cartas náuticas.</a:t>
            </a:r>
          </a:p>
        </p:txBody>
      </p:sp>
      <p:sp>
        <p:nvSpPr>
          <p:cNvPr id="3" name="2 Rectángulo"/>
          <p:cNvSpPr/>
          <p:nvPr/>
        </p:nvSpPr>
        <p:spPr>
          <a:xfrm>
            <a:off x="3707904" y="75373"/>
            <a:ext cx="1226618" cy="461665"/>
          </a:xfrm>
          <a:prstGeom prst="rect">
            <a:avLst/>
          </a:prstGeom>
        </p:spPr>
        <p:txBody>
          <a:bodyPr wrap="none">
            <a:spAutoFit/>
          </a:bodyPr>
          <a:lstStyle/>
          <a:p>
            <a:r>
              <a:rPr lang="es-NI" sz="2400" b="1" dirty="0">
                <a:latin typeface="Arial" pitchFamily="34" charset="0"/>
                <a:cs typeface="Arial" pitchFamily="34" charset="0"/>
              </a:rPr>
              <a:t>Logros</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1720" y="3356992"/>
            <a:ext cx="4968552" cy="3155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908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07904" y="75373"/>
            <a:ext cx="1226618" cy="461665"/>
          </a:xfrm>
          <a:prstGeom prst="rect">
            <a:avLst/>
          </a:prstGeom>
        </p:spPr>
        <p:txBody>
          <a:bodyPr wrap="none">
            <a:spAutoFit/>
          </a:bodyPr>
          <a:lstStyle/>
          <a:p>
            <a:r>
              <a:rPr lang="es-NI" sz="2400" b="1" dirty="0">
                <a:latin typeface="Arial" pitchFamily="34" charset="0"/>
                <a:cs typeface="Arial" pitchFamily="34" charset="0"/>
              </a:rPr>
              <a:t>Logros</a:t>
            </a:r>
          </a:p>
        </p:txBody>
      </p:sp>
      <p:sp>
        <p:nvSpPr>
          <p:cNvPr id="5" name="4 Rectángulo"/>
          <p:cNvSpPr/>
          <p:nvPr/>
        </p:nvSpPr>
        <p:spPr>
          <a:xfrm>
            <a:off x="107504" y="444704"/>
            <a:ext cx="8856984" cy="3970318"/>
          </a:xfrm>
          <a:prstGeom prst="rect">
            <a:avLst/>
          </a:prstGeom>
        </p:spPr>
        <p:txBody>
          <a:bodyPr wrap="square">
            <a:spAutoFit/>
          </a:bodyPr>
          <a:lstStyle/>
          <a:p>
            <a:pPr algn="just"/>
            <a:r>
              <a:rPr lang="es-NI" sz="3600" dirty="0" smtClean="0"/>
              <a:t>En octubre se recibió la visita del Sr. Jeff Bryant, International </a:t>
            </a:r>
            <a:r>
              <a:rPr lang="es-NI" sz="3600" dirty="0" err="1" smtClean="0"/>
              <a:t>Capacity</a:t>
            </a:r>
            <a:r>
              <a:rPr lang="es-NI" sz="3600" dirty="0" smtClean="0"/>
              <a:t> </a:t>
            </a:r>
            <a:r>
              <a:rPr lang="es-NI" sz="3600" dirty="0" err="1" smtClean="0"/>
              <a:t>Building</a:t>
            </a:r>
            <a:r>
              <a:rPr lang="es-NI" sz="3600" dirty="0" smtClean="0"/>
              <a:t> Manager y el Sr Chris </a:t>
            </a:r>
            <a:r>
              <a:rPr lang="es-NI" sz="3600" dirty="0" err="1" smtClean="0"/>
              <a:t>Thorn</a:t>
            </a:r>
            <a:r>
              <a:rPr lang="es-NI" sz="3600" dirty="0" smtClean="0"/>
              <a:t>, ambos de UKHO para hablar sobre el tema de la cooperación de UKHO y los requerimientos a corto plazo para la elaboración y publicación de las cartas náuticas.  </a:t>
            </a:r>
            <a:endParaRPr lang="es-NI" sz="3600" dirty="0"/>
          </a:p>
        </p:txBody>
      </p:sp>
    </p:spTree>
    <p:extLst>
      <p:ext uri="{BB962C8B-B14F-4D97-AF65-F5344CB8AC3E}">
        <p14:creationId xmlns="" xmlns:p14="http://schemas.microsoft.com/office/powerpoint/2010/main" val="184350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07904" y="75373"/>
            <a:ext cx="1226618" cy="461665"/>
          </a:xfrm>
          <a:prstGeom prst="rect">
            <a:avLst/>
          </a:prstGeom>
        </p:spPr>
        <p:txBody>
          <a:bodyPr wrap="none">
            <a:spAutoFit/>
          </a:bodyPr>
          <a:lstStyle/>
          <a:p>
            <a:r>
              <a:rPr lang="es-NI" sz="2400" b="1" dirty="0">
                <a:latin typeface="Arial" pitchFamily="34" charset="0"/>
                <a:cs typeface="Arial" pitchFamily="34" charset="0"/>
              </a:rPr>
              <a:t>Logros</a:t>
            </a:r>
          </a:p>
        </p:txBody>
      </p:sp>
      <p:sp>
        <p:nvSpPr>
          <p:cNvPr id="3" name="2 Rectángulo"/>
          <p:cNvSpPr/>
          <p:nvPr/>
        </p:nvSpPr>
        <p:spPr>
          <a:xfrm>
            <a:off x="3452269" y="1135187"/>
            <a:ext cx="2095445" cy="400110"/>
          </a:xfrm>
          <a:prstGeom prst="rect">
            <a:avLst/>
          </a:prstGeom>
        </p:spPr>
        <p:txBody>
          <a:bodyPr wrap="none">
            <a:spAutoFit/>
          </a:bodyPr>
          <a:lstStyle/>
          <a:p>
            <a:r>
              <a:rPr lang="es-NI" sz="2000" b="1" dirty="0" smtClean="0">
                <a:latin typeface="Arial" pitchFamily="34" charset="0"/>
                <a:cs typeface="Arial" pitchFamily="34" charset="0"/>
              </a:rPr>
              <a:t>(FOCAHIMECA)</a:t>
            </a:r>
            <a:endParaRPr lang="es-NI" sz="2000" b="1" dirty="0">
              <a:latin typeface="Arial" pitchFamily="34" charset="0"/>
              <a:cs typeface="Arial" pitchFamily="34" charset="0"/>
            </a:endParaRPr>
          </a:p>
        </p:txBody>
      </p:sp>
      <p:sp>
        <p:nvSpPr>
          <p:cNvPr id="5" name="4 Rectángulo"/>
          <p:cNvSpPr/>
          <p:nvPr/>
        </p:nvSpPr>
        <p:spPr>
          <a:xfrm>
            <a:off x="72740" y="1772816"/>
            <a:ext cx="8891747" cy="4678204"/>
          </a:xfrm>
          <a:prstGeom prst="rect">
            <a:avLst/>
          </a:prstGeom>
        </p:spPr>
        <p:txBody>
          <a:bodyPr wrap="square">
            <a:spAutoFit/>
          </a:bodyPr>
          <a:lstStyle/>
          <a:p>
            <a:pPr lvl="1"/>
            <a:r>
              <a:rPr lang="es-CR" sz="2000" i="1" dirty="0" smtClean="0"/>
              <a:t>1. Taller Introducción </a:t>
            </a:r>
            <a:r>
              <a:rPr lang="es-CR" sz="2000" i="1" dirty="0"/>
              <a:t>al Procesamiento de Datos </a:t>
            </a:r>
            <a:r>
              <a:rPr lang="es-CR" sz="2000" i="1" dirty="0" smtClean="0"/>
              <a:t>Batimétricos: </a:t>
            </a:r>
            <a:r>
              <a:rPr lang="es-CR" sz="2000" dirty="0" smtClean="0"/>
              <a:t> 13 </a:t>
            </a:r>
            <a:r>
              <a:rPr lang="es-CR" sz="2000" dirty="0"/>
              <a:t>al 15 de julio </a:t>
            </a:r>
            <a:r>
              <a:rPr lang="es-NI" sz="2000" i="1" dirty="0"/>
              <a:t>en </a:t>
            </a:r>
            <a:r>
              <a:rPr lang="es-NI" sz="2000" i="1" dirty="0" err="1"/>
              <a:t>Varacruz</a:t>
            </a:r>
            <a:r>
              <a:rPr lang="es-NI" sz="2000" i="1" dirty="0"/>
              <a:t>, México. Participó INETER.</a:t>
            </a:r>
            <a:endParaRPr lang="es-CR" sz="2000" dirty="0" smtClean="0"/>
          </a:p>
          <a:p>
            <a:pPr lvl="1"/>
            <a:endParaRPr lang="es-NI" sz="2000" i="1" dirty="0" smtClean="0"/>
          </a:p>
          <a:p>
            <a:pPr lvl="1"/>
            <a:r>
              <a:rPr lang="es-NI" sz="2000" i="1" dirty="0" smtClean="0"/>
              <a:t>2. Taller Infraestructura </a:t>
            </a:r>
            <a:r>
              <a:rPr lang="es-NI" sz="2000" i="1" dirty="0"/>
              <a:t>de Datos </a:t>
            </a:r>
            <a:r>
              <a:rPr lang="es-NI" sz="2000" i="1" dirty="0" smtClean="0"/>
              <a:t>Espaciales: 03 al 07 de octubre de </a:t>
            </a:r>
            <a:r>
              <a:rPr lang="es-NI" sz="2000" i="1" dirty="0"/>
              <a:t>2016, en </a:t>
            </a:r>
            <a:r>
              <a:rPr lang="es-NI" sz="2000" i="1" dirty="0" err="1"/>
              <a:t>Varacruz</a:t>
            </a:r>
            <a:r>
              <a:rPr lang="es-NI" sz="2000" i="1" dirty="0"/>
              <a:t>, México. Participó </a:t>
            </a:r>
            <a:r>
              <a:rPr lang="es-NI" sz="2000" i="1" dirty="0" smtClean="0"/>
              <a:t>INETER.</a:t>
            </a:r>
          </a:p>
          <a:p>
            <a:pPr lvl="1"/>
            <a:endParaRPr lang="es-NI" sz="2000" i="1" dirty="0"/>
          </a:p>
          <a:p>
            <a:pPr lvl="1"/>
            <a:r>
              <a:rPr lang="es-NI" sz="2000" i="1" dirty="0" smtClean="0"/>
              <a:t>3. </a:t>
            </a:r>
            <a:r>
              <a:rPr lang="es-NI" sz="2000" i="1" dirty="0"/>
              <a:t>Taller Difusión de información de Seguridad  </a:t>
            </a:r>
            <a:r>
              <a:rPr lang="es-NI" sz="2000" i="1" dirty="0" smtClean="0"/>
              <a:t>Marítima </a:t>
            </a:r>
            <a:r>
              <a:rPr lang="es-NI" sz="2000" i="1" dirty="0"/>
              <a:t>28 al 30 de noviembre de 2016, en </a:t>
            </a:r>
            <a:r>
              <a:rPr lang="es-NI" sz="2000" i="1" dirty="0" err="1"/>
              <a:t>Varacruz</a:t>
            </a:r>
            <a:r>
              <a:rPr lang="es-NI" sz="2000" i="1" dirty="0"/>
              <a:t>, México. Participó Empresa Portuaria Nacional (EPN).</a:t>
            </a:r>
            <a:endParaRPr lang="es-CR" sz="2000" dirty="0"/>
          </a:p>
          <a:p>
            <a:pPr lvl="1"/>
            <a:endParaRPr lang="es-CR" dirty="0" smtClean="0"/>
          </a:p>
          <a:p>
            <a:pPr lvl="1" algn="just"/>
            <a:r>
              <a:rPr lang="es-CR" sz="2000" dirty="0" smtClean="0"/>
              <a:t>Auspiciado </a:t>
            </a:r>
            <a:r>
              <a:rPr lang="es-CR" sz="2000" dirty="0"/>
              <a:t>por la Asociación de Estados del Caribe (AEC) en el marco del Proyecto </a:t>
            </a:r>
            <a:r>
              <a:rPr lang="es-CR" sz="2000" b="1" dirty="0"/>
              <a:t>Fortalecimiento de Capacidades Hidrográficas en Mesoamérica y Mar Caribe (FOCAHIMECA).</a:t>
            </a:r>
            <a:r>
              <a:rPr lang="es-CR" sz="2000" dirty="0"/>
              <a:t> Los talleres fueron organizados por la Dirección de Hidrografía de la Secretaría de Marina de México (SEMAR), con la asistencia financiera de la Agencia Mexicana de Cooperación Internacional para el Desarrollo (AMEXCID).</a:t>
            </a:r>
            <a:endParaRPr lang="es-NI" sz="2000" dirty="0"/>
          </a:p>
        </p:txBody>
      </p:sp>
      <p:sp>
        <p:nvSpPr>
          <p:cNvPr id="6" name="5 Rectángulo"/>
          <p:cNvSpPr/>
          <p:nvPr/>
        </p:nvSpPr>
        <p:spPr>
          <a:xfrm>
            <a:off x="179512" y="620688"/>
            <a:ext cx="8640960" cy="400110"/>
          </a:xfrm>
          <a:prstGeom prst="rect">
            <a:avLst/>
          </a:prstGeom>
        </p:spPr>
        <p:txBody>
          <a:bodyPr wrap="square">
            <a:spAutoFit/>
          </a:bodyPr>
          <a:lstStyle/>
          <a:p>
            <a:pPr algn="ctr"/>
            <a:r>
              <a:rPr lang="es-CR" sz="2000" b="1" dirty="0"/>
              <a:t>Fortalecimiento de Capacidades Hidrográficas en Mesoamérica y Mar Caribe</a:t>
            </a:r>
            <a:endParaRPr lang="es-NI" sz="2000" dirty="0"/>
          </a:p>
        </p:txBody>
      </p:sp>
    </p:spTree>
    <p:extLst>
      <p:ext uri="{BB962C8B-B14F-4D97-AF65-F5344CB8AC3E}">
        <p14:creationId xmlns="" xmlns:p14="http://schemas.microsoft.com/office/powerpoint/2010/main" val="410213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0" y="908720"/>
            <a:ext cx="2651240" cy="2455168"/>
          </a:xfrm>
          <a:prstGeom prst="rect">
            <a:avLst/>
          </a:prstGeom>
          <a:noFill/>
          <a:ln w="9525">
            <a:noFill/>
            <a:miter lim="800000"/>
            <a:headEnd/>
            <a:tailEnd/>
          </a:ln>
          <a:effectLst/>
        </p:spPr>
      </p:pic>
      <p:pic>
        <p:nvPicPr>
          <p:cNvPr id="3" name="Picture 8"/>
          <p:cNvPicPr>
            <a:picLocks noChangeAspect="1" noChangeArrowheads="1"/>
          </p:cNvPicPr>
          <p:nvPr/>
        </p:nvPicPr>
        <p:blipFill>
          <a:blip r:embed="rId4" cstate="print"/>
          <a:srcRect/>
          <a:stretch>
            <a:fillRect/>
          </a:stretch>
        </p:blipFill>
        <p:spPr bwMode="auto">
          <a:xfrm>
            <a:off x="2555776" y="908720"/>
            <a:ext cx="1874174" cy="2427556"/>
          </a:xfrm>
          <a:prstGeom prst="rect">
            <a:avLst/>
          </a:prstGeom>
          <a:noFill/>
          <a:ln w="9525">
            <a:noFill/>
            <a:miter lim="800000"/>
            <a:headEnd/>
            <a:tailEnd/>
          </a:ln>
          <a:effectLst/>
        </p:spPr>
      </p:pic>
      <p:pic>
        <p:nvPicPr>
          <p:cNvPr id="4" name="Picture 12"/>
          <p:cNvPicPr>
            <a:picLocks noChangeAspect="1" noChangeArrowheads="1"/>
          </p:cNvPicPr>
          <p:nvPr/>
        </p:nvPicPr>
        <p:blipFill>
          <a:blip r:embed="rId5" cstate="print"/>
          <a:srcRect/>
          <a:stretch>
            <a:fillRect/>
          </a:stretch>
        </p:blipFill>
        <p:spPr bwMode="auto">
          <a:xfrm>
            <a:off x="6732240" y="908720"/>
            <a:ext cx="1656184" cy="2452974"/>
          </a:xfrm>
          <a:prstGeom prst="rect">
            <a:avLst/>
          </a:prstGeom>
          <a:noFill/>
        </p:spPr>
      </p:pic>
      <p:pic>
        <p:nvPicPr>
          <p:cNvPr id="5" name="Picture 2" descr="E:\Hidrografía 2009\YELLOWFIN\Imagen 121.jpg"/>
          <p:cNvPicPr>
            <a:picLocks noChangeAspect="1" noChangeArrowheads="1"/>
          </p:cNvPicPr>
          <p:nvPr/>
        </p:nvPicPr>
        <p:blipFill>
          <a:blip r:embed="rId6" cstate="print"/>
          <a:srcRect/>
          <a:stretch>
            <a:fillRect/>
          </a:stretch>
        </p:blipFill>
        <p:spPr bwMode="auto">
          <a:xfrm>
            <a:off x="0" y="3573016"/>
            <a:ext cx="3803915" cy="2852936"/>
          </a:xfrm>
          <a:prstGeom prst="rect">
            <a:avLst/>
          </a:prstGeom>
          <a:noFill/>
        </p:spPr>
      </p:pic>
      <p:pic>
        <p:nvPicPr>
          <p:cNvPr id="6" name="5 Imagen" descr="ValePort.jpg"/>
          <p:cNvPicPr>
            <a:picLocks noChangeAspect="1"/>
          </p:cNvPicPr>
          <p:nvPr/>
        </p:nvPicPr>
        <p:blipFill>
          <a:blip r:embed="rId7" cstate="print"/>
          <a:stretch>
            <a:fillRect/>
          </a:stretch>
        </p:blipFill>
        <p:spPr>
          <a:xfrm>
            <a:off x="4427984" y="908720"/>
            <a:ext cx="2296255" cy="2464788"/>
          </a:xfrm>
          <a:prstGeom prst="rect">
            <a:avLst/>
          </a:prstGeom>
        </p:spPr>
      </p:pic>
      <p:pic>
        <p:nvPicPr>
          <p:cNvPr id="7" name="6 Imagen" descr="GEDC3417.JPG"/>
          <p:cNvPicPr>
            <a:picLocks noChangeAspect="1"/>
          </p:cNvPicPr>
          <p:nvPr/>
        </p:nvPicPr>
        <p:blipFill>
          <a:blip r:embed="rId8" cstate="print"/>
          <a:stretch>
            <a:fillRect/>
          </a:stretch>
        </p:blipFill>
        <p:spPr>
          <a:xfrm>
            <a:off x="3347864" y="3501008"/>
            <a:ext cx="2160240" cy="2880319"/>
          </a:xfrm>
          <a:prstGeom prst="rect">
            <a:avLst/>
          </a:prstGeom>
        </p:spPr>
      </p:pic>
      <p:pic>
        <p:nvPicPr>
          <p:cNvPr id="8" name="7 Imagen" descr="LOGOS TRANSP.png"/>
          <p:cNvPicPr>
            <a:picLocks noChangeAspect="1"/>
          </p:cNvPicPr>
          <p:nvPr/>
        </p:nvPicPr>
        <p:blipFill>
          <a:blip r:embed="rId9" cstate="print"/>
          <a:stretch>
            <a:fillRect/>
          </a:stretch>
        </p:blipFill>
        <p:spPr>
          <a:xfrm>
            <a:off x="0" y="0"/>
            <a:ext cx="861277" cy="783280"/>
          </a:xfrm>
          <a:prstGeom prst="rect">
            <a:avLst/>
          </a:prstGeom>
          <a:ln>
            <a:noFill/>
          </a:ln>
          <a:effectLst>
            <a:outerShdw blurRad="292100" dist="139700" dir="2700000" algn="tl" rotWithShape="0">
              <a:srgbClr val="333333">
                <a:alpha val="65000"/>
              </a:srgbClr>
            </a:outerShdw>
          </a:effectLst>
        </p:spPr>
      </p:pic>
      <p:pic>
        <p:nvPicPr>
          <p:cNvPr id="9" name="Picture 5"/>
          <p:cNvPicPr>
            <a:picLocks noChangeAspect="1" noChangeArrowheads="1"/>
          </p:cNvPicPr>
          <p:nvPr/>
        </p:nvPicPr>
        <p:blipFill>
          <a:blip r:embed="rId10" cstate="print"/>
          <a:srcRect/>
          <a:stretch>
            <a:fillRect/>
          </a:stretch>
        </p:blipFill>
        <p:spPr bwMode="auto">
          <a:xfrm>
            <a:off x="6516216" y="0"/>
            <a:ext cx="4283967" cy="727672"/>
          </a:xfrm>
          <a:prstGeom prst="rect">
            <a:avLst/>
          </a:prstGeom>
          <a:ln>
            <a:noFill/>
          </a:ln>
          <a:effectLst>
            <a:outerShdw blurRad="292100" dist="139700" dir="2700000" algn="tl" rotWithShape="0">
              <a:srgbClr val="333333">
                <a:alpha val="65000"/>
              </a:srgbClr>
            </a:outerShdw>
          </a:effectLst>
        </p:spPr>
      </p:pic>
      <p:sp>
        <p:nvSpPr>
          <p:cNvPr id="10" name="9 Rectángulo"/>
          <p:cNvSpPr/>
          <p:nvPr/>
        </p:nvSpPr>
        <p:spPr>
          <a:xfrm>
            <a:off x="2152971" y="260648"/>
            <a:ext cx="3634328" cy="369332"/>
          </a:xfrm>
          <a:prstGeom prst="rect">
            <a:avLst/>
          </a:prstGeom>
        </p:spPr>
        <p:txBody>
          <a:bodyPr wrap="none">
            <a:spAutoFit/>
          </a:bodyPr>
          <a:lstStyle/>
          <a:p>
            <a:pPr lvl="0" algn="ctr">
              <a:spcBef>
                <a:spcPct val="0"/>
              </a:spcBef>
              <a:defRPr/>
            </a:pPr>
            <a:r>
              <a:rPr lang="es-ES" b="1" dirty="0" smtClean="0">
                <a:latin typeface="Arial" pitchFamily="34" charset="0"/>
                <a:cs typeface="Arial" pitchFamily="34" charset="0"/>
              </a:rPr>
              <a:t>Equipo Hidrográfico y Software</a:t>
            </a:r>
            <a:endParaRPr lang="es-ES" b="1" dirty="0">
              <a:latin typeface="Arial" pitchFamily="34" charset="0"/>
              <a:cs typeface="Arial" pitchFamily="34" charset="0"/>
            </a:endParaRPr>
          </a:p>
        </p:txBody>
      </p:sp>
      <p:pic>
        <p:nvPicPr>
          <p:cNvPr id="11" name="10 Imagen" descr="Hypack, Inc.jpg"/>
          <p:cNvPicPr>
            <a:picLocks noChangeAspect="1"/>
          </p:cNvPicPr>
          <p:nvPr/>
        </p:nvPicPr>
        <p:blipFill>
          <a:blip r:embed="rId11" cstate="print"/>
          <a:stretch>
            <a:fillRect/>
          </a:stretch>
        </p:blipFill>
        <p:spPr>
          <a:xfrm>
            <a:off x="5580112" y="3501008"/>
            <a:ext cx="2469632" cy="1730112"/>
          </a:xfrm>
          <a:prstGeom prst="rect">
            <a:avLst/>
          </a:prstGeom>
        </p:spPr>
      </p:pic>
      <p:pic>
        <p:nvPicPr>
          <p:cNvPr id="12" name="11 Imagen" descr="caris.jpg"/>
          <p:cNvPicPr>
            <a:picLocks noChangeAspect="1"/>
          </p:cNvPicPr>
          <p:nvPr/>
        </p:nvPicPr>
        <p:blipFill>
          <a:blip r:embed="rId12" cstate="print"/>
          <a:stretch>
            <a:fillRect/>
          </a:stretch>
        </p:blipFill>
        <p:spPr>
          <a:xfrm>
            <a:off x="6720270" y="5260847"/>
            <a:ext cx="2423730" cy="159715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450</Words>
  <Application>Microsoft Office PowerPoint</Application>
  <PresentationFormat>Presentación en pantalla (4:3)</PresentationFormat>
  <Paragraphs>43</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ORGANIGRAMA DEL INETER</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Meso-Amercan and Caribbean Hydrographic Commission (MACHC) Meeting</dc:title>
  <dc:creator>WINXP</dc:creator>
  <cp:lastModifiedBy>MONYOYA-PC</cp:lastModifiedBy>
  <cp:revision>99</cp:revision>
  <dcterms:created xsi:type="dcterms:W3CDTF">2012-10-30T21:56:33Z</dcterms:created>
  <dcterms:modified xsi:type="dcterms:W3CDTF">2016-12-15T13:09:52Z</dcterms:modified>
</cp:coreProperties>
</file>