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9.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74" r:id="rId3"/>
    <p:sldId id="278" r:id="rId4"/>
    <p:sldId id="257" r:id="rId5"/>
    <p:sldId id="258" r:id="rId6"/>
    <p:sldId id="260" r:id="rId7"/>
    <p:sldId id="272" r:id="rId8"/>
    <p:sldId id="277" r:id="rId9"/>
    <p:sldId id="271" r:id="rId10"/>
    <p:sldId id="262" r:id="rId11"/>
    <p:sldId id="273" r:id="rId12"/>
    <p:sldId id="275" r:id="rId13"/>
    <p:sldId id="269" r:id="rId14"/>
    <p:sldId id="270" r:id="rId15"/>
    <p:sldId id="264" r:id="rId16"/>
    <p:sldId id="263" r:id="rId17"/>
    <p:sldId id="265" r:id="rId18"/>
    <p:sldId id="266" r:id="rId19"/>
    <p:sldId id="267" r:id="rId20"/>
    <p:sldId id="279" r:id="rId21"/>
    <p:sldId id="280" r:id="rId22"/>
    <p:sldId id="2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661" autoAdjust="0"/>
  </p:normalViewPr>
  <p:slideViewPr>
    <p:cSldViewPr snapToGrid="0">
      <p:cViewPr varScale="1">
        <p:scale>
          <a:sx n="40" d="100"/>
          <a:sy n="40" d="100"/>
        </p:scale>
        <p:origin x="1608" y="44"/>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5B175-5D3A-4E96-9819-22F6ADC01D39}" type="datetimeFigureOut">
              <a:rPr lang="en-US" smtClean="0"/>
              <a:t>12/15/2016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09517-E178-4CED-A1BC-BCC32B549131}" type="slidenum">
              <a:rPr lang="en-US" smtClean="0"/>
              <a:t>‹#›</a:t>
            </a:fld>
            <a:endParaRPr lang="en-US"/>
          </a:p>
        </p:txBody>
      </p:sp>
    </p:spTree>
    <p:extLst>
      <p:ext uri="{BB962C8B-B14F-4D97-AF65-F5344CB8AC3E}">
        <p14:creationId xmlns:p14="http://schemas.microsoft.com/office/powerpoint/2010/main" val="129573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Gross_tonnag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submitted</a:t>
            </a:r>
            <a:r>
              <a:rPr lang="en-US" baseline="0" dirty="0" smtClean="0"/>
              <a:t> the country report in the standard format I will use this opportunity to focus on areas we consider very important to the development of </a:t>
            </a:r>
            <a:r>
              <a:rPr lang="en-US" baseline="0" smtClean="0"/>
              <a:t>hydrographic resilience.</a:t>
            </a:r>
            <a:endParaRPr lang="en-US" dirty="0" smtClean="0"/>
          </a:p>
          <a:p>
            <a:endParaRPr lang="en-US" dirty="0" smtClean="0"/>
          </a:p>
          <a:p>
            <a:r>
              <a:rPr lang="en-US" dirty="0" smtClean="0"/>
              <a:t>Just in case you are wondering neither Jeff nor Alberto asked me to do this</a:t>
            </a:r>
            <a:r>
              <a:rPr lang="en-US" baseline="0" dirty="0" smtClean="0"/>
              <a:t> but I am hoping that when I am finished Antigua and Barbuda will most certainly be remembered…as good example of capacity building in action.</a:t>
            </a:r>
          </a:p>
          <a:p>
            <a:endParaRPr lang="en-US" baseline="0" dirty="0" smtClean="0"/>
          </a:p>
          <a:p>
            <a:r>
              <a:rPr lang="en-US" baseline="0" dirty="0" smtClean="0"/>
              <a:t>In fact the ideal came to me whilst sitting in on the Hydrographic Awareness Seminar and reflected on the my first participation at the MACHC 10 in Barbados in 2009 having joined in administration earlier that year and given the task to prepare Antigua and Barbuda for the VIMSAS audit in 2012.</a:t>
            </a:r>
          </a:p>
          <a:p>
            <a:endParaRPr lang="en-US" baseline="0" dirty="0" smtClean="0"/>
          </a:p>
          <a:p>
            <a:r>
              <a:rPr lang="en-US" baseline="0" dirty="0" smtClean="0"/>
              <a:t>…And with IMSAS, which has replaced VIMSAS,  being mandatory, my colleagues from the other Caribbean island states will have to utilize the MACHC in meeting their obligations under SOLAS.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1</a:t>
            </a:fld>
            <a:endParaRPr lang="en-US"/>
          </a:p>
        </p:txBody>
      </p:sp>
    </p:spTree>
    <p:extLst>
      <p:ext uri="{BB962C8B-B14F-4D97-AF65-F5344CB8AC3E}">
        <p14:creationId xmlns:p14="http://schemas.microsoft.com/office/powerpoint/2010/main" val="1216284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The Anthem of the Seas, a Quantum Class, is the first vessel of this size called on the 2 December 2016. </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Quantum Class</a:t>
            </a:r>
            <a:r>
              <a:rPr lang="en-US" sz="1200" b="0" i="0" kern="1200" dirty="0" smtClean="0">
                <a:solidFill>
                  <a:schemeClr val="tx1"/>
                </a:solidFill>
                <a:effectLst/>
                <a:latin typeface="+mn-lt"/>
                <a:ea typeface="+mn-ea"/>
                <a:cs typeface="+mn-cs"/>
              </a:rPr>
              <a:t>: Tonnage: 167,800;</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Passengers: 4,180; Decks: 16</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pPr fontAlgn="t"/>
            <a:r>
              <a:rPr lang="en-US" dirty="0" smtClean="0">
                <a:effectLst/>
              </a:rPr>
              <a:t>Tonnage:168,666 </a:t>
            </a:r>
            <a:r>
              <a:rPr lang="en-US" sz="1200" u="none" strike="noStrike" kern="1200" dirty="0" smtClean="0">
                <a:solidFill>
                  <a:schemeClr val="tx1"/>
                </a:solidFill>
                <a:effectLst/>
                <a:latin typeface="+mn-lt"/>
                <a:ea typeface="+mn-ea"/>
                <a:cs typeface="+mn-cs"/>
                <a:hlinkClick r:id="rId3" tooltip="Gross tonnage"/>
              </a:rPr>
              <a:t>GT</a:t>
            </a:r>
            <a:r>
              <a:rPr lang="en-US" sz="1200" b="0" i="0" u="none" strike="noStrike" kern="1200" baseline="3000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 </a:t>
            </a:r>
            <a:r>
              <a:rPr lang="en-US" dirty="0" smtClean="0">
                <a:effectLst/>
              </a:rPr>
              <a:t>Length:348 m (1,142 </a:t>
            </a:r>
            <a:r>
              <a:rPr lang="en-US" dirty="0" err="1" smtClean="0">
                <a:effectLst/>
              </a:rPr>
              <a:t>ft</a:t>
            </a:r>
            <a:r>
              <a:rPr lang="en-US" dirty="0" smtClean="0">
                <a:effectLst/>
              </a:rPr>
              <a:t>)  Beam:49.4 m (162 </a:t>
            </a:r>
            <a:r>
              <a:rPr lang="en-US" dirty="0" err="1" smtClean="0">
                <a:effectLst/>
              </a:rPr>
              <a:t>ft</a:t>
            </a:r>
            <a:r>
              <a:rPr lang="en-US" dirty="0" smtClean="0">
                <a:effectLst/>
              </a:rPr>
              <a:t>) (max)</a:t>
            </a:r>
          </a:p>
          <a:p>
            <a:pPr fontAlgn="t"/>
            <a:r>
              <a:rPr lang="en-US" dirty="0" smtClean="0">
                <a:effectLst/>
              </a:rPr>
              <a:t>41.4 m (136 </a:t>
            </a:r>
            <a:r>
              <a:rPr lang="en-US" dirty="0" err="1" smtClean="0">
                <a:effectLst/>
              </a:rPr>
              <a:t>ft</a:t>
            </a:r>
            <a:r>
              <a:rPr lang="en-US" dirty="0" smtClean="0">
                <a:effectLst/>
              </a:rPr>
              <a:t>) (waterline)  Draught:8.8 m (29 </a:t>
            </a:r>
            <a:r>
              <a:rPr lang="en-US" dirty="0" err="1" smtClean="0">
                <a:effectLst/>
              </a:rPr>
              <a:t>ft</a:t>
            </a:r>
            <a:r>
              <a:rPr lang="en-US" dirty="0" smtClean="0">
                <a:effectLst/>
              </a:rPr>
              <a:t>) Decks:18 (16 passenger-accessible)</a:t>
            </a:r>
          </a:p>
          <a:p>
            <a:pPr fontAlgn="t"/>
            <a:endParaRPr lang="en-US" dirty="0" smtClean="0">
              <a:effectLst/>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Oasis Class</a:t>
            </a:r>
            <a:r>
              <a:rPr lang="en-US" sz="1200" b="0" i="0" kern="1200" dirty="0" smtClean="0">
                <a:solidFill>
                  <a:schemeClr val="tx1"/>
                </a:solidFill>
                <a:effectLst/>
                <a:latin typeface="+mn-lt"/>
                <a:ea typeface="+mn-ea"/>
                <a:cs typeface="+mn-cs"/>
              </a:rPr>
              <a:t>: Tonnage: 225,282:</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Passengers: 5,400:</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Decks: 18</a:t>
            </a:r>
            <a:endParaRPr lang="en-US" dirty="0" smtClean="0"/>
          </a:p>
          <a:p>
            <a:pPr fontAlgn="t"/>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12</a:t>
            </a:fld>
            <a:endParaRPr lang="en-US"/>
          </a:p>
        </p:txBody>
      </p:sp>
    </p:spTree>
    <p:extLst>
      <p:ext uri="{BB962C8B-B14F-4D97-AF65-F5344CB8AC3E}">
        <p14:creationId xmlns:p14="http://schemas.microsoft.com/office/powerpoint/2010/main" val="3401682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Show</a:t>
            </a:r>
            <a:r>
              <a:rPr lang="en-US" b="1" baseline="0" dirty="0" smtClean="0"/>
              <a:t> the pier extension!</a:t>
            </a:r>
            <a:endParaRPr lang="en-US" b="1" dirty="0" smtClean="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5752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14</a:t>
            </a:fld>
            <a:endParaRPr lang="en-US"/>
          </a:p>
        </p:txBody>
      </p:sp>
    </p:spTree>
    <p:extLst>
      <p:ext uri="{BB962C8B-B14F-4D97-AF65-F5344CB8AC3E}">
        <p14:creationId xmlns:p14="http://schemas.microsoft.com/office/powerpoint/2010/main" val="69355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Port Authority concluded a $100 million US loan agreement in October 2016 for the refurbishment and development of the main port facilities. Work is expected to commence in the second quarter of 2017 at the Deepwater Harbour Commercial Port Facilities.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9740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Read</a:t>
            </a:r>
            <a:r>
              <a:rPr lang="en-US" b="1" i="1" baseline="0" dirty="0" smtClean="0"/>
              <a: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6142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Read from</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33611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Department of Marine Services and Merchant Shipping is committed to establishing a resilient national hydrographic framework to adequately meet Antigua and Barbuda’s international obligations with respect to Hydrography and Aids to Navigation.</a:t>
            </a:r>
          </a:p>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50147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Read Slide</a:t>
            </a:r>
            <a:endParaRPr lang="en-US" b="1" dirty="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68116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21</a:t>
            </a:fld>
            <a:endParaRPr lang="en-US"/>
          </a:p>
        </p:txBody>
      </p:sp>
    </p:spTree>
    <p:extLst>
      <p:ext uri="{BB962C8B-B14F-4D97-AF65-F5344CB8AC3E}">
        <p14:creationId xmlns:p14="http://schemas.microsoft.com/office/powerpoint/2010/main" val="1011538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Antigua and Barbuda is still in the process of establishing a robust national framework for applicable hydrographic services and would be most grateful for the following training opportunities.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71799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Slide depicts Antigua</a:t>
            </a:r>
            <a:r>
              <a:rPr lang="en-US" baseline="0" dirty="0" smtClean="0"/>
              <a:t> and Barbuda’s experience with the MACHC Capacity Building Program…MACHC provides and awareness…you determine the direction you want to proceed in and the MACHC and its members will support your endeavors.</a:t>
            </a:r>
            <a:endParaRPr lang="en-US" dirty="0" smtClean="0"/>
          </a:p>
          <a:p>
            <a:pPr marL="228600" indent="-228600">
              <a:buAutoNum type="arabicPeriod"/>
            </a:pPr>
            <a:r>
              <a:rPr lang="en-US" dirty="0" smtClean="0"/>
              <a:t>MACHC</a:t>
            </a:r>
            <a:r>
              <a:rPr lang="en-US" baseline="0" dirty="0" smtClean="0"/>
              <a:t> 10 – Barbados 2009: established our NHO – VIMSAS Audit:</a:t>
            </a:r>
          </a:p>
          <a:p>
            <a:pPr marL="228600" indent="-228600">
              <a:buAutoNum type="arabicPeriod"/>
            </a:pPr>
            <a:r>
              <a:rPr lang="en-US" baseline="0" dirty="0" smtClean="0"/>
              <a:t>Hydrographic Course hosted in 2011 -… UKHO/MACHC: Surveyed St. John’s Harbour: Spawned the concept of OECS Hydrographic Initiative.</a:t>
            </a:r>
          </a:p>
          <a:p>
            <a:pPr marL="228600" indent="-228600">
              <a:buAutoNum type="arabicPeriod"/>
            </a:pPr>
            <a:r>
              <a:rPr lang="en-US" baseline="0" dirty="0" smtClean="0"/>
              <a:t>UKHO surveying English and Falmouth Harbour…modern data, re-schemed charts (happy yachting community): have the only chart so far in Caribbean with satellite derived bathymetry.</a:t>
            </a:r>
          </a:p>
          <a:p>
            <a:pPr marL="228600" indent="-228600">
              <a:buAutoNum type="arabicPeriod"/>
            </a:pPr>
            <a:r>
              <a:rPr lang="en-US" baseline="0" dirty="0" smtClean="0"/>
              <a:t>US Navy Surveying St. John’s Harbour and its approaches.</a:t>
            </a:r>
          </a:p>
          <a:p>
            <a:pPr marL="228600" indent="-228600">
              <a:buAutoNum type="arabicPeriod"/>
            </a:pPr>
            <a:r>
              <a:rPr lang="en-US" baseline="0" dirty="0" smtClean="0"/>
              <a:t>Mexico through the Association of American States offer some capacity building.</a:t>
            </a:r>
          </a:p>
          <a:p>
            <a:pPr marL="228600" indent="-228600">
              <a:buAutoNum type="arabicPeriod"/>
            </a:pPr>
            <a:r>
              <a:rPr lang="en-US" baseline="0" dirty="0" smtClean="0"/>
              <a:t>Our CARICOM partner Suriname offer technical capacity which are yet to take advantage of.</a:t>
            </a:r>
          </a:p>
          <a:p>
            <a:pPr marL="228600" indent="-228600">
              <a:buAutoNum type="arabicPeriod"/>
            </a:pPr>
            <a:r>
              <a:rPr lang="en-US" baseline="0" dirty="0" smtClean="0"/>
              <a:t>Strengthened our relationship with our PCA: “Our marriage is doing well”.</a:t>
            </a:r>
          </a:p>
          <a:p>
            <a:pPr marL="0" indent="0">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2</a:t>
            </a:fld>
            <a:endParaRPr lang="en-US"/>
          </a:p>
        </p:txBody>
      </p:sp>
    </p:spTree>
    <p:extLst>
      <p:ext uri="{BB962C8B-B14F-4D97-AF65-F5344CB8AC3E}">
        <p14:creationId xmlns:p14="http://schemas.microsoft.com/office/powerpoint/2010/main" val="258950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now at the stage</a:t>
            </a:r>
            <a:r>
              <a:rPr lang="en-US" baseline="0" dirty="0" smtClean="0"/>
              <a:t> where we feel this comfortable as an associate member of the MACHC.</a:t>
            </a:r>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3</a:t>
            </a:fld>
            <a:endParaRPr lang="en-US"/>
          </a:p>
        </p:txBody>
      </p:sp>
    </p:spTree>
    <p:extLst>
      <p:ext uri="{BB962C8B-B14F-4D97-AF65-F5344CB8AC3E}">
        <p14:creationId xmlns:p14="http://schemas.microsoft.com/office/powerpoint/2010/main" val="945887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smtClean="0"/>
              <a:t>Strengthening Hydrographic Capacities in Mesoamerica and the Caribbean (FOCAHIMECA) Project.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 The candidate passed all three examinations and was awarded an international certificate of competency in aids to navigation management – </a:t>
            </a:r>
            <a:r>
              <a:rPr lang="en-US" b="1" dirty="0" smtClean="0"/>
              <a:t>the first person from the Caribbean region to achieve such recognition. </a:t>
            </a:r>
          </a:p>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4</a:t>
            </a:fld>
            <a:endParaRPr lang="en-US"/>
          </a:p>
        </p:txBody>
      </p:sp>
    </p:spTree>
    <p:extLst>
      <p:ext uri="{BB962C8B-B14F-4D97-AF65-F5344CB8AC3E}">
        <p14:creationId xmlns:p14="http://schemas.microsoft.com/office/powerpoint/2010/main" val="213888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smtClean="0"/>
              <a:t>Strengthening Hydrographic Capacities in Mesoamerica and the Caribbean (FOCAHIMECA) Project.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1" dirty="0" smtClean="0"/>
          </a:p>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5</a:t>
            </a:fld>
            <a:endParaRPr lang="en-US"/>
          </a:p>
        </p:txBody>
      </p:sp>
    </p:spTree>
    <p:extLst>
      <p:ext uri="{BB962C8B-B14F-4D97-AF65-F5344CB8AC3E}">
        <p14:creationId xmlns:p14="http://schemas.microsoft.com/office/powerpoint/2010/main" val="240984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i="1" kern="1200" dirty="0" smtClean="0">
                <a:solidFill>
                  <a:schemeClr val="tx1"/>
                </a:solidFill>
                <a:effectLst/>
                <a:latin typeface="+mn-lt"/>
                <a:ea typeface="+mn-ea"/>
                <a:cs typeface="+mn-cs"/>
              </a:rPr>
              <a:t>Strengthening Hydrographic Capacities in Mesoamerica and the Caribbean (FOCAHIMECA) Project</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Was unable to participate due to very short notice.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78019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onstruction work to extend the Heritage Quay Pier and install of a number of dolphins began in June 16 with a view of attracting Quantum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cruise ships to Antigua.</a:t>
            </a:r>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9</a:t>
            </a:fld>
            <a:endParaRPr lang="en-US"/>
          </a:p>
        </p:txBody>
      </p:sp>
    </p:spTree>
    <p:extLst>
      <p:ext uri="{BB962C8B-B14F-4D97-AF65-F5344CB8AC3E}">
        <p14:creationId xmlns:p14="http://schemas.microsoft.com/office/powerpoint/2010/main" val="282446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Speak to slide.</a:t>
            </a:r>
          </a:p>
          <a:p>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053698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The result is</a:t>
            </a:r>
            <a:r>
              <a:rPr lang="en-US" sz="1200" kern="1200" baseline="0" dirty="0" smtClean="0">
                <a:solidFill>
                  <a:schemeClr val="tx1"/>
                </a:solidFill>
                <a:effectLst/>
                <a:latin typeface="+mn-lt"/>
                <a:ea typeface="+mn-ea"/>
                <a:cs typeface="+mn-cs"/>
              </a:rPr>
              <a:t> a pier extension of </a:t>
            </a:r>
            <a:r>
              <a:rPr lang="en-US" sz="1200" kern="1200" dirty="0" smtClean="0">
                <a:solidFill>
                  <a:schemeClr val="tx1"/>
                </a:solidFill>
                <a:effectLst/>
                <a:latin typeface="+mn-lt"/>
                <a:ea typeface="+mn-ea"/>
                <a:cs typeface="+mn-cs"/>
              </a:rPr>
              <a:t>approximately 400 feet.  </a:t>
            </a:r>
          </a:p>
          <a:p>
            <a:r>
              <a:rPr lang="en-US" sz="1200" kern="1200" dirty="0" smtClean="0">
                <a:solidFill>
                  <a:schemeClr val="tx1"/>
                </a:solidFill>
                <a:effectLst/>
                <a:latin typeface="+mn-lt"/>
                <a:ea typeface="+mn-ea"/>
                <a:cs typeface="+mn-cs"/>
              </a:rPr>
              <a:t>2.  Work entails the erection of a number of dolphins going seaward after the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extension to a distance of approximately 300 feet from the edge of the new section. </a:t>
            </a:r>
            <a:endParaRPr lang="en-US" dirty="0"/>
          </a:p>
        </p:txBody>
      </p:sp>
      <p:sp>
        <p:nvSpPr>
          <p:cNvPr id="4" name="Slide Number Placeholder 3"/>
          <p:cNvSpPr>
            <a:spLocks noGrp="1"/>
          </p:cNvSpPr>
          <p:nvPr>
            <p:ph type="sldNum" sz="quarter" idx="10"/>
          </p:nvPr>
        </p:nvSpPr>
        <p:spPr/>
        <p:txBody>
          <a:bodyPr/>
          <a:lstStyle/>
          <a:p>
            <a:fld id="{01909517-E178-4CED-A1BC-BCC32B549131}" type="slidenum">
              <a:rPr lang="en-US" smtClean="0"/>
              <a:t>11</a:t>
            </a:fld>
            <a:endParaRPr lang="en-US"/>
          </a:p>
        </p:txBody>
      </p:sp>
    </p:spTree>
    <p:extLst>
      <p:ext uri="{BB962C8B-B14F-4D97-AF65-F5344CB8AC3E}">
        <p14:creationId xmlns:p14="http://schemas.microsoft.com/office/powerpoint/2010/main" val="292500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A41385-D3D2-4213-ACFD-03967B639E6C}"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114858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A41385-D3D2-4213-ACFD-03967B639E6C}"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1416740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A41385-D3D2-4213-ACFD-03967B639E6C}"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388886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A41385-D3D2-4213-ACFD-03967B639E6C}"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262081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A41385-D3D2-4213-ACFD-03967B639E6C}"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277662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A41385-D3D2-4213-ACFD-03967B639E6C}" type="datetimeFigureOut">
              <a:rPr lang="en-US" smtClean="0"/>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277161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A41385-D3D2-4213-ACFD-03967B639E6C}" type="datetimeFigureOut">
              <a:rPr lang="en-US" smtClean="0"/>
              <a:t>12/15/2016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2481117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A41385-D3D2-4213-ACFD-03967B639E6C}" type="datetimeFigureOut">
              <a:rPr lang="en-US" smtClean="0"/>
              <a:t>12/15/2016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364691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41385-D3D2-4213-ACFD-03967B639E6C}" type="datetimeFigureOut">
              <a:rPr lang="en-US" smtClean="0"/>
              <a:t>12/15/2016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64436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41385-D3D2-4213-ACFD-03967B639E6C}" type="datetimeFigureOut">
              <a:rPr lang="en-US" smtClean="0"/>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424161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41385-D3D2-4213-ACFD-03967B639E6C}" type="datetimeFigureOut">
              <a:rPr lang="en-US" smtClean="0"/>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5A389-6465-4572-B3A6-189B50776840}" type="slidenum">
              <a:rPr lang="en-US" smtClean="0"/>
              <a:t>‹#›</a:t>
            </a:fld>
            <a:endParaRPr lang="en-US"/>
          </a:p>
        </p:txBody>
      </p:sp>
    </p:spTree>
    <p:extLst>
      <p:ext uri="{BB962C8B-B14F-4D97-AF65-F5344CB8AC3E}">
        <p14:creationId xmlns:p14="http://schemas.microsoft.com/office/powerpoint/2010/main" val="2894647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41385-D3D2-4213-ACFD-03967B639E6C}" type="datetimeFigureOut">
              <a:rPr lang="en-US" smtClean="0"/>
              <a:t>12/15/2016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A389-6465-4572-B3A6-189B50776840}" type="slidenum">
              <a:rPr lang="en-US" smtClean="0"/>
              <a:t>‹#›</a:t>
            </a:fld>
            <a:endParaRPr lang="en-US"/>
          </a:p>
        </p:txBody>
      </p:sp>
    </p:spTree>
    <p:extLst>
      <p:ext uri="{BB962C8B-B14F-4D97-AF65-F5344CB8AC3E}">
        <p14:creationId xmlns:p14="http://schemas.microsoft.com/office/powerpoint/2010/main" val="2850128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7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9408" y="884619"/>
            <a:ext cx="9457944" cy="797877"/>
          </a:xfrm>
          <a:solidFill>
            <a:srgbClr val="FFC000"/>
          </a:solidFill>
        </p:spPr>
        <p:txBody>
          <a:bodyPr>
            <a:normAutofit fontScale="90000"/>
          </a:bodyPr>
          <a:lstStyle/>
          <a:p>
            <a:r>
              <a:rPr lang="en-US" b="1" dirty="0" smtClean="0"/>
              <a:t>Antigua and Barbuda</a:t>
            </a:r>
            <a:endParaRPr lang="en-US" b="1" dirty="0"/>
          </a:p>
        </p:txBody>
      </p:sp>
      <p:sp>
        <p:nvSpPr>
          <p:cNvPr id="3" name="Subtitle 2"/>
          <p:cNvSpPr>
            <a:spLocks noGrp="1"/>
          </p:cNvSpPr>
          <p:nvPr>
            <p:ph type="subTitle" idx="1"/>
          </p:nvPr>
        </p:nvSpPr>
        <p:spPr>
          <a:xfrm>
            <a:off x="749808" y="2788920"/>
            <a:ext cx="9918192" cy="3815080"/>
          </a:xfrm>
        </p:spPr>
        <p:txBody>
          <a:bodyPr>
            <a:normAutofit fontScale="92500" lnSpcReduction="10000"/>
          </a:bodyPr>
          <a:lstStyle/>
          <a:p>
            <a:r>
              <a:rPr lang="en-US" sz="4400" dirty="0" smtClean="0">
                <a:latin typeface="Bell MT" panose="02020503060305020303" pitchFamily="18" charset="0"/>
              </a:rPr>
              <a:t>National Presentation to the </a:t>
            </a:r>
            <a:r>
              <a:rPr lang="en-US" sz="4400" dirty="0" err="1" smtClean="0">
                <a:latin typeface="Bell MT" panose="02020503060305020303" pitchFamily="18" charset="0"/>
              </a:rPr>
              <a:t>Meso</a:t>
            </a:r>
            <a:r>
              <a:rPr lang="en-US" sz="4400" dirty="0" smtClean="0">
                <a:latin typeface="Bell MT" panose="02020503060305020303" pitchFamily="18" charset="0"/>
              </a:rPr>
              <a:t> - American and Caribbean Hydrographic Commission</a:t>
            </a:r>
          </a:p>
          <a:p>
            <a:endParaRPr lang="en-US" sz="2000" dirty="0" smtClean="0">
              <a:latin typeface="Bell MT" panose="02020503060305020303" pitchFamily="18" charset="0"/>
            </a:endParaRPr>
          </a:p>
          <a:p>
            <a:endParaRPr lang="en-US" sz="2000" dirty="0" smtClean="0">
              <a:latin typeface="Bell MT" panose="02020503060305020303" pitchFamily="18" charset="0"/>
            </a:endParaRPr>
          </a:p>
          <a:p>
            <a:endParaRPr lang="en-US" sz="2000" dirty="0">
              <a:latin typeface="Bell MT" panose="02020503060305020303" pitchFamily="18" charset="0"/>
            </a:endParaRPr>
          </a:p>
          <a:p>
            <a:endParaRPr lang="en-US" sz="2000" dirty="0" smtClean="0">
              <a:latin typeface="Bell MT" panose="02020503060305020303" pitchFamily="18" charset="0"/>
            </a:endParaRPr>
          </a:p>
          <a:p>
            <a:r>
              <a:rPr lang="en-US" sz="2000" b="1" dirty="0" smtClean="0">
                <a:latin typeface="Bell MT" panose="02020503060305020303" pitchFamily="18" charset="0"/>
              </a:rPr>
              <a:t>Wayne Mykoo </a:t>
            </a:r>
            <a:r>
              <a:rPr lang="en-US" sz="2000" dirty="0" smtClean="0">
                <a:latin typeface="Bell MT" panose="02020503060305020303" pitchFamily="18" charset="0"/>
              </a:rPr>
              <a:t>-  Manager Maritime Affairs and External Relations</a:t>
            </a:r>
          </a:p>
          <a:p>
            <a:r>
              <a:rPr lang="en-US" sz="2000" dirty="0" smtClean="0">
                <a:latin typeface="Bell MT" panose="02020503060305020303" pitchFamily="18" charset="0"/>
              </a:rPr>
              <a:t>The Department of Marine </a:t>
            </a:r>
            <a:r>
              <a:rPr lang="en-US" sz="2000" dirty="0">
                <a:latin typeface="Bell MT" panose="02020503060305020303" pitchFamily="18" charset="0"/>
              </a:rPr>
              <a:t>S</a:t>
            </a:r>
            <a:r>
              <a:rPr lang="en-US" sz="2000" dirty="0" smtClean="0">
                <a:latin typeface="Bell MT" panose="02020503060305020303" pitchFamily="18" charset="0"/>
              </a:rPr>
              <a:t>ervices and </a:t>
            </a:r>
            <a:r>
              <a:rPr lang="en-US" sz="2000" dirty="0">
                <a:latin typeface="Bell MT" panose="02020503060305020303" pitchFamily="18" charset="0"/>
              </a:rPr>
              <a:t>M</a:t>
            </a:r>
            <a:r>
              <a:rPr lang="en-US" sz="2000" dirty="0" smtClean="0">
                <a:latin typeface="Bell MT" panose="02020503060305020303" pitchFamily="18" charset="0"/>
              </a:rPr>
              <a:t>erchant Shipping (ADOMS)</a:t>
            </a:r>
          </a:p>
          <a:p>
            <a:endParaRPr lang="en-US" sz="4400" dirty="0">
              <a:latin typeface="Bell MT" panose="02020503060305020303" pitchFamily="18" charset="0"/>
            </a:endParaRPr>
          </a:p>
        </p:txBody>
      </p:sp>
    </p:spTree>
    <p:extLst>
      <p:ext uri="{BB962C8B-B14F-4D97-AF65-F5344CB8AC3E}">
        <p14:creationId xmlns:p14="http://schemas.microsoft.com/office/powerpoint/2010/main" val="2022915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4042" y="19255"/>
            <a:ext cx="7719461" cy="635267"/>
          </a:xfrm>
        </p:spPr>
        <p:txBody>
          <a:bodyPr>
            <a:normAutofit/>
          </a:bodyPr>
          <a:lstStyle/>
          <a:p>
            <a:pPr algn="ctr"/>
            <a:r>
              <a:rPr lang="en-US" sz="2400" b="1" dirty="0" smtClean="0">
                <a:latin typeface="Candara" panose="020E0502030303020204" pitchFamily="34" charset="0"/>
              </a:rPr>
              <a:t>Port Facilities Development </a:t>
            </a:r>
            <a:endParaRPr lang="en-US" sz="2400" b="1" dirty="0">
              <a:latin typeface="Candara" panose="020E0502030303020204" pitchFamily="34" charset="0"/>
            </a:endParaRPr>
          </a:p>
        </p:txBody>
      </p:sp>
      <p:sp>
        <p:nvSpPr>
          <p:cNvPr id="3" name="Content Placeholder 2"/>
          <p:cNvSpPr>
            <a:spLocks noGrp="1"/>
          </p:cNvSpPr>
          <p:nvPr>
            <p:ph idx="1"/>
          </p:nvPr>
        </p:nvSpPr>
        <p:spPr>
          <a:xfrm>
            <a:off x="436111" y="2242685"/>
            <a:ext cx="10635915" cy="1289787"/>
          </a:xfrm>
        </p:spPr>
        <p:txBody>
          <a:bodyPr>
            <a:normAutofit fontScale="25000" lnSpcReduction="20000"/>
          </a:bodyPr>
          <a:lstStyle/>
          <a:p>
            <a:pPr marL="0" indent="0">
              <a:lnSpc>
                <a:spcPct val="120000"/>
              </a:lnSpc>
              <a:buNone/>
            </a:pPr>
            <a:r>
              <a:rPr lang="en-US" sz="11200" dirty="0" smtClean="0">
                <a:latin typeface="Candara" panose="020E0502030303020204" pitchFamily="34" charset="0"/>
              </a:rPr>
              <a:t> </a:t>
            </a:r>
            <a:endParaRPr lang="en-US" sz="11200" dirty="0">
              <a:latin typeface="Candara" panose="020E0502030303020204" pitchFamily="34" charset="0"/>
            </a:endParaRPr>
          </a:p>
          <a:p>
            <a:pPr marL="0" indent="0">
              <a:buNone/>
            </a:pPr>
            <a:endParaRPr lang="en-US" sz="9600" dirty="0" smtClean="0">
              <a:latin typeface="Candara" panose="020E0502030303020204" pitchFamily="34" charset="0"/>
            </a:endParaRPr>
          </a:p>
          <a:p>
            <a:pPr marL="0" indent="0">
              <a:buNone/>
            </a:pPr>
            <a:endParaRPr lang="en-US" sz="96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6" name="Rectangle 5"/>
          <p:cNvSpPr/>
          <p:nvPr/>
        </p:nvSpPr>
        <p:spPr>
          <a:xfrm>
            <a:off x="123523" y="3388092"/>
            <a:ext cx="8394835" cy="1082348"/>
          </a:xfrm>
          <a:prstGeom prst="rect">
            <a:avLst/>
          </a:prstGeom>
        </p:spPr>
        <p:txBody>
          <a:bodyPr wrap="square">
            <a:spAutoFit/>
          </a:bodyPr>
          <a:lstStyle/>
          <a:p>
            <a:pPr marL="685800" indent="-228600" algn="just">
              <a:spcAft>
                <a:spcPts val="1000"/>
              </a:spcAft>
            </a:pPr>
            <a:endParaRPr lang="en-US" sz="2800" b="1" dirty="0" smtClean="0">
              <a:solidFill>
                <a:prstClr val="black"/>
              </a:solidFill>
              <a:latin typeface="Candara" panose="020E0502030303020204" pitchFamily="34" charset="0"/>
              <a:ea typeface="Calibri" panose="020F0502020204030204" pitchFamily="34" charset="0"/>
              <a:cs typeface="Arial" panose="020B0604020202020204" pitchFamily="34" charset="0"/>
            </a:endParaRPr>
          </a:p>
          <a:p>
            <a:pPr marL="685800" indent="-228600" algn="just">
              <a:spcAft>
                <a:spcPts val="1000"/>
              </a:spcAft>
            </a:pPr>
            <a:endParaRPr lang="en-US" sz="2800" b="1" dirty="0">
              <a:solidFill>
                <a:prstClr val="black"/>
              </a:solidFill>
              <a:ea typeface="Calibri" panose="020F0502020204030204" pitchFamily="34" charset="0"/>
              <a:cs typeface="Times New Roman" panose="02020603050405020304" pitchFamily="18" charset="0"/>
            </a:endParaRPr>
          </a:p>
        </p:txBody>
      </p:sp>
      <p:sp>
        <p:nvSpPr>
          <p:cNvPr id="4" name="TextBox 3"/>
          <p:cNvSpPr txBox="1"/>
          <p:nvPr/>
        </p:nvSpPr>
        <p:spPr>
          <a:xfrm>
            <a:off x="436111" y="550781"/>
            <a:ext cx="3087571" cy="461665"/>
          </a:xfrm>
          <a:prstGeom prst="rect">
            <a:avLst/>
          </a:prstGeom>
          <a:noFill/>
        </p:spPr>
        <p:txBody>
          <a:bodyPr wrap="square" rtlCol="0">
            <a:spAutoFit/>
          </a:bodyPr>
          <a:lstStyle/>
          <a:p>
            <a:r>
              <a:rPr lang="en-US" sz="2400" b="1" dirty="0" smtClean="0">
                <a:solidFill>
                  <a:srgbClr val="C00000"/>
                </a:solidFill>
                <a:latin typeface="Candara" panose="020E0502030303020204" pitchFamily="34" charset="0"/>
              </a:rPr>
              <a:t>Heritage Quay Pier</a:t>
            </a:r>
            <a:endParaRPr lang="en-US" sz="2400" b="1" dirty="0">
              <a:solidFill>
                <a:srgbClr val="C00000"/>
              </a:solidFill>
              <a:latin typeface="Candara" panose="020E0502030303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723" y="938060"/>
            <a:ext cx="3290237" cy="246767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560" y="938059"/>
            <a:ext cx="3269146" cy="245185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199" y="982877"/>
            <a:ext cx="4309443" cy="242406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1978" y="3532472"/>
            <a:ext cx="4818482" cy="318454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6562" y="3532472"/>
            <a:ext cx="4224965" cy="31687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274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475630" cy="6858000"/>
          </a:xfrm>
          <a:prstGeom prst="rect">
            <a:avLst/>
          </a:prstGeom>
        </p:spPr>
      </p:pic>
    </p:spTree>
    <p:extLst>
      <p:ext uri="{BB962C8B-B14F-4D97-AF65-F5344CB8AC3E}">
        <p14:creationId xmlns:p14="http://schemas.microsoft.com/office/powerpoint/2010/main" val="1933472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78" y="1187355"/>
            <a:ext cx="5654722" cy="424104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187356"/>
            <a:ext cx="5654722" cy="4241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7517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640" y="4000689"/>
            <a:ext cx="4071751" cy="270728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599" y="4000689"/>
            <a:ext cx="4071750" cy="270728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2658" y="786897"/>
            <a:ext cx="5029101" cy="334381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236269" y="219706"/>
            <a:ext cx="7719461" cy="635267"/>
          </a:xfrm>
        </p:spPr>
        <p:txBody>
          <a:bodyPr>
            <a:normAutofit/>
          </a:bodyPr>
          <a:lstStyle/>
          <a:p>
            <a:pPr algn="ctr"/>
            <a:r>
              <a:rPr lang="en-US" sz="3200" b="1" dirty="0" smtClean="0">
                <a:latin typeface="Candara" panose="020E0502030303020204" pitchFamily="34" charset="0"/>
              </a:rPr>
              <a:t>Port Facilities Development </a:t>
            </a:r>
            <a:endParaRPr lang="en-US" sz="3200" b="1" dirty="0">
              <a:latin typeface="Candara" panose="020E0502030303020204" pitchFamily="34" charset="0"/>
            </a:endParaRPr>
          </a:p>
        </p:txBody>
      </p:sp>
      <p:sp>
        <p:nvSpPr>
          <p:cNvPr id="3" name="Content Placeholder 2"/>
          <p:cNvSpPr>
            <a:spLocks noGrp="1"/>
          </p:cNvSpPr>
          <p:nvPr>
            <p:ph idx="1"/>
          </p:nvPr>
        </p:nvSpPr>
        <p:spPr>
          <a:xfrm>
            <a:off x="436111" y="2242685"/>
            <a:ext cx="10635915" cy="1289787"/>
          </a:xfrm>
        </p:spPr>
        <p:txBody>
          <a:bodyPr>
            <a:normAutofit fontScale="25000" lnSpcReduction="20000"/>
          </a:bodyPr>
          <a:lstStyle/>
          <a:p>
            <a:pPr marL="0" indent="0">
              <a:lnSpc>
                <a:spcPct val="120000"/>
              </a:lnSpc>
              <a:buNone/>
            </a:pPr>
            <a:r>
              <a:rPr lang="en-US" sz="11200" dirty="0" smtClean="0">
                <a:latin typeface="Candara" panose="020E0502030303020204" pitchFamily="34" charset="0"/>
              </a:rPr>
              <a:t> </a:t>
            </a:r>
            <a:endParaRPr lang="en-US" sz="11200" dirty="0">
              <a:latin typeface="Candara" panose="020E0502030303020204" pitchFamily="34" charset="0"/>
            </a:endParaRPr>
          </a:p>
          <a:p>
            <a:pPr marL="0" indent="0">
              <a:buNone/>
            </a:pPr>
            <a:endParaRPr lang="en-US" sz="9600" dirty="0" smtClean="0">
              <a:latin typeface="Candara" panose="020E0502030303020204" pitchFamily="34" charset="0"/>
            </a:endParaRPr>
          </a:p>
          <a:p>
            <a:pPr marL="0" indent="0">
              <a:buNone/>
            </a:pPr>
            <a:endParaRPr lang="en-US" sz="96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6" name="Rectangle 5"/>
          <p:cNvSpPr/>
          <p:nvPr/>
        </p:nvSpPr>
        <p:spPr>
          <a:xfrm>
            <a:off x="123523" y="3388092"/>
            <a:ext cx="8394835" cy="1082348"/>
          </a:xfrm>
          <a:prstGeom prst="rect">
            <a:avLst/>
          </a:prstGeom>
        </p:spPr>
        <p:txBody>
          <a:bodyPr wrap="square">
            <a:spAutoFit/>
          </a:bodyPr>
          <a:lstStyle/>
          <a:p>
            <a:pPr marL="685800" indent="-228600" algn="just">
              <a:spcAft>
                <a:spcPts val="1000"/>
              </a:spcAft>
            </a:pPr>
            <a:endParaRPr lang="en-US" sz="2800" b="1" dirty="0" smtClean="0">
              <a:solidFill>
                <a:prstClr val="black"/>
              </a:solidFill>
              <a:latin typeface="Candara" panose="020E0502030303020204" pitchFamily="34" charset="0"/>
              <a:ea typeface="Calibri" panose="020F0502020204030204" pitchFamily="34" charset="0"/>
              <a:cs typeface="Arial" panose="020B0604020202020204" pitchFamily="34" charset="0"/>
            </a:endParaRPr>
          </a:p>
          <a:p>
            <a:pPr marL="685800" indent="-228600" algn="just">
              <a:spcAft>
                <a:spcPts val="1000"/>
              </a:spcAft>
            </a:pPr>
            <a:endParaRPr lang="en-US" sz="2800" b="1" dirty="0">
              <a:solidFill>
                <a:prstClr val="black"/>
              </a:solidFill>
              <a:ea typeface="Calibri" panose="020F0502020204030204" pitchFamily="34" charset="0"/>
              <a:cs typeface="Times New Roman" panose="02020603050405020304" pitchFamily="18" charset="0"/>
            </a:endParaRPr>
          </a:p>
        </p:txBody>
      </p:sp>
      <p:sp>
        <p:nvSpPr>
          <p:cNvPr id="4" name="TextBox 3"/>
          <p:cNvSpPr txBox="1"/>
          <p:nvPr/>
        </p:nvSpPr>
        <p:spPr>
          <a:xfrm>
            <a:off x="4754978" y="786897"/>
            <a:ext cx="3087571" cy="461665"/>
          </a:xfrm>
          <a:prstGeom prst="rect">
            <a:avLst/>
          </a:prstGeom>
          <a:noFill/>
        </p:spPr>
        <p:txBody>
          <a:bodyPr wrap="square" rtlCol="0">
            <a:spAutoFit/>
          </a:bodyPr>
          <a:lstStyle/>
          <a:p>
            <a:r>
              <a:rPr lang="en-US" sz="2400" b="1" dirty="0" smtClean="0">
                <a:solidFill>
                  <a:srgbClr val="C00000"/>
                </a:solidFill>
                <a:latin typeface="Candara" panose="020E0502030303020204" pitchFamily="34" charset="0"/>
              </a:rPr>
              <a:t>Heritage Quay Pier</a:t>
            </a:r>
            <a:endParaRPr lang="en-US" sz="2400" b="1" dirty="0">
              <a:solidFill>
                <a:srgbClr val="C00000"/>
              </a:solidFill>
              <a:latin typeface="Candara" panose="020E0502030303020204" pitchFamily="34" charset="0"/>
            </a:endParaRPr>
          </a:p>
        </p:txBody>
      </p:sp>
      <p:sp>
        <p:nvSpPr>
          <p:cNvPr id="7" name="Arc 6"/>
          <p:cNvSpPr/>
          <p:nvPr/>
        </p:nvSpPr>
        <p:spPr>
          <a:xfrm>
            <a:off x="2073174" y="5222240"/>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93750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269" y="47847"/>
            <a:ext cx="12192000" cy="6810153"/>
          </a:xfrm>
        </p:spPr>
      </p:pic>
      <p:pic>
        <p:nvPicPr>
          <p:cNvPr id="5" name="Picture 4"/>
          <p:cNvPicPr>
            <a:picLocks noChangeAspect="1"/>
          </p:cNvPicPr>
          <p:nvPr/>
        </p:nvPicPr>
        <p:blipFill>
          <a:blip r:embed="rId4"/>
          <a:stretch>
            <a:fillRect/>
          </a:stretch>
        </p:blipFill>
        <p:spPr>
          <a:xfrm>
            <a:off x="6096000" y="-53163"/>
            <a:ext cx="6096000" cy="2927672"/>
          </a:xfrm>
          <a:prstGeom prst="rect">
            <a:avLst/>
          </a:prstGeom>
          <a:effectLst>
            <a:softEdge rad="63500"/>
          </a:effectLst>
        </p:spPr>
      </p:pic>
      <p:sp>
        <p:nvSpPr>
          <p:cNvPr id="6" name="Title 1"/>
          <p:cNvSpPr txBox="1">
            <a:spLocks/>
          </p:cNvSpPr>
          <p:nvPr/>
        </p:nvSpPr>
        <p:spPr>
          <a:xfrm>
            <a:off x="-293703" y="16449"/>
            <a:ext cx="6481852" cy="635267"/>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Candara" panose="020E0502030303020204" pitchFamily="34" charset="0"/>
              </a:rPr>
              <a:t>Port Facilities Development </a:t>
            </a:r>
            <a:endParaRPr lang="en-US" sz="3200" b="1" dirty="0">
              <a:latin typeface="Candara" panose="020E0502030303020204" pitchFamily="34" charset="0"/>
            </a:endParaRPr>
          </a:p>
        </p:txBody>
      </p:sp>
      <p:sp>
        <p:nvSpPr>
          <p:cNvPr id="7" name="TextBox 6"/>
          <p:cNvSpPr txBox="1"/>
          <p:nvPr/>
        </p:nvSpPr>
        <p:spPr>
          <a:xfrm>
            <a:off x="-293704" y="553135"/>
            <a:ext cx="6471220" cy="461665"/>
          </a:xfrm>
          <a:prstGeom prst="rect">
            <a:avLst/>
          </a:prstGeom>
          <a:solidFill>
            <a:srgbClr val="FFC000"/>
          </a:solidFill>
        </p:spPr>
        <p:txBody>
          <a:bodyPr wrap="square" rtlCol="0">
            <a:spAutoFit/>
          </a:bodyPr>
          <a:lstStyle/>
          <a:p>
            <a:r>
              <a:rPr lang="en-US" sz="2400" b="1" dirty="0" smtClean="0">
                <a:solidFill>
                  <a:srgbClr val="C00000"/>
                </a:solidFill>
                <a:latin typeface="Candara" panose="020E0502030303020204" pitchFamily="34" charset="0"/>
              </a:rPr>
              <a:t>Deepwater Harbour Commercial Port Facilities</a:t>
            </a:r>
            <a:endParaRPr lang="en-US" sz="2400" b="1" dirty="0">
              <a:solidFill>
                <a:srgbClr val="C00000"/>
              </a:solidFill>
              <a:latin typeface="Candara" panose="020E0502030303020204" pitchFamily="34" charset="0"/>
            </a:endParaRPr>
          </a:p>
        </p:txBody>
      </p:sp>
      <p:sp>
        <p:nvSpPr>
          <p:cNvPr id="3" name="Oval 2"/>
          <p:cNvSpPr/>
          <p:nvPr/>
        </p:nvSpPr>
        <p:spPr>
          <a:xfrm rot="1452980">
            <a:off x="852556" y="1283076"/>
            <a:ext cx="4790500" cy="2142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5672541" y="3429000"/>
            <a:ext cx="1934788" cy="139027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7344771" y="3903259"/>
            <a:ext cx="2115402" cy="1897039"/>
          </a:xfrm>
          <a:prstGeom prst="flowChartConnector">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57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802" y="240628"/>
            <a:ext cx="7719461" cy="635267"/>
          </a:xfrm>
        </p:spPr>
        <p:txBody>
          <a:bodyPr>
            <a:normAutofit/>
          </a:bodyPr>
          <a:lstStyle/>
          <a:p>
            <a:pPr algn="ctr"/>
            <a:r>
              <a:rPr lang="en-US" sz="3200" b="1" dirty="0" smtClean="0">
                <a:latin typeface="Candara" panose="020E0502030303020204" pitchFamily="34" charset="0"/>
              </a:rPr>
              <a:t>Port Facilities Development </a:t>
            </a:r>
            <a:endParaRPr lang="en-US" sz="3200" b="1" dirty="0">
              <a:latin typeface="Candara" panose="020E0502030303020204" pitchFamily="34" charset="0"/>
            </a:endParaRPr>
          </a:p>
        </p:txBody>
      </p:sp>
      <p:sp>
        <p:nvSpPr>
          <p:cNvPr id="3" name="Content Placeholder 2"/>
          <p:cNvSpPr>
            <a:spLocks noGrp="1"/>
          </p:cNvSpPr>
          <p:nvPr>
            <p:ph idx="1"/>
          </p:nvPr>
        </p:nvSpPr>
        <p:spPr>
          <a:xfrm>
            <a:off x="436111" y="2242685"/>
            <a:ext cx="10635915" cy="1289787"/>
          </a:xfrm>
        </p:spPr>
        <p:txBody>
          <a:bodyPr>
            <a:normAutofit fontScale="25000" lnSpcReduction="20000"/>
          </a:bodyPr>
          <a:lstStyle/>
          <a:p>
            <a:pPr marL="0" indent="0">
              <a:lnSpc>
                <a:spcPct val="120000"/>
              </a:lnSpc>
              <a:buNone/>
            </a:pPr>
            <a:r>
              <a:rPr lang="en-US" sz="11200" dirty="0" smtClean="0">
                <a:latin typeface="Candara" panose="020E0502030303020204" pitchFamily="34" charset="0"/>
              </a:rPr>
              <a:t> </a:t>
            </a:r>
            <a:endParaRPr lang="en-US" sz="11200" dirty="0">
              <a:latin typeface="Candara" panose="020E0502030303020204" pitchFamily="34" charset="0"/>
            </a:endParaRPr>
          </a:p>
          <a:p>
            <a:pPr marL="0" indent="0">
              <a:buNone/>
            </a:pPr>
            <a:endParaRPr lang="en-US" sz="9600" dirty="0" smtClean="0">
              <a:latin typeface="Candara" panose="020E0502030303020204" pitchFamily="34" charset="0"/>
            </a:endParaRPr>
          </a:p>
          <a:p>
            <a:pPr marL="0" indent="0">
              <a:buNone/>
            </a:pPr>
            <a:endParaRPr lang="en-US" sz="96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6" name="Rectangle 5"/>
          <p:cNvSpPr/>
          <p:nvPr/>
        </p:nvSpPr>
        <p:spPr>
          <a:xfrm>
            <a:off x="123523" y="3388092"/>
            <a:ext cx="8394835" cy="1082348"/>
          </a:xfrm>
          <a:prstGeom prst="rect">
            <a:avLst/>
          </a:prstGeom>
        </p:spPr>
        <p:txBody>
          <a:bodyPr wrap="square">
            <a:spAutoFit/>
          </a:bodyPr>
          <a:lstStyle/>
          <a:p>
            <a:pPr marL="685800" indent="-228600" algn="just">
              <a:spcAft>
                <a:spcPts val="1000"/>
              </a:spcAft>
            </a:pPr>
            <a:endParaRPr lang="en-US" sz="2800" b="1" dirty="0" smtClean="0">
              <a:solidFill>
                <a:prstClr val="black"/>
              </a:solidFill>
              <a:latin typeface="Candara" panose="020E0502030303020204" pitchFamily="34" charset="0"/>
              <a:ea typeface="Calibri" panose="020F0502020204030204" pitchFamily="34" charset="0"/>
              <a:cs typeface="Arial" panose="020B0604020202020204" pitchFamily="34" charset="0"/>
            </a:endParaRPr>
          </a:p>
          <a:p>
            <a:pPr marL="685800" indent="-228600" algn="just">
              <a:spcAft>
                <a:spcPts val="1000"/>
              </a:spcAft>
            </a:pPr>
            <a:endParaRPr lang="en-US" sz="2800" b="1" dirty="0">
              <a:solidFill>
                <a:prstClr val="black"/>
              </a:solidFill>
              <a:ea typeface="Calibri" panose="020F0502020204030204" pitchFamily="34" charset="0"/>
              <a:cs typeface="Times New Roman" panose="02020603050405020304" pitchFamily="18" charset="0"/>
            </a:endParaRPr>
          </a:p>
        </p:txBody>
      </p:sp>
      <p:sp>
        <p:nvSpPr>
          <p:cNvPr id="4" name="TextBox 3"/>
          <p:cNvSpPr txBox="1"/>
          <p:nvPr/>
        </p:nvSpPr>
        <p:spPr>
          <a:xfrm>
            <a:off x="2496412" y="652381"/>
            <a:ext cx="6694371" cy="461665"/>
          </a:xfrm>
          <a:prstGeom prst="rect">
            <a:avLst/>
          </a:prstGeom>
          <a:noFill/>
        </p:spPr>
        <p:txBody>
          <a:bodyPr wrap="square" rtlCol="0">
            <a:spAutoFit/>
          </a:bodyPr>
          <a:lstStyle/>
          <a:p>
            <a:r>
              <a:rPr lang="en-US" sz="2400" b="1" dirty="0" smtClean="0">
                <a:solidFill>
                  <a:srgbClr val="C00000"/>
                </a:solidFill>
                <a:latin typeface="Candara" panose="020E0502030303020204" pitchFamily="34" charset="0"/>
              </a:rPr>
              <a:t>Deepwater Harbour Commercial Port Facilities</a:t>
            </a:r>
            <a:endParaRPr lang="en-US" sz="2400" b="1" dirty="0">
              <a:solidFill>
                <a:srgbClr val="C00000"/>
              </a:solidFill>
              <a:latin typeface="Candara" panose="020E0502030303020204" pitchFamily="34" charset="0"/>
            </a:endParaRPr>
          </a:p>
        </p:txBody>
      </p:sp>
      <p:pic>
        <p:nvPicPr>
          <p:cNvPr id="5" name="Picture 4"/>
          <p:cNvPicPr>
            <a:picLocks noChangeAspect="1"/>
          </p:cNvPicPr>
          <p:nvPr/>
        </p:nvPicPr>
        <p:blipFill>
          <a:blip r:embed="rId3"/>
          <a:stretch>
            <a:fillRect/>
          </a:stretch>
        </p:blipFill>
        <p:spPr>
          <a:xfrm>
            <a:off x="-74428" y="1114046"/>
            <a:ext cx="12266428" cy="5784112"/>
          </a:xfrm>
          <a:prstGeom prst="rect">
            <a:avLst/>
          </a:prstGeom>
        </p:spPr>
      </p:pic>
    </p:spTree>
    <p:extLst>
      <p:ext uri="{BB962C8B-B14F-4D97-AF65-F5344CB8AC3E}">
        <p14:creationId xmlns:p14="http://schemas.microsoft.com/office/powerpoint/2010/main" val="2221485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802" y="240628"/>
            <a:ext cx="7719461" cy="635267"/>
          </a:xfrm>
        </p:spPr>
        <p:txBody>
          <a:bodyPr>
            <a:normAutofit/>
          </a:bodyPr>
          <a:lstStyle/>
          <a:p>
            <a:pPr algn="ctr"/>
            <a:r>
              <a:rPr lang="en-US" sz="3200" b="1" dirty="0" smtClean="0">
                <a:latin typeface="Candara" panose="020E0502030303020204" pitchFamily="34" charset="0"/>
              </a:rPr>
              <a:t>Other Activities </a:t>
            </a:r>
            <a:endParaRPr lang="en-US" sz="3200" b="1" dirty="0">
              <a:latin typeface="Candara" panose="020E0502030303020204" pitchFamily="34" charset="0"/>
            </a:endParaRPr>
          </a:p>
        </p:txBody>
      </p:sp>
      <p:sp>
        <p:nvSpPr>
          <p:cNvPr id="3" name="Content Placeholder 2"/>
          <p:cNvSpPr>
            <a:spLocks noGrp="1"/>
          </p:cNvSpPr>
          <p:nvPr>
            <p:ph idx="1"/>
          </p:nvPr>
        </p:nvSpPr>
        <p:spPr>
          <a:xfrm>
            <a:off x="436111" y="2242685"/>
            <a:ext cx="10635915" cy="1289787"/>
          </a:xfrm>
        </p:spPr>
        <p:txBody>
          <a:bodyPr>
            <a:normAutofit fontScale="25000" lnSpcReduction="20000"/>
          </a:bodyPr>
          <a:lstStyle/>
          <a:p>
            <a:pPr marL="0" indent="0">
              <a:lnSpc>
                <a:spcPct val="120000"/>
              </a:lnSpc>
              <a:buNone/>
            </a:pPr>
            <a:r>
              <a:rPr lang="en-US" sz="11200" dirty="0" smtClean="0">
                <a:latin typeface="Candara" panose="020E0502030303020204" pitchFamily="34" charset="0"/>
              </a:rPr>
              <a:t> </a:t>
            </a:r>
            <a:endParaRPr lang="en-US" sz="11200" dirty="0">
              <a:latin typeface="Candara" panose="020E0502030303020204" pitchFamily="34" charset="0"/>
            </a:endParaRPr>
          </a:p>
          <a:p>
            <a:pPr marL="0" indent="0">
              <a:buNone/>
            </a:pPr>
            <a:endParaRPr lang="en-US" sz="9600" dirty="0" smtClean="0">
              <a:latin typeface="Candara" panose="020E0502030303020204" pitchFamily="34" charset="0"/>
            </a:endParaRPr>
          </a:p>
          <a:p>
            <a:pPr marL="0" indent="0">
              <a:buNone/>
            </a:pPr>
            <a:endParaRPr lang="en-US" sz="96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6" name="Rectangle 5"/>
          <p:cNvSpPr/>
          <p:nvPr/>
        </p:nvSpPr>
        <p:spPr>
          <a:xfrm>
            <a:off x="1905802" y="2477239"/>
            <a:ext cx="8394835" cy="1082348"/>
          </a:xfrm>
          <a:prstGeom prst="rect">
            <a:avLst/>
          </a:prstGeom>
        </p:spPr>
        <p:txBody>
          <a:bodyPr wrap="square">
            <a:spAutoFit/>
          </a:bodyPr>
          <a:lstStyle/>
          <a:p>
            <a:pPr marL="685800" indent="-228600" algn="just">
              <a:spcAft>
                <a:spcPts val="1000"/>
              </a:spcAft>
            </a:pPr>
            <a:endParaRPr lang="en-US" sz="2800" b="1" dirty="0" smtClean="0">
              <a:solidFill>
                <a:prstClr val="black"/>
              </a:solidFill>
              <a:latin typeface="Candara" panose="020E0502030303020204" pitchFamily="34" charset="0"/>
              <a:ea typeface="Calibri" panose="020F0502020204030204" pitchFamily="34" charset="0"/>
              <a:cs typeface="Arial" panose="020B0604020202020204" pitchFamily="34" charset="0"/>
            </a:endParaRPr>
          </a:p>
          <a:p>
            <a:pPr marL="685800" indent="-228600" algn="just">
              <a:spcAft>
                <a:spcPts val="1000"/>
              </a:spcAft>
            </a:pPr>
            <a:endParaRPr lang="en-US" sz="2800" b="1" dirty="0">
              <a:solidFill>
                <a:prstClr val="black"/>
              </a:solidFill>
              <a:ea typeface="Calibri" panose="020F0502020204030204" pitchFamily="34" charset="0"/>
              <a:cs typeface="Times New Roman" panose="02020603050405020304" pitchFamily="18" charset="0"/>
            </a:endParaRPr>
          </a:p>
        </p:txBody>
      </p:sp>
      <p:sp>
        <p:nvSpPr>
          <p:cNvPr id="5" name="TextBox 4"/>
          <p:cNvSpPr txBox="1"/>
          <p:nvPr/>
        </p:nvSpPr>
        <p:spPr>
          <a:xfrm>
            <a:off x="555913" y="765379"/>
            <a:ext cx="2699778" cy="461665"/>
          </a:xfrm>
          <a:prstGeom prst="rect">
            <a:avLst/>
          </a:prstGeom>
          <a:noFill/>
        </p:spPr>
        <p:txBody>
          <a:bodyPr wrap="none" rtlCol="0">
            <a:spAutoFit/>
          </a:bodyPr>
          <a:lstStyle/>
          <a:p>
            <a:r>
              <a:rPr lang="en-US" sz="2400" b="1" dirty="0" smtClean="0">
                <a:solidFill>
                  <a:srgbClr val="C00000"/>
                </a:solidFill>
                <a:latin typeface="Candara" panose="020E0502030303020204" pitchFamily="34" charset="0"/>
              </a:rPr>
              <a:t>IALA  Review - 2016</a:t>
            </a:r>
            <a:endParaRPr lang="en-US" sz="2400" b="1" dirty="0">
              <a:solidFill>
                <a:srgbClr val="C00000"/>
              </a:solidFill>
              <a:latin typeface="Candara" panose="020E0502030303020204" pitchFamily="34" charset="0"/>
            </a:endParaRPr>
          </a:p>
        </p:txBody>
      </p:sp>
      <p:sp>
        <p:nvSpPr>
          <p:cNvPr id="4" name="Rectangle 3"/>
          <p:cNvSpPr/>
          <p:nvPr/>
        </p:nvSpPr>
        <p:spPr>
          <a:xfrm>
            <a:off x="555913" y="1294148"/>
            <a:ext cx="11412567" cy="2000548"/>
          </a:xfrm>
          <a:prstGeom prst="rect">
            <a:avLst/>
          </a:prstGeom>
        </p:spPr>
        <p:txBody>
          <a:bodyPr wrap="square">
            <a:spAutoFit/>
          </a:bodyPr>
          <a:lstStyle/>
          <a:p>
            <a:r>
              <a:rPr lang="en-US" sz="2000" dirty="0">
                <a:latin typeface="Candara" panose="020E0502030303020204" pitchFamily="34" charset="0"/>
                <a:ea typeface="Calibri" panose="020F0502020204030204" pitchFamily="34" charset="0"/>
                <a:cs typeface="Arial" panose="020B0604020202020204" pitchFamily="34" charset="0"/>
              </a:rPr>
              <a:t>The IALA World Wide Academy conducted a </a:t>
            </a:r>
            <a:r>
              <a:rPr lang="en-US" sz="2000" dirty="0" smtClean="0">
                <a:latin typeface="Candara" panose="020E0502030303020204" pitchFamily="34" charset="0"/>
                <a:ea typeface="Calibri" panose="020F0502020204030204" pitchFamily="34" charset="0"/>
                <a:cs typeface="Arial" panose="020B0604020202020204" pitchFamily="34" charset="0"/>
              </a:rPr>
              <a:t>review of the progress made with respect to the 45 </a:t>
            </a:r>
            <a:r>
              <a:rPr lang="en-US" sz="2000" dirty="0">
                <a:latin typeface="Candara" panose="020E0502030303020204" pitchFamily="34" charset="0"/>
                <a:ea typeface="Calibri" panose="020F0502020204030204" pitchFamily="34" charset="0"/>
                <a:cs typeface="Arial" panose="020B0604020202020204" pitchFamily="34" charset="0"/>
              </a:rPr>
              <a:t>recommendations contained in the report of the technical </a:t>
            </a:r>
            <a:r>
              <a:rPr lang="en-US" sz="2000" dirty="0" smtClean="0">
                <a:latin typeface="Candara" panose="020E0502030303020204" pitchFamily="34" charset="0"/>
                <a:ea typeface="Calibri" panose="020F0502020204030204" pitchFamily="34" charset="0"/>
                <a:cs typeface="Arial" panose="020B0604020202020204" pitchFamily="34" charset="0"/>
              </a:rPr>
              <a:t>needs assessment mission </a:t>
            </a:r>
            <a:r>
              <a:rPr lang="en-US" sz="2000" dirty="0">
                <a:latin typeface="Candara" panose="020E0502030303020204" pitchFamily="34" charset="0"/>
                <a:ea typeface="Calibri" panose="020F0502020204030204" pitchFamily="34" charset="0"/>
                <a:cs typeface="Arial" panose="020B0604020202020204" pitchFamily="34" charset="0"/>
              </a:rPr>
              <a:t>completed in December 2015, on the </a:t>
            </a:r>
            <a:r>
              <a:rPr lang="en-US" sz="2000" b="1" dirty="0">
                <a:latin typeface="Candara" panose="020E0502030303020204" pitchFamily="34" charset="0"/>
                <a:ea typeface="Calibri" panose="020F0502020204030204" pitchFamily="34" charset="0"/>
                <a:cs typeface="Arial" panose="020B0604020202020204" pitchFamily="34" charset="0"/>
              </a:rPr>
              <a:t>6</a:t>
            </a:r>
            <a:r>
              <a:rPr lang="en-US" sz="2000" b="1" baseline="30000" dirty="0">
                <a:latin typeface="Candara" panose="020E0502030303020204" pitchFamily="34" charset="0"/>
                <a:ea typeface="Calibri" panose="020F0502020204030204" pitchFamily="34" charset="0"/>
                <a:cs typeface="Arial" panose="020B0604020202020204" pitchFamily="34" charset="0"/>
              </a:rPr>
              <a:t>th</a:t>
            </a:r>
            <a:r>
              <a:rPr lang="en-US" sz="2000" b="1" dirty="0">
                <a:latin typeface="Candara" panose="020E0502030303020204" pitchFamily="34" charset="0"/>
                <a:ea typeface="Calibri" panose="020F0502020204030204" pitchFamily="34" charset="0"/>
                <a:cs typeface="Arial" panose="020B0604020202020204" pitchFamily="34" charset="0"/>
              </a:rPr>
              <a:t> December 2016 </a:t>
            </a:r>
            <a:r>
              <a:rPr lang="en-US" sz="2000" dirty="0">
                <a:latin typeface="Candara" panose="020E0502030303020204" pitchFamily="34" charset="0"/>
                <a:ea typeface="Calibri" panose="020F0502020204030204" pitchFamily="34" charset="0"/>
                <a:cs typeface="Arial" panose="020B0604020202020204" pitchFamily="34" charset="0"/>
              </a:rPr>
              <a:t>in Antigua and </a:t>
            </a:r>
            <a:r>
              <a:rPr lang="en-US" sz="2000" dirty="0" smtClean="0">
                <a:latin typeface="Candara" panose="020E0502030303020204" pitchFamily="34" charset="0"/>
                <a:ea typeface="Calibri" panose="020F0502020204030204" pitchFamily="34" charset="0"/>
                <a:cs typeface="Arial" panose="020B0604020202020204" pitchFamily="34" charset="0"/>
              </a:rPr>
              <a:t>Barbuda.</a:t>
            </a:r>
          </a:p>
          <a:p>
            <a:endParaRPr lang="en-US" sz="3200" dirty="0">
              <a:latin typeface="Candara" panose="020E0502030303020204" pitchFamily="34" charset="0"/>
              <a:cs typeface="Arial" panose="020B0604020202020204" pitchFamily="34" charset="0"/>
            </a:endParaRPr>
          </a:p>
          <a:p>
            <a:endParaRPr lang="en-US" sz="3200" dirty="0"/>
          </a:p>
        </p:txBody>
      </p:sp>
      <p:sp>
        <p:nvSpPr>
          <p:cNvPr id="7" name="TextBox 6"/>
          <p:cNvSpPr txBox="1"/>
          <p:nvPr/>
        </p:nvSpPr>
        <p:spPr>
          <a:xfrm>
            <a:off x="846916" y="5667229"/>
            <a:ext cx="10830560" cy="707886"/>
          </a:xfrm>
          <a:prstGeom prst="rect">
            <a:avLst/>
          </a:prstGeom>
          <a:noFill/>
        </p:spPr>
        <p:txBody>
          <a:bodyPr wrap="square" rtlCol="0">
            <a:spAutoFit/>
          </a:bodyPr>
          <a:lstStyle/>
          <a:p>
            <a:r>
              <a:rPr lang="en-US" sz="2000" b="1" dirty="0" smtClean="0">
                <a:latin typeface="Candara" panose="020E0502030303020204" pitchFamily="34" charset="0"/>
              </a:rPr>
              <a:t>9</a:t>
            </a:r>
            <a:r>
              <a:rPr lang="en-US" sz="2000" b="1" baseline="30000" dirty="0" smtClean="0">
                <a:latin typeface="Candara" panose="020E0502030303020204" pitchFamily="34" charset="0"/>
              </a:rPr>
              <a:t>th</a:t>
            </a:r>
            <a:r>
              <a:rPr lang="en-US" sz="2000" b="1" dirty="0" smtClean="0">
                <a:latin typeface="Candara" panose="020E0502030303020204" pitchFamily="34" charset="0"/>
              </a:rPr>
              <a:t> December 2016 </a:t>
            </a:r>
            <a:r>
              <a:rPr lang="en-US" sz="2000" dirty="0" smtClean="0">
                <a:latin typeface="Candara" panose="020E0502030303020204" pitchFamily="34" charset="0"/>
              </a:rPr>
              <a:t>– Received  a letter from the Dean </a:t>
            </a:r>
            <a:r>
              <a:rPr lang="en-US" sz="2000" dirty="0">
                <a:latin typeface="Candara" panose="020E0502030303020204" pitchFamily="34" charset="0"/>
              </a:rPr>
              <a:t>of the IALA World-Wide Academy reporting the decision to remove Antigua and Barbuda from our list of </a:t>
            </a:r>
            <a:r>
              <a:rPr lang="en-US" sz="2000" dirty="0" smtClean="0">
                <a:latin typeface="Candara" panose="020E0502030303020204" pitchFamily="34" charset="0"/>
              </a:rPr>
              <a:t>target </a:t>
            </a:r>
            <a:r>
              <a:rPr lang="en-US" sz="2000" dirty="0">
                <a:latin typeface="Candara" panose="020E0502030303020204" pitchFamily="34" charset="0"/>
              </a:rPr>
              <a:t>States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6830" y="2357091"/>
            <a:ext cx="5912050" cy="3325528"/>
          </a:xfrm>
          <a:prstGeom prst="rect">
            <a:avLst/>
          </a:prstGeom>
        </p:spPr>
      </p:pic>
    </p:spTree>
    <p:extLst>
      <p:ext uri="{BB962C8B-B14F-4D97-AF65-F5344CB8AC3E}">
        <p14:creationId xmlns:p14="http://schemas.microsoft.com/office/powerpoint/2010/main" val="143713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srcRect/>
          <a:stretch>
            <a:fillRect/>
          </a:stretch>
        </p:blipFill>
        <p:spPr bwMode="auto">
          <a:xfrm>
            <a:off x="7219" y="0"/>
            <a:ext cx="12192000" cy="6829651"/>
          </a:xfrm>
          <a:prstGeom prst="rect">
            <a:avLst/>
          </a:prstGeom>
          <a:noFill/>
          <a:ln w="9525">
            <a:noFill/>
            <a:miter lim="800000"/>
            <a:headEnd/>
            <a:tailEnd/>
          </a:ln>
        </p:spPr>
      </p:pic>
      <p:sp>
        <p:nvSpPr>
          <p:cNvPr id="2" name="Title 1"/>
          <p:cNvSpPr>
            <a:spLocks noGrp="1"/>
          </p:cNvSpPr>
          <p:nvPr>
            <p:ph type="title"/>
          </p:nvPr>
        </p:nvSpPr>
        <p:spPr>
          <a:xfrm>
            <a:off x="6776720" y="0"/>
            <a:ext cx="4802918" cy="635267"/>
          </a:xfrm>
          <a:solidFill>
            <a:srgbClr val="FFC000"/>
          </a:solidFill>
        </p:spPr>
        <p:txBody>
          <a:bodyPr>
            <a:normAutofit/>
          </a:bodyPr>
          <a:lstStyle/>
          <a:p>
            <a:pPr algn="ctr"/>
            <a:r>
              <a:rPr lang="en-US" sz="3200" b="1" dirty="0" smtClean="0">
                <a:latin typeface="Candara" panose="020E0502030303020204" pitchFamily="34" charset="0"/>
              </a:rPr>
              <a:t>Other Activities </a:t>
            </a:r>
            <a:endParaRPr lang="en-US" sz="3200" b="1" dirty="0">
              <a:latin typeface="Candara" panose="020E0502030303020204" pitchFamily="34" charset="0"/>
            </a:endParaRPr>
          </a:p>
        </p:txBody>
      </p:sp>
      <p:sp>
        <p:nvSpPr>
          <p:cNvPr id="3" name="Content Placeholder 2"/>
          <p:cNvSpPr>
            <a:spLocks noGrp="1"/>
          </p:cNvSpPr>
          <p:nvPr>
            <p:ph idx="1"/>
          </p:nvPr>
        </p:nvSpPr>
        <p:spPr>
          <a:xfrm>
            <a:off x="7219" y="2703759"/>
            <a:ext cx="5974080" cy="2057400"/>
          </a:xfrm>
          <a:solidFill>
            <a:srgbClr val="FFFF00"/>
          </a:solidFill>
          <a:ln>
            <a:solidFill>
              <a:schemeClr val="tx1"/>
            </a:solidFill>
          </a:ln>
        </p:spPr>
        <p:txBody>
          <a:bodyPr>
            <a:normAutofit fontScale="25000" lnSpcReduction="20000"/>
          </a:bodyPr>
          <a:lstStyle/>
          <a:p>
            <a:pPr marL="0" indent="0" algn="just">
              <a:lnSpc>
                <a:spcPct val="120000"/>
              </a:lnSpc>
              <a:buNone/>
            </a:pPr>
            <a:r>
              <a:rPr lang="en-US" sz="11200" dirty="0" smtClean="0">
                <a:latin typeface="Candara" panose="020E0502030303020204" pitchFamily="34" charset="0"/>
              </a:rPr>
              <a:t> </a:t>
            </a:r>
            <a:r>
              <a:rPr lang="en-US" sz="9600" dirty="0" smtClean="0">
                <a:latin typeface="Candara" panose="020E0502030303020204" pitchFamily="34" charset="0"/>
                <a:ea typeface="Calibri" panose="020F0502020204030204" pitchFamily="34" charset="0"/>
                <a:cs typeface="Arial" panose="020B0604020202020204" pitchFamily="34" charset="0"/>
              </a:rPr>
              <a:t>Antigua </a:t>
            </a:r>
            <a:r>
              <a:rPr lang="en-US" sz="9600" dirty="0">
                <a:latin typeface="Candara" panose="020E0502030303020204" pitchFamily="34" charset="0"/>
                <a:ea typeface="Calibri" panose="020F0502020204030204" pitchFamily="34" charset="0"/>
                <a:cs typeface="Arial" panose="020B0604020202020204" pitchFamily="34" charset="0"/>
              </a:rPr>
              <a:t>and Barbuda is hopeful that this initiative will gather some momentum in 2017 once the final report is concluded and submitted to the relevant authority to initiate the next phase of this program. </a:t>
            </a:r>
            <a:endParaRPr lang="en-US" sz="9600" dirty="0" smtClean="0">
              <a:latin typeface="Candara" panose="020E0502030303020204" pitchFamily="34" charset="0"/>
            </a:endParaRPr>
          </a:p>
          <a:p>
            <a:pPr marL="0" indent="0" algn="just">
              <a:buNone/>
            </a:pPr>
            <a:endParaRPr lang="en-US" sz="9600" dirty="0">
              <a:latin typeface="Candara" panose="020E0502030303020204" pitchFamily="34" charset="0"/>
            </a:endParaRPr>
          </a:p>
          <a:p>
            <a:pPr marL="0" indent="0" algn="just">
              <a:buNone/>
            </a:pPr>
            <a:endParaRPr lang="en-US" dirty="0" smtClean="0">
              <a:latin typeface="Candara" panose="020E0502030303020204" pitchFamily="34" charset="0"/>
            </a:endParaRPr>
          </a:p>
          <a:p>
            <a:pPr marL="0" indent="0" algn="just">
              <a:buNone/>
            </a:pPr>
            <a:endParaRPr lang="en-US" dirty="0">
              <a:latin typeface="Candara" panose="020E0502030303020204" pitchFamily="34" charset="0"/>
            </a:endParaRPr>
          </a:p>
          <a:p>
            <a:pPr marL="0" indent="0" algn="just">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6" name="Rectangle 5"/>
          <p:cNvSpPr/>
          <p:nvPr/>
        </p:nvSpPr>
        <p:spPr>
          <a:xfrm>
            <a:off x="1905802" y="2477239"/>
            <a:ext cx="8394835" cy="1082348"/>
          </a:xfrm>
          <a:prstGeom prst="rect">
            <a:avLst/>
          </a:prstGeom>
        </p:spPr>
        <p:txBody>
          <a:bodyPr wrap="square">
            <a:spAutoFit/>
          </a:bodyPr>
          <a:lstStyle/>
          <a:p>
            <a:pPr marL="685800" indent="-228600" algn="just">
              <a:spcAft>
                <a:spcPts val="1000"/>
              </a:spcAft>
            </a:pPr>
            <a:endParaRPr lang="en-US" sz="2800" b="1" dirty="0" smtClean="0">
              <a:solidFill>
                <a:prstClr val="black"/>
              </a:solidFill>
              <a:latin typeface="Candara" panose="020E0502030303020204" pitchFamily="34" charset="0"/>
              <a:ea typeface="Calibri" panose="020F0502020204030204" pitchFamily="34" charset="0"/>
              <a:cs typeface="Arial" panose="020B0604020202020204" pitchFamily="34" charset="0"/>
            </a:endParaRPr>
          </a:p>
          <a:p>
            <a:pPr marL="685800" indent="-228600" algn="just">
              <a:spcAft>
                <a:spcPts val="1000"/>
              </a:spcAft>
            </a:pPr>
            <a:endParaRPr lang="en-US" sz="2800" b="1" dirty="0">
              <a:solidFill>
                <a:prstClr val="black"/>
              </a:solidFill>
              <a:ea typeface="Calibri" panose="020F0502020204030204" pitchFamily="34" charset="0"/>
              <a:cs typeface="Times New Roman" panose="02020603050405020304" pitchFamily="18" charset="0"/>
            </a:endParaRPr>
          </a:p>
        </p:txBody>
      </p:sp>
      <p:sp>
        <p:nvSpPr>
          <p:cNvPr id="5" name="TextBox 4"/>
          <p:cNvSpPr txBox="1"/>
          <p:nvPr/>
        </p:nvSpPr>
        <p:spPr>
          <a:xfrm>
            <a:off x="6776720" y="443690"/>
            <a:ext cx="4802918" cy="430887"/>
          </a:xfrm>
          <a:prstGeom prst="rect">
            <a:avLst/>
          </a:prstGeom>
          <a:solidFill>
            <a:srgbClr val="FFC000"/>
          </a:solidFill>
        </p:spPr>
        <p:txBody>
          <a:bodyPr wrap="none" rtlCol="0">
            <a:spAutoFit/>
          </a:bodyPr>
          <a:lstStyle/>
          <a:p>
            <a:r>
              <a:rPr lang="en-US" sz="2200" b="1" dirty="0" smtClean="0">
                <a:solidFill>
                  <a:srgbClr val="C00000"/>
                </a:solidFill>
                <a:latin typeface="Candara" panose="020E0502030303020204" pitchFamily="34" charset="0"/>
              </a:rPr>
              <a:t>OECS Regional Hydrographic Initiative</a:t>
            </a:r>
            <a:endParaRPr lang="en-US" sz="2200" b="1" dirty="0">
              <a:solidFill>
                <a:srgbClr val="C00000"/>
              </a:solidFill>
              <a:latin typeface="Candara" panose="020E0502030303020204" pitchFamily="34" charset="0"/>
            </a:endParaRPr>
          </a:p>
        </p:txBody>
      </p:sp>
      <p:sp>
        <p:nvSpPr>
          <p:cNvPr id="8" name="5-Point Star 7"/>
          <p:cNvSpPr/>
          <p:nvPr/>
        </p:nvSpPr>
        <p:spPr>
          <a:xfrm>
            <a:off x="10414357" y="3290713"/>
            <a:ext cx="294283" cy="16876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9819196" y="3973453"/>
            <a:ext cx="335280" cy="2474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9435115" y="3243726"/>
            <a:ext cx="384081" cy="280440"/>
          </a:xfrm>
          <a:prstGeom prst="rect">
            <a:avLst/>
          </a:prstGeom>
        </p:spPr>
      </p:pic>
      <p:pic>
        <p:nvPicPr>
          <p:cNvPr id="12" name="Picture 11"/>
          <p:cNvPicPr>
            <a:picLocks noChangeAspect="1"/>
          </p:cNvPicPr>
          <p:nvPr/>
        </p:nvPicPr>
        <p:blipFill>
          <a:blip r:embed="rId5"/>
          <a:stretch>
            <a:fillRect/>
          </a:stretch>
        </p:blipFill>
        <p:spPr>
          <a:xfrm>
            <a:off x="10115835" y="4424925"/>
            <a:ext cx="384081" cy="280440"/>
          </a:xfrm>
          <a:prstGeom prst="rect">
            <a:avLst/>
          </a:prstGeom>
        </p:spPr>
      </p:pic>
      <p:pic>
        <p:nvPicPr>
          <p:cNvPr id="13" name="Picture 12"/>
          <p:cNvPicPr>
            <a:picLocks noChangeAspect="1"/>
          </p:cNvPicPr>
          <p:nvPr/>
        </p:nvPicPr>
        <p:blipFill>
          <a:blip r:embed="rId5"/>
          <a:stretch>
            <a:fillRect/>
          </a:stretch>
        </p:blipFill>
        <p:spPr>
          <a:xfrm>
            <a:off x="9842514" y="4819683"/>
            <a:ext cx="384081" cy="280440"/>
          </a:xfrm>
          <a:prstGeom prst="rect">
            <a:avLst/>
          </a:prstGeom>
        </p:spPr>
      </p:pic>
      <p:pic>
        <p:nvPicPr>
          <p:cNvPr id="14" name="Picture 13"/>
          <p:cNvPicPr>
            <a:picLocks noChangeAspect="1"/>
          </p:cNvPicPr>
          <p:nvPr/>
        </p:nvPicPr>
        <p:blipFill>
          <a:blip r:embed="rId5"/>
          <a:stretch>
            <a:fillRect/>
          </a:stretch>
        </p:blipFill>
        <p:spPr>
          <a:xfrm>
            <a:off x="9822041" y="5214347"/>
            <a:ext cx="384081" cy="280440"/>
          </a:xfrm>
          <a:prstGeom prst="rect">
            <a:avLst/>
          </a:prstGeom>
        </p:spPr>
      </p:pic>
      <p:pic>
        <p:nvPicPr>
          <p:cNvPr id="15" name="Picture 14"/>
          <p:cNvPicPr>
            <a:picLocks noChangeAspect="1"/>
          </p:cNvPicPr>
          <p:nvPr/>
        </p:nvPicPr>
        <p:blipFill>
          <a:blip r:embed="rId5"/>
          <a:stretch>
            <a:fillRect/>
          </a:stretch>
        </p:blipFill>
        <p:spPr>
          <a:xfrm>
            <a:off x="9381525" y="3606556"/>
            <a:ext cx="384081" cy="280440"/>
          </a:xfrm>
          <a:prstGeom prst="rect">
            <a:avLst/>
          </a:prstGeom>
        </p:spPr>
      </p:pic>
      <p:pic>
        <p:nvPicPr>
          <p:cNvPr id="16" name="Picture 15"/>
          <p:cNvPicPr>
            <a:picLocks noChangeAspect="1"/>
          </p:cNvPicPr>
          <p:nvPr/>
        </p:nvPicPr>
        <p:blipFill>
          <a:blip r:embed="rId5"/>
          <a:stretch>
            <a:fillRect/>
          </a:stretch>
        </p:blipFill>
        <p:spPr>
          <a:xfrm>
            <a:off x="10147276" y="2702193"/>
            <a:ext cx="384081" cy="280440"/>
          </a:xfrm>
          <a:prstGeom prst="rect">
            <a:avLst/>
          </a:prstGeom>
        </p:spPr>
      </p:pic>
      <p:pic>
        <p:nvPicPr>
          <p:cNvPr id="17" name="Picture 16"/>
          <p:cNvPicPr>
            <a:picLocks noChangeAspect="1"/>
          </p:cNvPicPr>
          <p:nvPr/>
        </p:nvPicPr>
        <p:blipFill>
          <a:blip r:embed="rId5"/>
          <a:stretch>
            <a:fillRect/>
          </a:stretch>
        </p:blipFill>
        <p:spPr>
          <a:xfrm>
            <a:off x="9913615" y="2447334"/>
            <a:ext cx="384081" cy="280440"/>
          </a:xfrm>
          <a:prstGeom prst="rect">
            <a:avLst/>
          </a:prstGeom>
        </p:spPr>
      </p:pic>
      <p:sp>
        <p:nvSpPr>
          <p:cNvPr id="18" name="Oval 17"/>
          <p:cNvSpPr/>
          <p:nvPr/>
        </p:nvSpPr>
        <p:spPr>
          <a:xfrm>
            <a:off x="10147276" y="329071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845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111" y="2242685"/>
            <a:ext cx="10635915" cy="1289787"/>
          </a:xfrm>
        </p:spPr>
        <p:txBody>
          <a:bodyPr>
            <a:normAutofit fontScale="25000" lnSpcReduction="20000"/>
          </a:bodyPr>
          <a:lstStyle/>
          <a:p>
            <a:pPr marL="0" indent="0">
              <a:lnSpc>
                <a:spcPct val="120000"/>
              </a:lnSpc>
              <a:buNone/>
            </a:pPr>
            <a:r>
              <a:rPr lang="en-US" sz="11200" dirty="0" smtClean="0">
                <a:latin typeface="Candara" panose="020E0502030303020204" pitchFamily="34" charset="0"/>
              </a:rPr>
              <a:t> </a:t>
            </a:r>
            <a:endParaRPr lang="en-US" sz="11200" dirty="0">
              <a:latin typeface="Candara" panose="020E0502030303020204" pitchFamily="34" charset="0"/>
            </a:endParaRPr>
          </a:p>
          <a:p>
            <a:pPr marL="0" indent="0">
              <a:buNone/>
            </a:pPr>
            <a:endParaRPr lang="en-US" sz="9600" dirty="0" smtClean="0">
              <a:latin typeface="Candara" panose="020E0502030303020204" pitchFamily="34" charset="0"/>
            </a:endParaRPr>
          </a:p>
          <a:p>
            <a:pPr marL="0" indent="0">
              <a:buNone/>
            </a:pPr>
            <a:endParaRPr lang="en-US" sz="96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6" name="Rectangle 5"/>
          <p:cNvSpPr/>
          <p:nvPr/>
        </p:nvSpPr>
        <p:spPr>
          <a:xfrm>
            <a:off x="3401076" y="5036789"/>
            <a:ext cx="5389848" cy="558743"/>
          </a:xfrm>
          <a:prstGeom prst="rect">
            <a:avLst/>
          </a:prstGeom>
        </p:spPr>
        <p:txBody>
          <a:bodyPr wrap="square">
            <a:spAutoFit/>
          </a:bodyPr>
          <a:lstStyle/>
          <a:p>
            <a:pPr marL="457200" marR="0" indent="-228600" algn="just">
              <a:lnSpc>
                <a:spcPct val="115000"/>
              </a:lnSpc>
              <a:spcBef>
                <a:spcPts val="0"/>
              </a:spcBef>
              <a:spcAft>
                <a:spcPts val="1000"/>
              </a:spcAft>
            </a:pPr>
            <a:r>
              <a:rPr lang="en-US" sz="2800" dirty="0" smtClean="0">
                <a:latin typeface="Candara" panose="020E0502030303020204" pitchFamily="34" charset="0"/>
                <a:ea typeface="Calibri" panose="020F0502020204030204" pitchFamily="34" charset="0"/>
                <a:cs typeface="Arial" panose="020B0604020202020204" pitchFamily="34" charset="0"/>
              </a:rPr>
              <a:t>	</a:t>
            </a:r>
            <a:r>
              <a:rPr lang="en-US" sz="2800" dirty="0" smtClean="0">
                <a:solidFill>
                  <a:srgbClr val="C00000"/>
                </a:solidFill>
                <a:latin typeface="Candara" panose="020E0502030303020204" pitchFamily="34" charset="0"/>
                <a:ea typeface="Calibri" panose="020F0502020204030204" pitchFamily="34" charset="0"/>
                <a:cs typeface="Arial" panose="020B0604020202020204" pitchFamily="34" charset="0"/>
              </a:rPr>
              <a:t>Progress with our HQ Building</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82632" y="2215570"/>
            <a:ext cx="10754327" cy="461665"/>
          </a:xfrm>
          <a:prstGeom prst="rect">
            <a:avLst/>
          </a:prstGeom>
        </p:spPr>
        <p:txBody>
          <a:bodyPr wrap="square">
            <a:spAutoFit/>
          </a:bodyPr>
          <a:lstStyle/>
          <a:p>
            <a:endParaRPr lang="en-US" sz="2400" dirty="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8146" y="773465"/>
            <a:ext cx="6223854" cy="3347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6" y="786105"/>
            <a:ext cx="5943600" cy="3345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82984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2460" y="233959"/>
            <a:ext cx="7719461" cy="635267"/>
          </a:xfrm>
        </p:spPr>
        <p:txBody>
          <a:bodyPr>
            <a:normAutofit/>
          </a:bodyPr>
          <a:lstStyle/>
          <a:p>
            <a:pPr algn="ctr"/>
            <a:r>
              <a:rPr lang="en-US" sz="3200" b="1" dirty="0" smtClean="0">
                <a:latin typeface="Candara" panose="020E0502030303020204" pitchFamily="34" charset="0"/>
              </a:rPr>
              <a:t>Conclusion </a:t>
            </a:r>
            <a:endParaRPr lang="en-US" sz="3200" b="1" dirty="0">
              <a:latin typeface="Candara" panose="020E0502030303020204" pitchFamily="34" charset="0"/>
            </a:endParaRPr>
          </a:p>
        </p:txBody>
      </p:sp>
      <p:sp>
        <p:nvSpPr>
          <p:cNvPr id="3" name="Content Placeholder 2"/>
          <p:cNvSpPr>
            <a:spLocks noGrp="1"/>
          </p:cNvSpPr>
          <p:nvPr>
            <p:ph idx="1"/>
          </p:nvPr>
        </p:nvSpPr>
        <p:spPr>
          <a:xfrm>
            <a:off x="436111" y="2242685"/>
            <a:ext cx="10635915" cy="1289787"/>
          </a:xfrm>
        </p:spPr>
        <p:txBody>
          <a:bodyPr>
            <a:normAutofit fontScale="25000" lnSpcReduction="20000"/>
          </a:bodyPr>
          <a:lstStyle/>
          <a:p>
            <a:pPr marL="0" indent="0">
              <a:lnSpc>
                <a:spcPct val="120000"/>
              </a:lnSpc>
              <a:buNone/>
            </a:pPr>
            <a:r>
              <a:rPr lang="en-US" sz="11200" dirty="0" smtClean="0">
                <a:latin typeface="Candara" panose="020E0502030303020204" pitchFamily="34" charset="0"/>
              </a:rPr>
              <a:t> </a:t>
            </a:r>
            <a:endParaRPr lang="en-US" sz="11200" dirty="0">
              <a:latin typeface="Candara" panose="020E0502030303020204" pitchFamily="34" charset="0"/>
            </a:endParaRPr>
          </a:p>
          <a:p>
            <a:pPr marL="0" indent="0">
              <a:buNone/>
            </a:pPr>
            <a:endParaRPr lang="en-US" sz="9600" dirty="0" smtClean="0">
              <a:latin typeface="Candara" panose="020E0502030303020204" pitchFamily="34" charset="0"/>
            </a:endParaRPr>
          </a:p>
          <a:p>
            <a:pPr marL="0" indent="0">
              <a:buNone/>
            </a:pPr>
            <a:endParaRPr lang="en-US" sz="96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6" name="Rectangle 5"/>
          <p:cNvSpPr/>
          <p:nvPr/>
        </p:nvSpPr>
        <p:spPr>
          <a:xfrm>
            <a:off x="436111" y="1035825"/>
            <a:ext cx="10932160" cy="1578894"/>
          </a:xfrm>
          <a:prstGeom prst="rect">
            <a:avLst/>
          </a:prstGeom>
        </p:spPr>
        <p:txBody>
          <a:bodyPr wrap="square">
            <a:spAutoFit/>
          </a:bodyPr>
          <a:lstStyle/>
          <a:p>
            <a:pPr marL="457200" indent="-228600" algn="just">
              <a:lnSpc>
                <a:spcPct val="115000"/>
              </a:lnSpc>
              <a:spcAft>
                <a:spcPts val="1000"/>
              </a:spcAft>
            </a:pPr>
            <a:r>
              <a:rPr lang="en-US" sz="2800" dirty="0" smtClean="0">
                <a:solidFill>
                  <a:prstClr val="black"/>
                </a:solidFill>
                <a:latin typeface="Candara" panose="020E0502030303020204" pitchFamily="34" charset="0"/>
                <a:ea typeface="Calibri" panose="020F0502020204030204" pitchFamily="34" charset="0"/>
                <a:cs typeface="Arial" panose="020B0604020202020204" pitchFamily="34" charset="0"/>
              </a:rPr>
              <a:t>	The Antigua and Barbuda appreciates </a:t>
            </a:r>
            <a:r>
              <a:rPr lang="en-US" sz="2800" dirty="0">
                <a:solidFill>
                  <a:prstClr val="black"/>
                </a:solidFill>
                <a:latin typeface="Candara" panose="020E0502030303020204" pitchFamily="34" charset="0"/>
                <a:ea typeface="Calibri" panose="020F0502020204030204" pitchFamily="34" charset="0"/>
                <a:cs typeface="Arial" panose="020B0604020202020204" pitchFamily="34" charset="0"/>
              </a:rPr>
              <a:t>the tremendous </a:t>
            </a:r>
            <a:r>
              <a:rPr lang="en-US" sz="2800" dirty="0" smtClean="0">
                <a:solidFill>
                  <a:prstClr val="black"/>
                </a:solidFill>
                <a:latin typeface="Candara" panose="020E0502030303020204" pitchFamily="34" charset="0"/>
                <a:ea typeface="Calibri" panose="020F0502020204030204" pitchFamily="34" charset="0"/>
                <a:cs typeface="Arial" panose="020B0604020202020204" pitchFamily="34" charset="0"/>
              </a:rPr>
              <a:t>support it </a:t>
            </a:r>
            <a:r>
              <a:rPr lang="en-US" sz="2800" dirty="0">
                <a:solidFill>
                  <a:prstClr val="black"/>
                </a:solidFill>
                <a:latin typeface="Candara" panose="020E0502030303020204" pitchFamily="34" charset="0"/>
                <a:ea typeface="Calibri" panose="020F0502020204030204" pitchFamily="34" charset="0"/>
                <a:cs typeface="Arial" panose="020B0604020202020204" pitchFamily="34" charset="0"/>
              </a:rPr>
              <a:t>continues to receive through the MACHC Capacity Building Program and various bilateral-support from its members.</a:t>
            </a:r>
            <a:endParaRPr lang="en-US" sz="2400" dirty="0">
              <a:solidFill>
                <a:prstClr val="black"/>
              </a:solidFill>
              <a:ea typeface="Calibri" panose="020F0502020204030204" pitchFamily="34" charset="0"/>
              <a:cs typeface="Times New Roman" panose="02020603050405020304" pitchFamily="18" charset="0"/>
            </a:endParaRPr>
          </a:p>
        </p:txBody>
      </p:sp>
      <p:sp>
        <p:nvSpPr>
          <p:cNvPr id="4" name="Rectangle 3"/>
          <p:cNvSpPr/>
          <p:nvPr/>
        </p:nvSpPr>
        <p:spPr>
          <a:xfrm>
            <a:off x="482632" y="2215570"/>
            <a:ext cx="10754327" cy="461665"/>
          </a:xfrm>
          <a:prstGeom prst="rect">
            <a:avLst/>
          </a:prstGeom>
        </p:spPr>
        <p:txBody>
          <a:bodyPr wrap="square">
            <a:spAutoFit/>
          </a:bodyPr>
          <a:lstStyle/>
          <a:p>
            <a:endParaRPr lang="en-US" sz="2400" dirty="0">
              <a:solidFill>
                <a:prstClr val="black"/>
              </a:solidFill>
            </a:endParaRPr>
          </a:p>
        </p:txBody>
      </p:sp>
      <p:pic>
        <p:nvPicPr>
          <p:cNvPr id="1026" name="Picture 2" descr="Resultado de imagem para pictures of english harbour antig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47916"/>
            <a:ext cx="5950424" cy="391008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424" y="2947916"/>
            <a:ext cx="6241575" cy="3910084"/>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97523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7412" y="1366345"/>
            <a:ext cx="7997176" cy="4847489"/>
          </a:xfrm>
          <a:effectLst>
            <a:softEdge rad="317500"/>
          </a:effectLst>
          <a:scene3d>
            <a:camera prst="orthographicFront"/>
            <a:lightRig rig="threePt" dir="t"/>
          </a:scene3d>
          <a:sp3d>
            <a:bevelT w="165100" prst="coolSlant"/>
          </a:sp3d>
        </p:spPr>
      </p:pic>
    </p:spTree>
    <p:extLst>
      <p:ext uri="{BB962C8B-B14F-4D97-AF65-F5344CB8AC3E}">
        <p14:creationId xmlns:p14="http://schemas.microsoft.com/office/powerpoint/2010/main" val="1030020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7947" y="351267"/>
            <a:ext cx="4756495" cy="6155465"/>
          </a:xfrm>
        </p:spPr>
      </p:pic>
    </p:spTree>
    <p:extLst>
      <p:ext uri="{BB962C8B-B14F-4D97-AF65-F5344CB8AC3E}">
        <p14:creationId xmlns:p14="http://schemas.microsoft.com/office/powerpoint/2010/main" val="3262520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32057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00B0F0">
            <a:alpha val="5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1916" y="240628"/>
            <a:ext cx="7738711" cy="635267"/>
          </a:xfrm>
        </p:spPr>
        <p:txBody>
          <a:bodyPr>
            <a:normAutofit/>
          </a:bodyPr>
          <a:lstStyle/>
          <a:p>
            <a:pPr algn="ctr"/>
            <a:r>
              <a:rPr lang="en-US" sz="3100" dirty="0" smtClean="0">
                <a:latin typeface="Book Antiqua" panose="02040602050305030304" pitchFamily="18" charset="0"/>
              </a:rPr>
              <a:t>Capacity Building Required</a:t>
            </a:r>
            <a:endParaRPr lang="en-US" sz="3100" dirty="0">
              <a:latin typeface="Book Antiqua" panose="02040602050305030304" pitchFamily="18" charset="0"/>
            </a:endParaRPr>
          </a:p>
        </p:txBody>
      </p:sp>
      <p:sp>
        <p:nvSpPr>
          <p:cNvPr id="3" name="Content Placeholder 2"/>
          <p:cNvSpPr>
            <a:spLocks noGrp="1"/>
          </p:cNvSpPr>
          <p:nvPr>
            <p:ph idx="1"/>
          </p:nvPr>
        </p:nvSpPr>
        <p:spPr>
          <a:xfrm>
            <a:off x="519764" y="1838424"/>
            <a:ext cx="8710863" cy="1636296"/>
          </a:xfrm>
        </p:spPr>
        <p:txBody>
          <a:bodyPr>
            <a:normAutofit fontScale="25000" lnSpcReduction="20000"/>
          </a:bodyPr>
          <a:lstStyle/>
          <a:p>
            <a:pPr marL="0" indent="0">
              <a:lnSpc>
                <a:spcPct val="120000"/>
              </a:lnSpc>
              <a:buNone/>
            </a:pPr>
            <a:endParaRPr lang="en-US" sz="11200" dirty="0">
              <a:latin typeface="Candara" panose="020E0502030303020204" pitchFamily="34" charset="0"/>
            </a:endParaRPr>
          </a:p>
          <a:p>
            <a:pPr marL="914400" indent="0" algn="just">
              <a:lnSpc>
                <a:spcPct val="115000"/>
              </a:lnSpc>
              <a:spcBef>
                <a:spcPts val="0"/>
              </a:spcBef>
              <a:buNone/>
            </a:pPr>
            <a:r>
              <a:rPr lang="en-US" sz="14400" dirty="0" smtClean="0">
                <a:latin typeface="Candara" panose="020E0502030303020204" pitchFamily="34" charset="0"/>
                <a:ea typeface="Calibri" panose="020F0502020204030204" pitchFamily="34" charset="0"/>
                <a:cs typeface="Arial" panose="020B0604020202020204" pitchFamily="34" charset="0"/>
              </a:rPr>
              <a:t>1.</a:t>
            </a:r>
            <a:r>
              <a:rPr lang="en-US" sz="14400" dirty="0">
                <a:latin typeface="Candara" panose="020E0502030303020204" pitchFamily="34" charset="0"/>
                <a:ea typeface="Calibri" panose="020F0502020204030204" pitchFamily="34" charset="0"/>
                <a:cs typeface="Arial" panose="020B0604020202020204" pitchFamily="34" charset="0"/>
              </a:rPr>
              <a:t>	Hydrography Level 1 and 2   </a:t>
            </a:r>
            <a:endParaRPr lang="en-US" sz="14400" dirty="0">
              <a:latin typeface="Calibri" panose="020F0502020204030204" pitchFamily="34" charset="0"/>
              <a:ea typeface="Calibri" panose="020F0502020204030204" pitchFamily="34" charset="0"/>
              <a:cs typeface="Times New Roman" panose="02020603050405020304" pitchFamily="18" charset="0"/>
            </a:endParaRPr>
          </a:p>
          <a:p>
            <a:pPr marL="914400" indent="0" algn="just">
              <a:lnSpc>
                <a:spcPct val="115000"/>
              </a:lnSpc>
              <a:spcBef>
                <a:spcPts val="0"/>
              </a:spcBef>
              <a:buNone/>
            </a:pPr>
            <a:r>
              <a:rPr lang="en-US" sz="14400" dirty="0" smtClean="0">
                <a:latin typeface="Candara" panose="020E0502030303020204" pitchFamily="34" charset="0"/>
                <a:ea typeface="Calibri" panose="020F0502020204030204" pitchFamily="34" charset="0"/>
                <a:cs typeface="Arial" panose="020B0604020202020204" pitchFamily="34" charset="0"/>
              </a:rPr>
              <a:t>2.</a:t>
            </a:r>
            <a:r>
              <a:rPr lang="en-US" sz="14400" dirty="0">
                <a:latin typeface="Candara" panose="020E0502030303020204" pitchFamily="34" charset="0"/>
                <a:ea typeface="Calibri" panose="020F0502020204030204" pitchFamily="34" charset="0"/>
                <a:cs typeface="Arial" panose="020B0604020202020204" pitchFamily="34" charset="0"/>
              </a:rPr>
              <a:t>	MSI</a:t>
            </a:r>
            <a:endParaRPr lang="en-US" sz="14400" dirty="0">
              <a:latin typeface="Calibri" panose="020F0502020204030204" pitchFamily="34" charset="0"/>
              <a:ea typeface="Calibri" panose="020F0502020204030204" pitchFamily="34" charset="0"/>
              <a:cs typeface="Times New Roman" panose="02020603050405020304" pitchFamily="18" charset="0"/>
            </a:endParaRPr>
          </a:p>
          <a:p>
            <a:pPr marL="914400" indent="0" algn="just">
              <a:lnSpc>
                <a:spcPct val="115000"/>
              </a:lnSpc>
              <a:spcBef>
                <a:spcPts val="0"/>
              </a:spcBef>
              <a:buNone/>
            </a:pPr>
            <a:r>
              <a:rPr lang="en-US" sz="14400" dirty="0" smtClean="0">
                <a:latin typeface="Candara" panose="020E0502030303020204" pitchFamily="34" charset="0"/>
                <a:ea typeface="Calibri" panose="020F0502020204030204" pitchFamily="34" charset="0"/>
                <a:cs typeface="Arial" panose="020B0604020202020204" pitchFamily="34" charset="0"/>
              </a:rPr>
              <a:t>3.</a:t>
            </a:r>
            <a:r>
              <a:rPr lang="en-US" sz="14400" dirty="0">
                <a:latin typeface="Candara" panose="020E0502030303020204" pitchFamily="34" charset="0"/>
                <a:ea typeface="Calibri" panose="020F0502020204030204" pitchFamily="34" charset="0"/>
                <a:cs typeface="Arial" panose="020B0604020202020204" pitchFamily="34" charset="0"/>
              </a:rPr>
              <a:t>	Aids to Navigation Maintenance </a:t>
            </a:r>
            <a:endParaRPr lang="en-US" sz="14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4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Tree>
    <p:extLst>
      <p:ext uri="{BB962C8B-B14F-4D97-AF65-F5344CB8AC3E}">
        <p14:creationId xmlns:p14="http://schemas.microsoft.com/office/powerpoint/2010/main" val="383492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12192001" cy="6888707"/>
          </a:xfrm>
        </p:spPr>
      </p:pic>
    </p:spTree>
    <p:extLst>
      <p:ext uri="{BB962C8B-B14F-4D97-AF65-F5344CB8AC3E}">
        <p14:creationId xmlns:p14="http://schemas.microsoft.com/office/powerpoint/2010/main" val="1582657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8585" y="8506"/>
            <a:ext cx="4754880" cy="235815"/>
          </a:xfrm>
        </p:spPr>
        <p:txBody>
          <a:bodyPr>
            <a:normAutofit fontScale="90000"/>
          </a:bodyPr>
          <a:lstStyle/>
          <a:p>
            <a:pPr algn="ctr"/>
            <a:r>
              <a:rPr lang="en-US" dirty="0" smtClean="0"/>
              <a:t>				</a:t>
            </a:r>
            <a:r>
              <a:rPr lang="en-US" sz="3100" dirty="0" smtClean="0">
                <a:solidFill>
                  <a:srgbClr val="FF0000"/>
                </a:solidFill>
                <a:latin typeface="Book Antiqua" panose="02040602050305030304" pitchFamily="18" charset="0"/>
              </a:rPr>
              <a:t>Capacity Building 2016</a:t>
            </a:r>
            <a:endParaRPr lang="en-US" sz="3100" dirty="0">
              <a:solidFill>
                <a:srgbClr val="FF0000"/>
              </a:solidFill>
              <a:latin typeface="Book Antiqua" panose="02040602050305030304" pitchFamily="18" charset="0"/>
            </a:endParaRPr>
          </a:p>
        </p:txBody>
      </p:sp>
      <p:sp>
        <p:nvSpPr>
          <p:cNvPr id="3" name="Content Placeholder 2"/>
          <p:cNvSpPr>
            <a:spLocks noGrp="1"/>
          </p:cNvSpPr>
          <p:nvPr>
            <p:ph idx="1"/>
          </p:nvPr>
        </p:nvSpPr>
        <p:spPr>
          <a:xfrm>
            <a:off x="385311" y="1456823"/>
            <a:ext cx="10635915" cy="996216"/>
          </a:xfrm>
        </p:spPr>
        <p:txBody>
          <a:bodyPr>
            <a:normAutofit fontScale="25000" lnSpcReduction="20000"/>
          </a:bodyPr>
          <a:lstStyle/>
          <a:p>
            <a:pPr marL="0" indent="0">
              <a:lnSpc>
                <a:spcPct val="120000"/>
              </a:lnSpc>
              <a:buNone/>
            </a:pPr>
            <a:r>
              <a:rPr lang="en-US" sz="9600" dirty="0" smtClean="0">
                <a:latin typeface="Candara" panose="020E0502030303020204" pitchFamily="34" charset="0"/>
              </a:rPr>
              <a:t>3rd </a:t>
            </a:r>
            <a:r>
              <a:rPr lang="en-US" sz="9600" dirty="0">
                <a:latin typeface="Candara" panose="020E0502030303020204" pitchFamily="34" charset="0"/>
              </a:rPr>
              <a:t>Mexican Convention on Hydrography and Bathymetry </a:t>
            </a:r>
            <a:r>
              <a:rPr lang="en-US" sz="9600" dirty="0" smtClean="0">
                <a:latin typeface="Candara" panose="020E0502030303020204" pitchFamily="34" charset="0"/>
              </a:rPr>
              <a:t>Workshop </a:t>
            </a:r>
            <a:r>
              <a:rPr lang="en-US" sz="9600" dirty="0">
                <a:latin typeface="Candara" panose="020E0502030303020204" pitchFamily="34" charset="0"/>
              </a:rPr>
              <a:t>– Ciudad del Carmen, </a:t>
            </a:r>
            <a:r>
              <a:rPr lang="en-US" sz="9600" dirty="0" smtClean="0">
                <a:latin typeface="Candara" panose="020E0502030303020204" pitchFamily="34" charset="0"/>
              </a:rPr>
              <a:t>Campeche</a:t>
            </a:r>
            <a:r>
              <a:rPr lang="en-US" sz="9600" dirty="0">
                <a:latin typeface="Candara" panose="020E0502030303020204" pitchFamily="34" charset="0"/>
              </a:rPr>
              <a:t>, Mexico, </a:t>
            </a:r>
            <a:r>
              <a:rPr lang="en-US" sz="9600" b="1" dirty="0">
                <a:latin typeface="Candara" panose="020E0502030303020204" pitchFamily="34" charset="0"/>
              </a:rPr>
              <a:t>27th – 29th </a:t>
            </a:r>
            <a:r>
              <a:rPr lang="en-US" sz="9600" b="1" dirty="0" smtClean="0">
                <a:latin typeface="Candara" panose="020E0502030303020204" pitchFamily="34" charset="0"/>
              </a:rPr>
              <a:t>April</a:t>
            </a:r>
            <a:r>
              <a:rPr lang="en-US" sz="9600" b="1" dirty="0">
                <a:latin typeface="Candara" panose="020E0502030303020204" pitchFamily="34" charset="0"/>
              </a:rPr>
              <a:t>, </a:t>
            </a:r>
            <a:r>
              <a:rPr lang="en-US" sz="9600" b="1" dirty="0" smtClean="0">
                <a:latin typeface="Candara" panose="020E0502030303020204" pitchFamily="34" charset="0"/>
              </a:rPr>
              <a:t>2016</a:t>
            </a:r>
            <a:r>
              <a:rPr lang="en-US" sz="9600" dirty="0" smtClean="0">
                <a:latin typeface="Candara" panose="020E0502030303020204" pitchFamily="34" charset="0"/>
              </a:rPr>
              <a:t>.</a:t>
            </a:r>
            <a:r>
              <a:rPr lang="en-US" sz="9600" dirty="0">
                <a:latin typeface="Candara" panose="020E0502030303020204" pitchFamily="34" charset="0"/>
              </a:rPr>
              <a:t> </a:t>
            </a:r>
            <a:endParaRPr lang="en-US" sz="9600" dirty="0" smtClean="0">
              <a:latin typeface="Candara" panose="020E0502030303020204" pitchFamily="34" charset="0"/>
            </a:endParaRPr>
          </a:p>
          <a:p>
            <a:pPr marL="0" indent="0">
              <a:lnSpc>
                <a:spcPct val="120000"/>
              </a:lnSpc>
              <a:buNone/>
            </a:pPr>
            <a:endParaRPr lang="en-US" sz="11200" dirty="0">
              <a:latin typeface="Candara" panose="020E0502030303020204" pitchFamily="34" charset="0"/>
            </a:endParaRPr>
          </a:p>
          <a:p>
            <a:pPr marL="0" indent="0">
              <a:buNone/>
            </a:pPr>
            <a:endParaRPr lang="en-US" sz="9600" dirty="0" smtClean="0">
              <a:latin typeface="Candara" panose="020E0502030303020204" pitchFamily="34" charset="0"/>
            </a:endParaRPr>
          </a:p>
          <a:p>
            <a:pPr marL="0" indent="0">
              <a:buNone/>
            </a:pPr>
            <a:endParaRPr lang="en-US" sz="96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6" name="Rectangle 5"/>
          <p:cNvSpPr/>
          <p:nvPr/>
        </p:nvSpPr>
        <p:spPr>
          <a:xfrm>
            <a:off x="0" y="2583193"/>
            <a:ext cx="11563149" cy="959237"/>
          </a:xfrm>
          <a:prstGeom prst="rect">
            <a:avLst/>
          </a:prstGeom>
        </p:spPr>
        <p:txBody>
          <a:bodyPr wrap="square">
            <a:spAutoFit/>
          </a:bodyPr>
          <a:lstStyle/>
          <a:p>
            <a:pPr marL="685800" marR="0" indent="-228600" algn="just">
              <a:spcBef>
                <a:spcPts val="0"/>
              </a:spcBef>
              <a:spcAft>
                <a:spcPts val="1000"/>
              </a:spcAft>
            </a:pPr>
            <a:r>
              <a:rPr lang="en-US" sz="2400" dirty="0">
                <a:latin typeface="Candara" panose="020E0502030303020204" pitchFamily="34" charset="0"/>
                <a:ea typeface="Calibri" panose="020F0502020204030204" pitchFamily="34" charset="0"/>
                <a:cs typeface="Arial" panose="020B0604020202020204" pitchFamily="34" charset="0"/>
              </a:rPr>
              <a:t>Level 1 </a:t>
            </a:r>
            <a:r>
              <a:rPr lang="en-US" sz="2400" dirty="0" err="1">
                <a:latin typeface="Candara" panose="020E0502030303020204" pitchFamily="34" charset="0"/>
                <a:ea typeface="Calibri" panose="020F0502020204030204" pitchFamily="34" charset="0"/>
                <a:cs typeface="Arial" panose="020B0604020202020204" pitchFamily="34" charset="0"/>
              </a:rPr>
              <a:t>AtoN</a:t>
            </a:r>
            <a:r>
              <a:rPr lang="en-US" sz="2400" dirty="0">
                <a:latin typeface="Candara" panose="020E0502030303020204" pitchFamily="34" charset="0"/>
                <a:ea typeface="Calibri" panose="020F0502020204030204" pitchFamily="34" charset="0"/>
                <a:cs typeface="Arial" panose="020B0604020202020204" pitchFamily="34" charset="0"/>
              </a:rPr>
              <a:t> Manager Course, IALA Academy, Paris, France, </a:t>
            </a:r>
            <a:endParaRPr lang="en-US" sz="2400" dirty="0" smtClean="0">
              <a:latin typeface="Candara" panose="020E0502030303020204" pitchFamily="34" charset="0"/>
              <a:ea typeface="Calibri" panose="020F0502020204030204" pitchFamily="34" charset="0"/>
              <a:cs typeface="Arial" panose="020B0604020202020204" pitchFamily="34" charset="0"/>
            </a:endParaRPr>
          </a:p>
          <a:p>
            <a:pPr marL="685800" marR="0" indent="-228600" algn="just">
              <a:spcBef>
                <a:spcPts val="0"/>
              </a:spcBef>
              <a:spcAft>
                <a:spcPts val="1000"/>
              </a:spcAft>
            </a:pPr>
            <a:r>
              <a:rPr lang="en-US" sz="2400" b="1" dirty="0" smtClean="0">
                <a:latin typeface="Candara" panose="020E0502030303020204" pitchFamily="34" charset="0"/>
                <a:ea typeface="Calibri" panose="020F0502020204030204" pitchFamily="34" charset="0"/>
                <a:cs typeface="Arial" panose="020B0604020202020204" pitchFamily="34" charset="0"/>
              </a:rPr>
              <a:t>16</a:t>
            </a:r>
            <a:r>
              <a:rPr lang="en-US" sz="2400" b="1" baseline="30000" dirty="0" smtClean="0">
                <a:latin typeface="Candara" panose="020E0502030303020204" pitchFamily="34" charset="0"/>
                <a:ea typeface="Calibri" panose="020F0502020204030204" pitchFamily="34" charset="0"/>
                <a:cs typeface="Arial" panose="020B0604020202020204" pitchFamily="34" charset="0"/>
              </a:rPr>
              <a:t>th</a:t>
            </a:r>
            <a:r>
              <a:rPr lang="en-US" sz="2400" b="1" dirty="0" smtClean="0">
                <a:latin typeface="Candara" panose="020E0502030303020204" pitchFamily="34" charset="0"/>
                <a:ea typeface="Calibri" panose="020F0502020204030204" pitchFamily="34" charset="0"/>
                <a:cs typeface="Arial" panose="020B0604020202020204" pitchFamily="34" charset="0"/>
              </a:rPr>
              <a:t> </a:t>
            </a:r>
            <a:r>
              <a:rPr lang="en-US" sz="2400" b="1" dirty="0">
                <a:latin typeface="Candara" panose="020E0502030303020204" pitchFamily="34" charset="0"/>
                <a:ea typeface="Calibri" panose="020F0502020204030204" pitchFamily="34" charset="0"/>
                <a:cs typeface="Arial" panose="020B0604020202020204" pitchFamily="34" charset="0"/>
              </a:rPr>
              <a:t>May – 10</a:t>
            </a:r>
            <a:r>
              <a:rPr lang="en-US" sz="2400" b="1" baseline="30000" dirty="0">
                <a:latin typeface="Candara" panose="020E0502030303020204" pitchFamily="34" charset="0"/>
                <a:ea typeface="Calibri" panose="020F0502020204030204" pitchFamily="34" charset="0"/>
                <a:cs typeface="Arial" panose="020B0604020202020204" pitchFamily="34" charset="0"/>
              </a:rPr>
              <a:t>th</a:t>
            </a:r>
            <a:r>
              <a:rPr lang="en-US" sz="2400" b="1" dirty="0">
                <a:latin typeface="Candara" panose="020E0502030303020204" pitchFamily="34" charset="0"/>
                <a:ea typeface="Calibri" panose="020F0502020204030204" pitchFamily="34" charset="0"/>
                <a:cs typeface="Arial" panose="020B0604020202020204" pitchFamily="34" charset="0"/>
              </a:rPr>
              <a:t> June 2016.</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85311" y="741402"/>
            <a:ext cx="5059914" cy="461665"/>
          </a:xfrm>
          <a:prstGeom prst="rect">
            <a:avLst/>
          </a:prstGeom>
        </p:spPr>
        <p:txBody>
          <a:bodyPr wrap="square">
            <a:spAutoFit/>
          </a:bodyPr>
          <a:lstStyle/>
          <a:p>
            <a:r>
              <a:rPr lang="en-US" sz="2400" b="1" dirty="0">
                <a:latin typeface="Candara" panose="020E0502030303020204" pitchFamily="34" charset="0"/>
              </a:rPr>
              <a:t>Antigua and Barbuda participated in: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017556"/>
            <a:ext cx="5080000" cy="3810000"/>
          </a:xfrm>
          <a:prstGeom prst="rect">
            <a:avLst/>
          </a:prstGeom>
        </p:spPr>
      </p:pic>
    </p:spTree>
    <p:extLst>
      <p:ext uri="{BB962C8B-B14F-4D97-AF65-F5344CB8AC3E}">
        <p14:creationId xmlns:p14="http://schemas.microsoft.com/office/powerpoint/2010/main" val="387043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7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0837" y="-31625"/>
            <a:ext cx="4754880" cy="285074"/>
          </a:xfrm>
        </p:spPr>
        <p:txBody>
          <a:bodyPr>
            <a:normAutofit fontScale="90000"/>
          </a:bodyPr>
          <a:lstStyle/>
          <a:p>
            <a:pPr algn="ctr"/>
            <a:r>
              <a:rPr lang="en-US" dirty="0" smtClean="0"/>
              <a:t>				</a:t>
            </a:r>
            <a:r>
              <a:rPr lang="en-US" sz="3100" dirty="0" smtClean="0">
                <a:solidFill>
                  <a:srgbClr val="FF0000"/>
                </a:solidFill>
                <a:latin typeface="Book Antiqua" panose="02040602050305030304" pitchFamily="18" charset="0"/>
              </a:rPr>
              <a:t>Capacity Building 2016</a:t>
            </a:r>
            <a:endParaRPr lang="en-US" sz="3100" dirty="0">
              <a:solidFill>
                <a:srgbClr val="FF0000"/>
              </a:solidFill>
              <a:latin typeface="Book Antiqua" panose="02040602050305030304" pitchFamily="18" charset="0"/>
            </a:endParaRPr>
          </a:p>
        </p:txBody>
      </p:sp>
      <p:sp>
        <p:nvSpPr>
          <p:cNvPr id="3" name="Content Placeholder 2"/>
          <p:cNvSpPr>
            <a:spLocks noGrp="1"/>
          </p:cNvSpPr>
          <p:nvPr>
            <p:ph idx="1"/>
          </p:nvPr>
        </p:nvSpPr>
        <p:spPr>
          <a:xfrm>
            <a:off x="392933" y="1547598"/>
            <a:ext cx="10635915" cy="945951"/>
          </a:xfrm>
        </p:spPr>
        <p:txBody>
          <a:bodyPr>
            <a:normAutofit fontScale="25000" lnSpcReduction="20000"/>
          </a:bodyPr>
          <a:lstStyle/>
          <a:p>
            <a:pPr marL="0" indent="0">
              <a:buNone/>
            </a:pPr>
            <a:r>
              <a:rPr lang="en-US" sz="11200" dirty="0" smtClean="0">
                <a:latin typeface="Candara" panose="020E0502030303020204" pitchFamily="34" charset="0"/>
                <a:ea typeface="Calibri" panose="020F0502020204030204" pitchFamily="34" charset="0"/>
                <a:cs typeface="Arial" panose="020B0604020202020204" pitchFamily="34" charset="0"/>
              </a:rPr>
              <a:t>Introductory </a:t>
            </a:r>
            <a:r>
              <a:rPr lang="en-US" sz="11200" dirty="0">
                <a:latin typeface="Candara" panose="020E0502030303020204" pitchFamily="34" charset="0"/>
                <a:ea typeface="Calibri" panose="020F0502020204030204" pitchFamily="34" charset="0"/>
                <a:cs typeface="Arial" panose="020B0604020202020204" pitchFamily="34" charset="0"/>
              </a:rPr>
              <a:t>Workshop to Bathymetric Data Processing – Veracruz, Mexico, </a:t>
            </a:r>
            <a:r>
              <a:rPr lang="en-US" sz="11200" b="1" dirty="0">
                <a:latin typeface="Candara" panose="020E0502030303020204" pitchFamily="34" charset="0"/>
                <a:ea typeface="Calibri" panose="020F0502020204030204" pitchFamily="34" charset="0"/>
                <a:cs typeface="Arial" panose="020B0604020202020204" pitchFamily="34" charset="0"/>
              </a:rPr>
              <a:t>13th – 15th July, 2016</a:t>
            </a:r>
            <a:endParaRPr lang="en-US" sz="11200" b="1" dirty="0" smtClean="0">
              <a:latin typeface="Candara" panose="020E0502030303020204" pitchFamily="34" charset="0"/>
            </a:endParaRPr>
          </a:p>
          <a:p>
            <a:pPr marL="0" indent="0">
              <a:buNone/>
            </a:pPr>
            <a:endParaRPr lang="en-US" sz="9600" dirty="0" smtClean="0">
              <a:latin typeface="Candara" panose="020E0502030303020204" pitchFamily="34" charset="0"/>
            </a:endParaRPr>
          </a:p>
          <a:p>
            <a:pPr marL="0" indent="0">
              <a:buNone/>
            </a:pPr>
            <a:r>
              <a:rPr lang="en-US" sz="11200" dirty="0" smtClean="0">
                <a:latin typeface="Candara" panose="020E0502030303020204" pitchFamily="34" charset="0"/>
                <a:ea typeface="Calibri" panose="020F0502020204030204" pitchFamily="34" charset="0"/>
                <a:cs typeface="Arial" panose="020B0604020202020204" pitchFamily="34" charset="0"/>
              </a:rPr>
              <a:t>MACHC </a:t>
            </a:r>
            <a:r>
              <a:rPr lang="en-US" sz="11200" dirty="0">
                <a:latin typeface="Candara" panose="020E0502030303020204" pitchFamily="34" charset="0"/>
                <a:ea typeface="Calibri" panose="020F0502020204030204" pitchFamily="34" charset="0"/>
                <a:cs typeface="Arial" panose="020B0604020202020204" pitchFamily="34" charset="0"/>
              </a:rPr>
              <a:t>MSI Training Course, Rodney Bay, St. </a:t>
            </a:r>
            <a:r>
              <a:rPr lang="en-US" sz="11200" dirty="0" smtClean="0">
                <a:latin typeface="Candara" panose="020E0502030303020204" pitchFamily="34" charset="0"/>
                <a:ea typeface="Calibri" panose="020F0502020204030204" pitchFamily="34" charset="0"/>
                <a:cs typeface="Arial" panose="020B0604020202020204" pitchFamily="34" charset="0"/>
              </a:rPr>
              <a:t>Lucia </a:t>
            </a:r>
          </a:p>
          <a:p>
            <a:pPr marL="0" indent="0">
              <a:buNone/>
            </a:pPr>
            <a:r>
              <a:rPr lang="en-US" sz="11200" b="1" dirty="0" smtClean="0">
                <a:latin typeface="Candara" panose="020E0502030303020204" pitchFamily="34" charset="0"/>
                <a:ea typeface="Calibri" panose="020F0502020204030204" pitchFamily="34" charset="0"/>
                <a:cs typeface="Arial" panose="020B0604020202020204" pitchFamily="34" charset="0"/>
              </a:rPr>
              <a:t>16th </a:t>
            </a:r>
            <a:r>
              <a:rPr lang="en-US" sz="11200" b="1" dirty="0">
                <a:latin typeface="Candara" panose="020E0502030303020204" pitchFamily="34" charset="0"/>
                <a:ea typeface="Calibri" panose="020F0502020204030204" pitchFamily="34" charset="0"/>
                <a:cs typeface="Arial" panose="020B0604020202020204" pitchFamily="34" charset="0"/>
              </a:rPr>
              <a:t>– 18th August, 2016.</a:t>
            </a:r>
            <a:endParaRPr lang="en-US" sz="11200" b="1"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7" name="Rectangle 6"/>
          <p:cNvSpPr/>
          <p:nvPr/>
        </p:nvSpPr>
        <p:spPr>
          <a:xfrm>
            <a:off x="392933" y="906179"/>
            <a:ext cx="4992537" cy="461665"/>
          </a:xfrm>
          <a:prstGeom prst="rect">
            <a:avLst/>
          </a:prstGeom>
        </p:spPr>
        <p:txBody>
          <a:bodyPr wrap="square">
            <a:spAutoFit/>
          </a:bodyPr>
          <a:lstStyle/>
          <a:p>
            <a:r>
              <a:rPr lang="en-US" sz="2400" b="1" dirty="0">
                <a:latin typeface="Candara" panose="020E0502030303020204" pitchFamily="34" charset="0"/>
              </a:rPr>
              <a:t>Antigua and Barbuda participated in:</a:t>
            </a:r>
          </a:p>
        </p:txBody>
      </p:sp>
      <p:pic>
        <p:nvPicPr>
          <p:cNvPr id="4" name="Picture 3"/>
          <p:cNvPicPr>
            <a:picLocks noChangeAspect="1"/>
          </p:cNvPicPr>
          <p:nvPr/>
        </p:nvPicPr>
        <p:blipFill>
          <a:blip r:embed="rId3"/>
          <a:stretch>
            <a:fillRect/>
          </a:stretch>
        </p:blipFill>
        <p:spPr>
          <a:xfrm>
            <a:off x="268475" y="3888075"/>
            <a:ext cx="10760373" cy="1238628"/>
          </a:xfrm>
          <a:prstGeom prst="rect">
            <a:avLst/>
          </a:prstGeom>
        </p:spPr>
      </p:pic>
      <p:pic>
        <p:nvPicPr>
          <p:cNvPr id="5" name="Picture 4"/>
          <p:cNvPicPr>
            <a:picLocks noChangeAspect="1"/>
          </p:cNvPicPr>
          <p:nvPr/>
        </p:nvPicPr>
        <p:blipFill>
          <a:blip r:embed="rId4"/>
          <a:stretch>
            <a:fillRect/>
          </a:stretch>
        </p:blipFill>
        <p:spPr>
          <a:xfrm>
            <a:off x="268475" y="5258783"/>
            <a:ext cx="11937003" cy="749873"/>
          </a:xfrm>
          <a:prstGeom prst="rect">
            <a:avLst/>
          </a:prstGeom>
        </p:spPr>
      </p:pic>
    </p:spTree>
    <p:extLst>
      <p:ext uri="{BB962C8B-B14F-4D97-AF65-F5344CB8AC3E}">
        <p14:creationId xmlns:p14="http://schemas.microsoft.com/office/powerpoint/2010/main" val="1923033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alpha val="5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8611" y="131446"/>
            <a:ext cx="4754880" cy="635267"/>
          </a:xfrm>
        </p:spPr>
        <p:txBody>
          <a:bodyPr>
            <a:normAutofit fontScale="90000"/>
          </a:bodyPr>
          <a:lstStyle/>
          <a:p>
            <a:pPr algn="ctr"/>
            <a:r>
              <a:rPr lang="en-US" dirty="0" smtClean="0"/>
              <a:t>				</a:t>
            </a:r>
            <a:r>
              <a:rPr lang="en-US" sz="3100" dirty="0" smtClean="0">
                <a:solidFill>
                  <a:srgbClr val="FF0000"/>
                </a:solidFill>
                <a:latin typeface="Book Antiqua" panose="02040602050305030304" pitchFamily="18" charset="0"/>
              </a:rPr>
              <a:t>Capacity Building</a:t>
            </a:r>
            <a:endParaRPr lang="en-US" sz="3100" dirty="0">
              <a:solidFill>
                <a:srgbClr val="FF0000"/>
              </a:solidFill>
              <a:latin typeface="Book Antiqua" panose="02040602050305030304" pitchFamily="18" charset="0"/>
            </a:endParaRPr>
          </a:p>
        </p:txBody>
      </p:sp>
      <p:sp>
        <p:nvSpPr>
          <p:cNvPr id="3" name="Content Placeholder 2"/>
          <p:cNvSpPr>
            <a:spLocks noGrp="1"/>
          </p:cNvSpPr>
          <p:nvPr>
            <p:ph idx="1"/>
          </p:nvPr>
        </p:nvSpPr>
        <p:spPr>
          <a:xfrm>
            <a:off x="519764" y="1838424"/>
            <a:ext cx="8710863" cy="1636296"/>
          </a:xfrm>
        </p:spPr>
        <p:txBody>
          <a:bodyPr>
            <a:normAutofit fontScale="25000" lnSpcReduction="20000"/>
          </a:bodyPr>
          <a:lstStyle/>
          <a:p>
            <a:pPr marL="0" indent="0">
              <a:lnSpc>
                <a:spcPct val="120000"/>
              </a:lnSpc>
              <a:buNone/>
            </a:pPr>
            <a:endParaRPr lang="en-US" sz="11200" dirty="0">
              <a:latin typeface="Candara" panose="020E0502030303020204" pitchFamily="34" charset="0"/>
            </a:endParaRPr>
          </a:p>
          <a:p>
            <a:pPr marL="0" indent="0">
              <a:lnSpc>
                <a:spcPct val="120000"/>
              </a:lnSpc>
              <a:buNone/>
            </a:pPr>
            <a:r>
              <a:rPr lang="en-US" sz="9600" dirty="0">
                <a:latin typeface="Candara" panose="020E0502030303020204" pitchFamily="34" charset="0"/>
                <a:ea typeface="Calibri" panose="020F0502020204030204" pitchFamily="34" charset="0"/>
                <a:cs typeface="Arial" panose="020B0604020202020204" pitchFamily="34" charset="0"/>
              </a:rPr>
              <a:t>Maritime Spatial Data Infrastructure Workshop, Veracruz, Mexico, </a:t>
            </a:r>
            <a:endParaRPr lang="en-US" sz="9600" dirty="0" smtClean="0">
              <a:latin typeface="Candara" panose="020E0502030303020204" pitchFamily="34" charset="0"/>
              <a:ea typeface="Calibri" panose="020F0502020204030204" pitchFamily="34" charset="0"/>
              <a:cs typeface="Arial" panose="020B0604020202020204" pitchFamily="34" charset="0"/>
            </a:endParaRPr>
          </a:p>
          <a:p>
            <a:pPr marL="0" indent="0">
              <a:lnSpc>
                <a:spcPct val="120000"/>
              </a:lnSpc>
              <a:buNone/>
            </a:pPr>
            <a:r>
              <a:rPr lang="en-US" sz="9600" b="1" dirty="0" smtClean="0">
                <a:latin typeface="Candara" panose="020E0502030303020204" pitchFamily="34" charset="0"/>
                <a:ea typeface="Calibri" panose="020F0502020204030204" pitchFamily="34" charset="0"/>
                <a:cs typeface="Arial" panose="020B0604020202020204" pitchFamily="34" charset="0"/>
              </a:rPr>
              <a:t>3</a:t>
            </a:r>
            <a:r>
              <a:rPr lang="en-US" sz="9600" b="1" baseline="30000" dirty="0" smtClean="0">
                <a:latin typeface="Candara" panose="020E0502030303020204" pitchFamily="34" charset="0"/>
                <a:ea typeface="Calibri" panose="020F0502020204030204" pitchFamily="34" charset="0"/>
                <a:cs typeface="Arial" panose="020B0604020202020204" pitchFamily="34" charset="0"/>
              </a:rPr>
              <a:t>rd</a:t>
            </a:r>
            <a:r>
              <a:rPr lang="en-US" sz="9600" b="1" dirty="0" smtClean="0">
                <a:latin typeface="Candara" panose="020E0502030303020204" pitchFamily="34" charset="0"/>
                <a:ea typeface="Calibri" panose="020F0502020204030204" pitchFamily="34" charset="0"/>
                <a:cs typeface="Arial" panose="020B0604020202020204" pitchFamily="34" charset="0"/>
              </a:rPr>
              <a:t> </a:t>
            </a:r>
            <a:r>
              <a:rPr lang="en-US" sz="9600" b="1" dirty="0">
                <a:latin typeface="Candara" panose="020E0502030303020204" pitchFamily="34" charset="0"/>
                <a:ea typeface="Calibri" panose="020F0502020204030204" pitchFamily="34" charset="0"/>
                <a:cs typeface="Arial" panose="020B0604020202020204" pitchFamily="34" charset="0"/>
              </a:rPr>
              <a:t>- 7th October, 2016 </a:t>
            </a:r>
            <a:r>
              <a:rPr lang="en-US" sz="9600" dirty="0" smtClean="0">
                <a:latin typeface="Candara" panose="020E0502030303020204" pitchFamily="34" charset="0"/>
                <a:ea typeface="Calibri" panose="020F0502020204030204" pitchFamily="34" charset="0"/>
                <a:cs typeface="Arial" panose="020B0604020202020204" pitchFamily="34" charset="0"/>
              </a:rPr>
              <a:t>(Unable to participate…)</a:t>
            </a:r>
            <a:endParaRPr lang="en-US" sz="9600" b="1" dirty="0" smtClean="0">
              <a:latin typeface="Candara" panose="020E0502030303020204" pitchFamily="34" charset="0"/>
            </a:endParaRPr>
          </a:p>
          <a:p>
            <a:pPr marL="0" indent="0">
              <a:buNone/>
            </a:pPr>
            <a:endParaRPr lang="en-US" sz="9600"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sp>
        <p:nvSpPr>
          <p:cNvPr id="7" name="Rectangle 6"/>
          <p:cNvSpPr/>
          <p:nvPr/>
        </p:nvSpPr>
        <p:spPr>
          <a:xfrm>
            <a:off x="519764" y="1497520"/>
            <a:ext cx="6984968" cy="461665"/>
          </a:xfrm>
          <a:prstGeom prst="rect">
            <a:avLst/>
          </a:prstGeom>
        </p:spPr>
        <p:txBody>
          <a:bodyPr wrap="square">
            <a:spAutoFit/>
          </a:bodyPr>
          <a:lstStyle/>
          <a:p>
            <a:r>
              <a:rPr lang="en-US" sz="2400" b="1" dirty="0">
                <a:solidFill>
                  <a:prstClr val="black"/>
                </a:solidFill>
                <a:latin typeface="Candara" panose="020E0502030303020204" pitchFamily="34" charset="0"/>
              </a:rPr>
              <a:t>Antigua and Barbuda </a:t>
            </a:r>
            <a:r>
              <a:rPr lang="en-US" sz="2400" b="1" dirty="0" smtClean="0">
                <a:solidFill>
                  <a:prstClr val="black"/>
                </a:solidFill>
                <a:latin typeface="Candara" panose="020E0502030303020204" pitchFamily="34" charset="0"/>
              </a:rPr>
              <a:t>was invited to participate in</a:t>
            </a:r>
            <a:r>
              <a:rPr lang="en-US" sz="2400" b="1" dirty="0">
                <a:solidFill>
                  <a:prstClr val="black"/>
                </a:solidFill>
                <a:latin typeface="Candara" panose="020E0502030303020204" pitchFamily="34" charset="0"/>
              </a:rPr>
              <a:t>:</a:t>
            </a:r>
          </a:p>
        </p:txBody>
      </p:sp>
    </p:spTree>
    <p:extLst>
      <p:ext uri="{BB962C8B-B14F-4D97-AF65-F5344CB8AC3E}">
        <p14:creationId xmlns:p14="http://schemas.microsoft.com/office/powerpoint/2010/main" val="2083719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2706"/>
            <a:ext cx="12263120" cy="6920706"/>
          </a:xfrm>
        </p:spPr>
      </p:pic>
    </p:spTree>
    <p:extLst>
      <p:ext uri="{BB962C8B-B14F-4D97-AF65-F5344CB8AC3E}">
        <p14:creationId xmlns:p14="http://schemas.microsoft.com/office/powerpoint/2010/main" val="932021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81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21" y="1203323"/>
            <a:ext cx="5641802" cy="3787177"/>
          </a:xfrm>
          <a:prstGeom prst="rect">
            <a:avLst/>
          </a:prstGeom>
          <a:effectLst>
            <a:reflection blurRad="6350" stA="52000" endA="300" endPos="3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191919"/>
            <a:ext cx="5658791" cy="3798581"/>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105706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cNvPicPr>
            <a:picLocks noGrp="1"/>
          </p:cNvPicPr>
          <p:nvPr>
            <p:ph idx="1"/>
          </p:nvPr>
        </p:nvPicPr>
        <p:blipFill>
          <a:blip r:embed="rId3"/>
          <a:stretch>
            <a:fillRect/>
          </a:stretch>
        </p:blipFill>
        <p:spPr>
          <a:xfrm>
            <a:off x="0" y="-71120"/>
            <a:ext cx="12192000" cy="6853989"/>
          </a:xfrm>
          <a:prstGeom prst="rect">
            <a:avLst/>
          </a:prstGeom>
        </p:spPr>
      </p:pic>
      <p:sp>
        <p:nvSpPr>
          <p:cNvPr id="3" name="Oval 2"/>
          <p:cNvSpPr/>
          <p:nvPr/>
        </p:nvSpPr>
        <p:spPr>
          <a:xfrm rot="1230074">
            <a:off x="10522767" y="2266215"/>
            <a:ext cx="1200927" cy="28914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Oval 6"/>
          <p:cNvSpPr/>
          <p:nvPr/>
        </p:nvSpPr>
        <p:spPr>
          <a:xfrm rot="1230074">
            <a:off x="6435336" y="1648112"/>
            <a:ext cx="1200927" cy="28914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06549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3775</TotalTime>
  <Words>975</Words>
  <Application>Microsoft Office PowerPoint</Application>
  <PresentationFormat>Widescreen</PresentationFormat>
  <Paragraphs>167</Paragraphs>
  <Slides>22</Slides>
  <Notes>19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Bell MT</vt:lpstr>
      <vt:lpstr>Book Antiqua</vt:lpstr>
      <vt:lpstr>Calibri</vt:lpstr>
      <vt:lpstr>Calibri Light</vt:lpstr>
      <vt:lpstr>Candara</vt:lpstr>
      <vt:lpstr>Times New Roman</vt:lpstr>
      <vt:lpstr>Office Theme</vt:lpstr>
      <vt:lpstr>Antigua and Barbuda</vt:lpstr>
      <vt:lpstr>PowerPoint Presentation</vt:lpstr>
      <vt:lpstr>PowerPoint Presentation</vt:lpstr>
      <vt:lpstr>    Capacity Building 2016</vt:lpstr>
      <vt:lpstr>    Capacity Building 2016</vt:lpstr>
      <vt:lpstr>    Capacity Building</vt:lpstr>
      <vt:lpstr>PowerPoint Presentation</vt:lpstr>
      <vt:lpstr>PowerPoint Presentation</vt:lpstr>
      <vt:lpstr>PowerPoint Presentation</vt:lpstr>
      <vt:lpstr>Port Facilities Development </vt:lpstr>
      <vt:lpstr>PowerPoint Presentation</vt:lpstr>
      <vt:lpstr>PowerPoint Presentation</vt:lpstr>
      <vt:lpstr>Port Facilities Development </vt:lpstr>
      <vt:lpstr>PowerPoint Presentation</vt:lpstr>
      <vt:lpstr>Port Facilities Development </vt:lpstr>
      <vt:lpstr>Other Activities </vt:lpstr>
      <vt:lpstr>Other Activities </vt:lpstr>
      <vt:lpstr>PowerPoint Presentation</vt:lpstr>
      <vt:lpstr>Conclusion </vt:lpstr>
      <vt:lpstr>PowerPoint Presentation</vt:lpstr>
      <vt:lpstr>PowerPoint Presentation</vt:lpstr>
      <vt:lpstr>Capacity Building Required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Antigua and Barbuda</dc:title>
  <dc:creator>Wayne A. Mykoo</dc:creator>
  <cp:lastModifiedBy>Wayne A. Mykoo</cp:lastModifiedBy>
  <cp:revision>83</cp:revision>
  <dcterms:created xsi:type="dcterms:W3CDTF">2016-12-07T20:08:21Z</dcterms:created>
  <dcterms:modified xsi:type="dcterms:W3CDTF">2016-12-15T14:07:57Z</dcterms:modified>
</cp:coreProperties>
</file>