
<file path=[Content_Types].xml><?xml version="1.0" encoding="utf-8"?>
<Types xmlns="http://schemas.openxmlformats.org/package/2006/content-types"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71" r:id="rId5"/>
    <p:sldId id="272" r:id="rId6"/>
    <p:sldId id="273" r:id="rId7"/>
    <p:sldId id="274" r:id="rId8"/>
    <p:sldId id="275" r:id="rId9"/>
    <p:sldId id="280" r:id="rId10"/>
    <p:sldId id="279" r:id="rId11"/>
    <p:sldId id="282" r:id="rId12"/>
    <p:sldId id="278" r:id="rId13"/>
    <p:sldId id="276" r:id="rId14"/>
    <p:sldId id="277" r:id="rId15"/>
    <p:sldId id="281" r:id="rId16"/>
    <p:sldId id="258" r:id="rId17"/>
  </p:sldIdLst>
  <p:sldSz cx="6858000" cy="51435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8" userDrawn="1">
          <p15:clr>
            <a:srgbClr val="A4A3A4"/>
          </p15:clr>
        </p15:guide>
        <p15:guide id="2" pos="4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A5AC"/>
    <a:srgbClr val="192F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95" d="100"/>
          <a:sy n="95" d="100"/>
        </p:scale>
        <p:origin x="1332" y="84"/>
      </p:cViewPr>
      <p:guideLst>
        <p:guide orient="horz" pos="468"/>
        <p:guide pos="4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2" d="100"/>
          <a:sy n="92" d="100"/>
        </p:scale>
        <p:origin x="-3780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56B60D-8E88-4626-A3F5-F4CE83F1E2FC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FBFB015-DBCD-4069-985D-72E74D32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00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FB015-DBCD-4069-985D-72E74D3202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12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8042" y="2200278"/>
            <a:ext cx="5829300" cy="352425"/>
          </a:xfrm>
        </p:spPr>
        <p:txBody>
          <a:bodyPr anchor="b">
            <a:noAutofit/>
          </a:bodyPr>
          <a:lstStyle>
            <a:lvl1pPr marL="0" indent="0">
              <a:buNone/>
              <a:defRPr sz="1600" baseline="0">
                <a:solidFill>
                  <a:schemeClr val="accent6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5100" y="4476750"/>
            <a:ext cx="285750" cy="273844"/>
          </a:xfrm>
        </p:spPr>
        <p:txBody>
          <a:bodyPr/>
          <a:lstStyle/>
          <a:p>
            <a:fld id="{C9D44EBD-F3CC-4C38-BEF4-F513BA34EB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0" y="4019550"/>
            <a:ext cx="3467100" cy="304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Classification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28042" y="2571750"/>
            <a:ext cx="5829300" cy="304800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Date: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876800"/>
            <a:ext cx="6858000" cy="209550"/>
          </a:xfrm>
        </p:spPr>
        <p:txBody>
          <a:bodyPr anchor="ctr">
            <a:normAutofit/>
          </a:bodyPr>
          <a:lstStyle>
            <a:lvl1pPr algn="r">
              <a:defRPr sz="1300">
                <a:solidFill>
                  <a:srgbClr val="192F43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CLASSIFICATION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76200"/>
            <a:ext cx="6858000" cy="209550"/>
          </a:xfrm>
        </p:spPr>
        <p:txBody>
          <a:bodyPr anchor="ctr">
            <a:normAutofit/>
          </a:bodyPr>
          <a:lstStyle>
            <a:lvl1pPr>
              <a:defRPr sz="1300">
                <a:solidFill>
                  <a:srgbClr val="192F43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CLASSIFICATION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28042" y="1809750"/>
            <a:ext cx="5829300" cy="381000"/>
          </a:xfrm>
        </p:spPr>
        <p:txBody>
          <a:bodyPr>
            <a:noAutofit/>
          </a:bodyPr>
          <a:lstStyle>
            <a:lvl1pPr>
              <a:defRPr sz="2400" baseline="0">
                <a:solidFill>
                  <a:schemeClr val="tx2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0551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00152"/>
            <a:ext cx="6172200" cy="31241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5100" y="4476750"/>
            <a:ext cx="285750" cy="273844"/>
          </a:xfrm>
        </p:spPr>
        <p:txBody>
          <a:bodyPr/>
          <a:lstStyle/>
          <a:p>
            <a:fld id="{C9D44EBD-F3CC-4C38-BEF4-F513BA34EB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876800"/>
            <a:ext cx="6858000" cy="209550"/>
          </a:xfrm>
        </p:spPr>
        <p:txBody>
          <a:bodyPr anchor="ctr">
            <a:normAutofit/>
          </a:bodyPr>
          <a:lstStyle>
            <a:lvl1pPr algn="r">
              <a:defRPr sz="1300">
                <a:solidFill>
                  <a:srgbClr val="192F43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CLASSIFICATION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76200"/>
            <a:ext cx="6858000" cy="209550"/>
          </a:xfrm>
        </p:spPr>
        <p:txBody>
          <a:bodyPr anchor="ctr">
            <a:normAutofit/>
          </a:bodyPr>
          <a:lstStyle>
            <a:lvl1pPr>
              <a:defRPr sz="1300">
                <a:solidFill>
                  <a:srgbClr val="192F43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71368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00152"/>
            <a:ext cx="3086100" cy="31241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486150" y="1200150"/>
            <a:ext cx="3028950" cy="31242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5100" y="4476750"/>
            <a:ext cx="285750" cy="273844"/>
          </a:xfrm>
        </p:spPr>
        <p:txBody>
          <a:bodyPr/>
          <a:lstStyle/>
          <a:p>
            <a:fld id="{C9D44EBD-F3CC-4C38-BEF4-F513BA34EB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4876800"/>
            <a:ext cx="6858000" cy="209550"/>
          </a:xfrm>
        </p:spPr>
        <p:txBody>
          <a:bodyPr anchor="ctr">
            <a:normAutofit/>
          </a:bodyPr>
          <a:lstStyle>
            <a:lvl1pPr algn="r">
              <a:defRPr sz="1300">
                <a:solidFill>
                  <a:srgbClr val="192F43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CLASSIFICATION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76200"/>
            <a:ext cx="6858000" cy="209550"/>
          </a:xfrm>
        </p:spPr>
        <p:txBody>
          <a:bodyPr anchor="ctr">
            <a:normAutofit/>
          </a:bodyPr>
          <a:lstStyle>
            <a:lvl1pPr>
              <a:defRPr sz="1300">
                <a:solidFill>
                  <a:srgbClr val="192F43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83086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876800"/>
            <a:ext cx="6858000" cy="209550"/>
          </a:xfrm>
        </p:spPr>
        <p:txBody>
          <a:bodyPr anchor="ctr">
            <a:normAutofit/>
          </a:bodyPr>
          <a:lstStyle>
            <a:lvl1pPr algn="r">
              <a:defRPr sz="1300">
                <a:solidFill>
                  <a:srgbClr val="192F43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CLASSIFICATION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76200"/>
            <a:ext cx="6858000" cy="209550"/>
          </a:xfrm>
        </p:spPr>
        <p:txBody>
          <a:bodyPr anchor="ctr">
            <a:normAutofit/>
          </a:bodyPr>
          <a:lstStyle>
            <a:lvl1pPr>
              <a:defRPr sz="1300">
                <a:solidFill>
                  <a:srgbClr val="192F43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96377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44EBD-F3CC-4C38-BEF4-F513BA34EB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2" descr="\\titanium\entity\OCC\Graphics\2013\Sharon Messina\File Migration\Final Graphics for Shishu\March 2015 edits\SlideBG_las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7" t="40241" r="12507" b="41272"/>
          <a:stretch/>
        </p:blipFill>
        <p:spPr bwMode="auto">
          <a:xfrm>
            <a:off x="381000" y="2038349"/>
            <a:ext cx="60452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483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66814" y="1435895"/>
            <a:ext cx="5324374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33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68731" y="2143128"/>
            <a:ext cx="2320538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42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8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Presenter’s Name</a:t>
            </a: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2595644" y="2565165"/>
            <a:ext cx="1666714" cy="2192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425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2595644" y="2871788"/>
            <a:ext cx="1666714" cy="2192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425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4451985" y="57151"/>
            <a:ext cx="2400300" cy="138500"/>
          </a:xfrm>
          <a:prstGeom prst="rect">
            <a:avLst/>
          </a:prstGeom>
        </p:spPr>
        <p:txBody>
          <a:bodyPr wrap="square" lIns="91292" tIns="0" rIns="91292" bIns="0">
            <a:spAutoFit/>
          </a:bodyPr>
          <a:lstStyle>
            <a:lvl1pPr marL="0" indent="0" algn="r">
              <a:buNone/>
              <a:defRPr sz="900" b="1" baseline="0"/>
            </a:lvl1pPr>
          </a:lstStyle>
          <a:p>
            <a:pPr lvl="0"/>
            <a:r>
              <a:rPr lang="en-US" dirty="0"/>
              <a:t>CLICK TO EDIT CLASSIFICATION</a:t>
            </a:r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929703"/>
            <a:ext cx="2400300" cy="138500"/>
          </a:xfrm>
          <a:prstGeom prst="rect">
            <a:avLst/>
          </a:prstGeom>
        </p:spPr>
        <p:txBody>
          <a:bodyPr wrap="square" lIns="91292" tIns="0" rIns="91292" bIns="0">
            <a:spAutoFit/>
          </a:bodyPr>
          <a:lstStyle>
            <a:lvl1pPr marL="0" indent="0" algn="l">
              <a:buNone/>
              <a:defRPr sz="9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EDIT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9920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742950"/>
            <a:ext cx="61722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200650" y="4557712"/>
            <a:ext cx="16002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AB47139-778F-4B51-B4E6-D64A5C5D9C7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4008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2"/>
            <a:ext cx="6172200" cy="3124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15100" y="4610821"/>
            <a:ext cx="285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7A5AC"/>
                </a:solidFill>
              </a:defRPr>
            </a:lvl1pPr>
          </a:lstStyle>
          <a:p>
            <a:fld id="{C9D44EBD-F3CC-4C38-BEF4-F513BA34EB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\\titanium\entity\OCC\Graphics\2013\Sharon Messina\File Migration\Final Graphics for Shishu\March 2015 edits\SlideBG.jpg"/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" t="723" r="25208"/>
          <a:stretch/>
        </p:blipFill>
        <p:spPr bwMode="auto">
          <a:xfrm>
            <a:off x="0" y="-19050"/>
            <a:ext cx="6858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6629400" y="-19050"/>
            <a:ext cx="228600" cy="1447800"/>
          </a:xfrm>
          <a:prstGeom prst="rect">
            <a:avLst/>
          </a:prstGeom>
          <a:solidFill>
            <a:srgbClr val="19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6629400" y="1428750"/>
            <a:ext cx="228600" cy="228600"/>
          </a:xfrm>
          <a:prstGeom prst="rect">
            <a:avLst/>
          </a:prstGeom>
          <a:solidFill>
            <a:srgbClr val="37A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3" r:id="rId3"/>
    <p:sldLayoutId id="2147483649" r:id="rId4"/>
    <p:sldLayoutId id="2147483652" r:id="rId5"/>
    <p:sldLayoutId id="2147483654" r:id="rId6"/>
    <p:sldLayoutId id="2147483655" r:id="rId7"/>
  </p:sldLayoutIdLst>
  <p:txStyles>
    <p:titleStyle>
      <a:lvl1pPr algn="l" defTabSz="914377" rtl="0" eaLnBrk="1" latinLnBrk="0" hangingPunct="1">
        <a:spcBef>
          <a:spcPct val="0"/>
        </a:spcBef>
        <a:buNone/>
        <a:defRPr sz="2400" kern="1200">
          <a:solidFill>
            <a:srgbClr val="192F43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32" indent="-285744" algn="l" defTabSz="914377" rtl="0" eaLnBrk="1" latinLnBrk="0" hangingPunct="1">
        <a:spcBef>
          <a:spcPct val="20000"/>
        </a:spcBef>
        <a:buClr>
          <a:srgbClr val="37A5AC"/>
        </a:buClr>
        <a:buFont typeface="Arial" panose="020B0604020202020204" pitchFamily="34" charset="0"/>
        <a:buChar char="►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0121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566" indent="0" algn="l" defTabSz="914377" rtl="0" eaLnBrk="1" latinLnBrk="0" hangingPunct="1">
        <a:spcBef>
          <a:spcPct val="200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mes.E.Rogers@nga.mi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52400" y="1354849"/>
            <a:ext cx="6553200" cy="2665345"/>
          </a:xfrm>
          <a:noFill/>
        </p:spPr>
        <p:txBody>
          <a:bodyPr/>
          <a:lstStyle/>
          <a:p>
            <a:r>
              <a:rPr lang="en-US" sz="2800" dirty="0"/>
              <a:t>NGA Hurricane Matthew Support</a:t>
            </a:r>
          </a:p>
          <a:p>
            <a:r>
              <a:rPr lang="en-US" sz="1400" dirty="0" err="1"/>
              <a:t>Meso</a:t>
            </a:r>
            <a:r>
              <a:rPr lang="en-US" sz="1400" dirty="0"/>
              <a:t> American – Caribbean Hydrographic Commission (MACHC)</a:t>
            </a:r>
          </a:p>
          <a:p>
            <a:endParaRPr lang="en-US" sz="2800" dirty="0"/>
          </a:p>
          <a:p>
            <a:endParaRPr lang="en-US" sz="3600" dirty="0"/>
          </a:p>
          <a:p>
            <a:br>
              <a:rPr lang="en-US" dirty="0"/>
            </a:b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279840"/>
            <a:ext cx="2170466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Jim Rogers</a:t>
            </a:r>
          </a:p>
          <a:p>
            <a:r>
              <a:rPr lang="en-US" sz="1350" b="1" dirty="0"/>
              <a:t>SFHN Technical Executive</a:t>
            </a:r>
          </a:p>
          <a:p>
            <a:r>
              <a:rPr lang="en-US" sz="1350" b="1" dirty="0"/>
              <a:t>NGA Maritime Safety Office</a:t>
            </a:r>
          </a:p>
          <a:p>
            <a:r>
              <a:rPr lang="en-US" sz="1350" b="1" dirty="0">
                <a:solidFill>
                  <a:srgbClr val="2A68C4"/>
                </a:solidFill>
                <a:hlinkClick r:id="rId3"/>
              </a:rPr>
              <a:t>James.E.Rogers@nga.mil</a:t>
            </a:r>
            <a:endParaRPr lang="en-US" sz="1350" b="1" dirty="0">
              <a:solidFill>
                <a:srgbClr val="2A68C4"/>
              </a:solidFill>
            </a:endParaRPr>
          </a:p>
          <a:p>
            <a:endParaRPr lang="en-US" sz="1350" dirty="0">
              <a:solidFill>
                <a:srgbClr val="0070C0"/>
              </a:solidFill>
            </a:endParaRPr>
          </a:p>
          <a:p>
            <a:endParaRPr lang="en-US" sz="135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1025"/>
            <a:ext cx="1042459" cy="100348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09600" y="3264998"/>
            <a:ext cx="1666714" cy="219291"/>
          </a:xfrm>
        </p:spPr>
        <p:txBody>
          <a:bodyPr/>
          <a:lstStyle/>
          <a:p>
            <a:pPr algn="l"/>
            <a:r>
              <a:rPr lang="en-US" dirty="0"/>
              <a:t>15 DEC 2016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-10886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UNCLASSIFIED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7800" y="4928056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UNCLASSIFIED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066" y="2112694"/>
            <a:ext cx="3468334" cy="252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75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"/>
            <a:ext cx="61722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Data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4758" y="742950"/>
            <a:ext cx="6069842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rgbClr val="37A5AC"/>
              </a:buClr>
              <a:buFont typeface="Arial" panose="020B0604020202020204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21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Links to data to help support GIS Analysis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0886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UNCLASSIFIED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4928056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UNCLASSIFIED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77" y="1057976"/>
            <a:ext cx="5734050" cy="322387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60042072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"/>
            <a:ext cx="61722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Supporting Sites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4758" y="742950"/>
            <a:ext cx="5917442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rgbClr val="37A5AC"/>
              </a:buClr>
              <a:buFont typeface="Arial" panose="020B0604020202020204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21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Links to other partner websites supporting the relief efforts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0886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UNCLASSIFIED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4928056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UNCLASSIFIED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55528"/>
            <a:ext cx="5791200" cy="3248122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34412628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"/>
            <a:ext cx="61722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Humanitarian Aid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819150"/>
            <a:ext cx="5791200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rgbClr val="37A5AC"/>
              </a:buClr>
              <a:buFont typeface="Arial" panose="020B0604020202020204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21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The NGA Hurricane Matthew website supported combined US efforts during the crisis.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The website also supported the efforts of the other international partners with their humanitarian aid as well.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The various products, maps, and data helped responders make more informed decisions and have better situational awareness.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0886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UNCLASSIFIED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4928056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UNCLASSIFIED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303913"/>
            <a:ext cx="2667000" cy="2000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0" y="2294815"/>
            <a:ext cx="2997200" cy="201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37484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0886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UNCLASSIFIED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57800" y="4928056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UNCLASSIFIED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169059"/>
            <a:ext cx="2647950" cy="172402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917801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"/>
            <a:ext cx="61722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Hurricane Matthew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819150"/>
            <a:ext cx="5791200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rgbClr val="37A5AC"/>
              </a:buClr>
              <a:buFont typeface="Arial" panose="020B0604020202020204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21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Hurricane Matthew affected the Eastern and Central Caribbean Sea region as well as the Eastern coast of North America.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The region was affected during the period of 28 SEP 2016 – 10 OCT 2016.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Hurricane Matthew brought Hurricane force winds, heavy rains, and flooding throughout the region.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Some of the Countries affected by Hurricane Matthew:</a:t>
            </a:r>
          </a:p>
          <a:p>
            <a:pPr marL="1085832" lvl="1" indent="-342900">
              <a:buFont typeface="Arial" panose="020B0604020202020204" pitchFamily="34" charset="0"/>
              <a:buChar char="•"/>
            </a:pPr>
            <a:r>
              <a:rPr lang="en-US" sz="1000" dirty="0"/>
              <a:t>St Vincent and the Grenadines</a:t>
            </a:r>
          </a:p>
          <a:p>
            <a:pPr marL="1085832" lvl="1" indent="-342900">
              <a:buFont typeface="Arial" panose="020B0604020202020204" pitchFamily="34" charset="0"/>
              <a:buChar char="•"/>
            </a:pPr>
            <a:r>
              <a:rPr lang="en-US" sz="1000" dirty="0"/>
              <a:t>Dominican Republic</a:t>
            </a:r>
          </a:p>
          <a:p>
            <a:pPr marL="1085832" lvl="1" indent="-342900">
              <a:buFont typeface="Arial" panose="020B0604020202020204" pitchFamily="34" charset="0"/>
              <a:buChar char="•"/>
            </a:pPr>
            <a:r>
              <a:rPr lang="en-US" sz="1000" dirty="0"/>
              <a:t>Haiti</a:t>
            </a:r>
          </a:p>
          <a:p>
            <a:pPr marL="1085832" lvl="1" indent="-342900">
              <a:buFont typeface="Arial" panose="020B0604020202020204" pitchFamily="34" charset="0"/>
              <a:buChar char="•"/>
            </a:pPr>
            <a:r>
              <a:rPr lang="en-US" sz="1000" dirty="0"/>
              <a:t>Jamaica</a:t>
            </a:r>
          </a:p>
          <a:p>
            <a:pPr marL="1085832" lvl="1" indent="-342900">
              <a:buFont typeface="Arial" panose="020B0604020202020204" pitchFamily="34" charset="0"/>
              <a:buChar char="•"/>
            </a:pPr>
            <a:r>
              <a:rPr lang="en-US" sz="1000" dirty="0"/>
              <a:t>Cuba</a:t>
            </a:r>
          </a:p>
          <a:p>
            <a:pPr marL="1085832" lvl="1" indent="-342900">
              <a:buFont typeface="Arial" panose="020B0604020202020204" pitchFamily="34" charset="0"/>
              <a:buChar char="•"/>
            </a:pPr>
            <a:r>
              <a:rPr lang="en-US" sz="1000" dirty="0"/>
              <a:t>Turks and Caicos</a:t>
            </a:r>
          </a:p>
          <a:p>
            <a:pPr marL="1085832" lvl="1" indent="-342900">
              <a:buFont typeface="Arial" panose="020B0604020202020204" pitchFamily="34" charset="0"/>
              <a:buChar char="•"/>
            </a:pPr>
            <a:r>
              <a:rPr lang="en-US" sz="1000" dirty="0"/>
              <a:t>Bahamas</a:t>
            </a:r>
          </a:p>
          <a:p>
            <a:pPr marL="1085832" lvl="1" indent="-342900">
              <a:buFont typeface="Arial" panose="020B0604020202020204" pitchFamily="34" charset="0"/>
              <a:buChar char="•"/>
            </a:pPr>
            <a:r>
              <a:rPr lang="en-US" sz="1000" dirty="0"/>
              <a:t>United States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10886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UNCLASSIFIED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4928056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UNCLASSIFIED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140" y="2495550"/>
            <a:ext cx="2777319" cy="2082989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06347867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"/>
            <a:ext cx="61722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NGA Support to Hurricane Matthew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819150"/>
            <a:ext cx="5410200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rgbClr val="37A5AC"/>
              </a:buClr>
              <a:buFont typeface="Arial" panose="020B0604020202020204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21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NGA Website created and made available via the WWW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0886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UNCLASSIFIED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4928056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UNCLASSIFIED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817701"/>
            <a:ext cx="2972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Hurricane_Matthew@nga.mil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51886"/>
            <a:ext cx="4199388" cy="248236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989" y="2356347"/>
            <a:ext cx="3957659" cy="221528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51225586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"/>
            <a:ext cx="61722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Product Locations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4758" y="742950"/>
            <a:ext cx="4343400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rgbClr val="37A5AC"/>
              </a:buClr>
              <a:buFont typeface="Arial" panose="020B0604020202020204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21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Product Location Query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0886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UNCLASSIFIED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4928056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UNCLASSIFIED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7202"/>
            <a:ext cx="5336677" cy="298434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478" y="2012797"/>
            <a:ext cx="2395998" cy="252435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02708080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"/>
            <a:ext cx="61722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Products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713298"/>
            <a:ext cx="4343400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rgbClr val="37A5AC"/>
              </a:buClr>
              <a:buFont typeface="Arial" panose="020B0604020202020204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21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Products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0886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UNCLASSIFIED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4928056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UNCLASSIFIED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0" y="779871"/>
            <a:ext cx="6127095" cy="343834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56745586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"/>
            <a:ext cx="61722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Products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713298"/>
            <a:ext cx="1447800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rgbClr val="37A5AC"/>
              </a:buClr>
              <a:buFont typeface="Arial" panose="020B0604020202020204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21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Port Assessments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0886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UNCLASSIFIED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4928056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UNCLASSIFIED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26" y="713298"/>
            <a:ext cx="4813300" cy="360997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79545939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"/>
            <a:ext cx="61722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Products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713298"/>
            <a:ext cx="1676400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rgbClr val="37A5AC"/>
              </a:buClr>
              <a:buFont typeface="Arial" panose="020B0604020202020204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21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Damage Assessments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0886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UNCLASSIFIED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4928056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UNCLASSIFIED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060" y="686287"/>
            <a:ext cx="4947681" cy="382320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3856702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"/>
            <a:ext cx="61722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Products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713298"/>
            <a:ext cx="1676400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rgbClr val="37A5AC"/>
              </a:buClr>
              <a:buFont typeface="Arial" panose="020B0604020202020204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21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Humanitarian Relief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0886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UNCLASSIFIED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4928056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UNCLASSIFIED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66722"/>
            <a:ext cx="4732785" cy="378622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81540293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"/>
            <a:ext cx="61722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Maps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713298"/>
            <a:ext cx="6096000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rgbClr val="37A5AC"/>
              </a:buClr>
              <a:buFont typeface="Arial" panose="020B0604020202020204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21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Maps Query – a way to graphically represent reported information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0886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UNCLASSIFIED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4928056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UNCLASSIFIED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" y="1123448"/>
            <a:ext cx="5512553" cy="309476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935" y="1834927"/>
            <a:ext cx="2730516" cy="273820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648393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NGA Branding">
      <a:dk1>
        <a:srgbClr val="414042"/>
      </a:dk1>
      <a:lt1>
        <a:sysClr val="window" lastClr="FFFFFF"/>
      </a:lt1>
      <a:dk2>
        <a:srgbClr val="192F43"/>
      </a:dk2>
      <a:lt2>
        <a:srgbClr val="D8D8D8"/>
      </a:lt2>
      <a:accent1>
        <a:srgbClr val="1E4D7C"/>
      </a:accent1>
      <a:accent2>
        <a:srgbClr val="37A5AC"/>
      </a:accent2>
      <a:accent3>
        <a:srgbClr val="80C2D4"/>
      </a:accent3>
      <a:accent4>
        <a:srgbClr val="089247"/>
      </a:accent4>
      <a:accent5>
        <a:srgbClr val="8DC63F"/>
      </a:accent5>
      <a:accent6>
        <a:srgbClr val="464646"/>
      </a:accent6>
      <a:hlink>
        <a:srgbClr val="414042"/>
      </a:hlink>
      <a:folHlink>
        <a:srgbClr val="1E4D7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GA_SlideTemplate_4_3.potx [Read-Only]" id="{E3CEE983-3DBA-4BD9-87F8-652FCB7BAC02}" vid="{EFE73249-7B96-4AD5-AADE-A3E306DB51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19F0306B5A9D47BF05A66BB5EA13FD" ma:contentTypeVersion="0" ma:contentTypeDescription="Create a new document." ma:contentTypeScope="" ma:versionID="e7ac6cf923236ac0652eeda642aac9a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f6568f0824bbdc6af8ffbed314c0fb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Headlin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D162D2-4FB0-4E1E-8ED9-C7C41C987C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6C34BC3-5484-4A6F-8AD6-8398C4679A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A045E0-FDD6-49C9-BB94-5A44F4AD8BA3}">
  <ds:schemaRefs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</TotalTime>
  <Words>261</Words>
  <Application>Microsoft Office PowerPoint</Application>
  <PresentationFormat>Custom</PresentationFormat>
  <Paragraphs>73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Franklin Gothic Medium Cond</vt:lpstr>
      <vt:lpstr>Office Theme</vt:lpstr>
      <vt:lpstr>PowerPoint Presentation</vt:lpstr>
      <vt:lpstr>Hurricane Matthew </vt:lpstr>
      <vt:lpstr>NGA Support to Hurricane Matthew </vt:lpstr>
      <vt:lpstr>Product Locations</vt:lpstr>
      <vt:lpstr>Products</vt:lpstr>
      <vt:lpstr>Products</vt:lpstr>
      <vt:lpstr>Products</vt:lpstr>
      <vt:lpstr>Products</vt:lpstr>
      <vt:lpstr>Maps</vt:lpstr>
      <vt:lpstr>Data</vt:lpstr>
      <vt:lpstr>Supporting Sites</vt:lpstr>
      <vt:lpstr>Humanitarian Aid </vt:lpstr>
      <vt:lpstr>PowerPoint Presentation</vt:lpstr>
    </vt:vector>
  </TitlesOfParts>
  <Company>NGA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JANUSCG</dc:creator>
  <cp:lastModifiedBy>James Rogers</cp:lastModifiedBy>
  <cp:revision>53</cp:revision>
  <cp:lastPrinted>2016-02-09T02:07:25Z</cp:lastPrinted>
  <dcterms:created xsi:type="dcterms:W3CDTF">2015-11-13T13:48:01Z</dcterms:created>
  <dcterms:modified xsi:type="dcterms:W3CDTF">2016-12-15T02:27:32Z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ortionLastUsed">
    <vt:lpwstr>(U)</vt:lpwstr>
  </property>
  <property fmtid="{D5CDD505-2E9C-101B-9397-08002B2CF9AE}" pid="3" name="AACG_OFFICE_DLL">
    <vt:bool>true</vt:bool>
  </property>
  <property fmtid="{D5CDD505-2E9C-101B-9397-08002B2CF9AE}" pid="4" name="AACG_Created">
    <vt:bool>true</vt:bool>
  </property>
  <property fmtid="{D5CDD505-2E9C-101B-9397-08002B2CF9AE}" pid="5" name="AACG_DescMarkings">
    <vt:lpwstr/>
  </property>
  <property fmtid="{D5CDD505-2E9C-101B-9397-08002B2CF9AE}" pid="6" name="AACG_AddMark">
    <vt:lpwstr/>
  </property>
  <property fmtid="{D5CDD505-2E9C-101B-9397-08002B2CF9AE}" pid="7" name="AACG_Header">
    <vt:lpwstr>SECRET</vt:lpwstr>
  </property>
  <property fmtid="{D5CDD505-2E9C-101B-9397-08002B2CF9AE}" pid="8" name="AACG_Footer">
    <vt:lpwstr>_x000d_SECRET</vt:lpwstr>
  </property>
  <property fmtid="{D5CDD505-2E9C-101B-9397-08002B2CF9AE}" pid="9" name="AACG_ClassBlock">
    <vt:lpwstr>Classified By: 1075832-0_x000d_
Derived From: GEOINT CG dated 20100916_x000d_
Reason: _x000d_
Declassify On: 20401231</vt:lpwstr>
  </property>
  <property fmtid="{D5CDD505-2E9C-101B-9397-08002B2CF9AE}" pid="10" name="AACG_ClassType">
    <vt:lpwstr>USClassificationMarking</vt:lpwstr>
  </property>
  <property fmtid="{D5CDD505-2E9C-101B-9397-08002B2CF9AE}" pid="11" name="AACG_DeclOnList">
    <vt:lpwstr>GEOINT CG(25 Years)</vt:lpwstr>
  </property>
  <property fmtid="{D5CDD505-2E9C-101B-9397-08002B2CF9AE}" pid="12" name="AACG_USAF_Derivatives">
    <vt:lpwstr>GEOINT CG - 140003(SECRET)</vt:lpwstr>
  </property>
  <property fmtid="{D5CDD505-2E9C-101B-9397-08002B2CF9AE}" pid="13" name="AACG_SCI_Other">
    <vt:lpwstr/>
  </property>
  <property fmtid="{D5CDD505-2E9C-101B-9397-08002B2CF9AE}" pid="14" name="AACG_Dissem_Other">
    <vt:lpwstr/>
  </property>
  <property fmtid="{D5CDD505-2E9C-101B-9397-08002B2CF9AE}" pid="15" name="AACG_NonInt_Other">
    <vt:lpwstr/>
  </property>
  <property fmtid="{D5CDD505-2E9C-101B-9397-08002B2CF9AE}" pid="16" name="ContentTypeId">
    <vt:lpwstr>0x0101001219F0306B5A9D47BF05A66BB5EA13FD</vt:lpwstr>
  </property>
</Properties>
</file>