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  <p:sldMasterId id="2147483694" r:id="rId2"/>
    <p:sldMasterId id="2147483696" r:id="rId3"/>
    <p:sldMasterId id="2147483700" r:id="rId4"/>
  </p:sldMasterIdLst>
  <p:notesMasterIdLst>
    <p:notesMasterId r:id="rId56"/>
  </p:notesMasterIdLst>
  <p:handoutMasterIdLst>
    <p:handoutMasterId r:id="rId57"/>
  </p:handoutMasterIdLst>
  <p:sldIdLst>
    <p:sldId id="332" r:id="rId5"/>
    <p:sldId id="339" r:id="rId6"/>
    <p:sldId id="407" r:id="rId7"/>
    <p:sldId id="405" r:id="rId8"/>
    <p:sldId id="389" r:id="rId9"/>
    <p:sldId id="364" r:id="rId10"/>
    <p:sldId id="365" r:id="rId11"/>
    <p:sldId id="399" r:id="rId12"/>
    <p:sldId id="366" r:id="rId13"/>
    <p:sldId id="371" r:id="rId14"/>
    <p:sldId id="436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61" r:id="rId23"/>
    <p:sldId id="367" r:id="rId24"/>
    <p:sldId id="374" r:id="rId25"/>
    <p:sldId id="375" r:id="rId26"/>
    <p:sldId id="376" r:id="rId27"/>
    <p:sldId id="377" r:id="rId28"/>
    <p:sldId id="378" r:id="rId29"/>
    <p:sldId id="379" r:id="rId30"/>
    <p:sldId id="403" r:id="rId31"/>
    <p:sldId id="400" r:id="rId32"/>
    <p:sldId id="401" r:id="rId33"/>
    <p:sldId id="402" r:id="rId34"/>
    <p:sldId id="404" r:id="rId35"/>
    <p:sldId id="419" r:id="rId36"/>
    <p:sldId id="420" r:id="rId37"/>
    <p:sldId id="421" r:id="rId38"/>
    <p:sldId id="429" r:id="rId39"/>
    <p:sldId id="410" r:id="rId40"/>
    <p:sldId id="411" r:id="rId41"/>
    <p:sldId id="430" r:id="rId42"/>
    <p:sldId id="432" r:id="rId43"/>
    <p:sldId id="409" r:id="rId44"/>
    <p:sldId id="431" r:id="rId45"/>
    <p:sldId id="412" r:id="rId46"/>
    <p:sldId id="415" r:id="rId47"/>
    <p:sldId id="413" r:id="rId48"/>
    <p:sldId id="414" r:id="rId49"/>
    <p:sldId id="416" r:id="rId50"/>
    <p:sldId id="417" r:id="rId51"/>
    <p:sldId id="435" r:id="rId52"/>
    <p:sldId id="397" r:id="rId53"/>
    <p:sldId id="418" r:id="rId54"/>
    <p:sldId id="408" r:id="rId5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60850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2170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82552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43403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3042540" algn="l" defTabSz="12170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651048" algn="l" defTabSz="12170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259554" algn="l" defTabSz="12170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868063" algn="l" defTabSz="12170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38">
          <p15:clr>
            <a:srgbClr val="A4A3A4"/>
          </p15:clr>
        </p15:guide>
        <p15:guide id="2" pos="533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42A"/>
    <a:srgbClr val="D2D39B"/>
    <a:srgbClr val="0066FF"/>
    <a:srgbClr val="3333CC"/>
    <a:srgbClr val="921B1E"/>
    <a:srgbClr val="9C822F"/>
    <a:srgbClr val="384863"/>
    <a:srgbClr val="0000FF"/>
    <a:srgbClr val="CC3399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466" autoAdjust="0"/>
    <p:restoredTop sz="88253" autoAdjust="0"/>
  </p:normalViewPr>
  <p:slideViewPr>
    <p:cSldViewPr snapToGrid="0">
      <p:cViewPr>
        <p:scale>
          <a:sx n="67" d="100"/>
          <a:sy n="67" d="100"/>
        </p:scale>
        <p:origin x="-979" y="230"/>
      </p:cViewPr>
      <p:guideLst>
        <p:guide orient="horz" pos="4238"/>
        <p:guide pos="5333"/>
      </p:guideLst>
    </p:cSldViewPr>
  </p:slideViewPr>
  <p:outlineViewPr>
    <p:cViewPr>
      <p:scale>
        <a:sx n="33" d="100"/>
        <a:sy n="33" d="100"/>
      </p:scale>
      <p:origin x="53" y="104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notesViewPr>
    <p:cSldViewPr snapToGrid="0">
      <p:cViewPr>
        <p:scale>
          <a:sx n="100" d="100"/>
          <a:sy n="100" d="100"/>
        </p:scale>
        <p:origin x="-3420" y="-72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Participation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Lbls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Totals!$D$1:$N$1</c:f>
              <c:strCache>
                <c:ptCount val="11"/>
                <c:pt idx="0">
                  <c:v>MACHC</c:v>
                </c:pt>
                <c:pt idx="1">
                  <c:v>SAIHC</c:v>
                </c:pt>
                <c:pt idx="2">
                  <c:v>EATHC</c:v>
                </c:pt>
                <c:pt idx="3">
                  <c:v>NIOHC</c:v>
                </c:pt>
                <c:pt idx="4">
                  <c:v>RSAHC</c:v>
                </c:pt>
                <c:pt idx="5">
                  <c:v>SWPHC</c:v>
                </c:pt>
                <c:pt idx="6">
                  <c:v>SWAtHC</c:v>
                </c:pt>
                <c:pt idx="7">
                  <c:v>SEPHC</c:v>
                </c:pt>
                <c:pt idx="8">
                  <c:v>MBSHC</c:v>
                </c:pt>
                <c:pt idx="9">
                  <c:v>NSRHC</c:v>
                </c:pt>
                <c:pt idx="10">
                  <c:v>EAHC</c:v>
                </c:pt>
              </c:strCache>
            </c:strRef>
          </c:cat>
          <c:val>
            <c:numRef>
              <c:f>Totals!$D$2:$N$2</c:f>
              <c:numCache>
                <c:formatCode>General</c:formatCode>
                <c:ptCount val="11"/>
                <c:pt idx="0">
                  <c:v>70</c:v>
                </c:pt>
                <c:pt idx="1">
                  <c:v>44</c:v>
                </c:pt>
                <c:pt idx="2">
                  <c:v>30</c:v>
                </c:pt>
                <c:pt idx="3">
                  <c:v>11</c:v>
                </c:pt>
                <c:pt idx="4">
                  <c:v>30</c:v>
                </c:pt>
                <c:pt idx="5">
                  <c:v>44</c:v>
                </c:pt>
                <c:pt idx="6">
                  <c:v>7</c:v>
                </c:pt>
                <c:pt idx="7">
                  <c:v>4</c:v>
                </c:pt>
                <c:pt idx="8">
                  <c:v>15</c:v>
                </c:pt>
                <c:pt idx="9">
                  <c:v>1</c:v>
                </c:pt>
                <c:pt idx="10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563648"/>
        <c:axId val="65565824"/>
      </c:barChart>
      <c:catAx>
        <c:axId val="65563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Hydrographic Commission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5565824"/>
        <c:crosses val="autoZero"/>
        <c:auto val="1"/>
        <c:lblAlgn val="ctr"/>
        <c:lblOffset val="100"/>
        <c:noMultiLvlLbl val="0"/>
      </c:catAx>
      <c:valAx>
        <c:axId val="655658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Number of Students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65563648"/>
        <c:crosses val="autoZero"/>
        <c:crossBetween val="between"/>
      </c:valAx>
    </c:plotArea>
    <c:plotVisOnly val="1"/>
    <c:dispBlanksAs val="gap"/>
    <c:showDLblsOverMax val="0"/>
  </c:chart>
  <c:spPr>
    <a:ln>
      <a:solidFill>
        <a:srgbClr val="000000"/>
      </a:solidFill>
    </a:ln>
    <a:effectLst>
      <a:outerShdw blurRad="127000" dist="190500" dir="2700000" algn="tl" rotWithShape="0">
        <a:prstClr val="black">
          <a:alpha val="40000"/>
        </a:prstClr>
      </a:outerShdw>
    </a:effectLst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Totals!$A$1:$C$1</c:f>
              <c:strCache>
                <c:ptCount val="3"/>
                <c:pt idx="0">
                  <c:v>Courses</c:v>
                </c:pt>
                <c:pt idx="1">
                  <c:v>Different Countries</c:v>
                </c:pt>
                <c:pt idx="2">
                  <c:v>Total Students</c:v>
                </c:pt>
              </c:strCache>
            </c:strRef>
          </c:cat>
          <c:val>
            <c:numRef>
              <c:f>Totals!$A$2:$C$2</c:f>
              <c:numCache>
                <c:formatCode>General</c:formatCode>
                <c:ptCount val="3"/>
                <c:pt idx="0">
                  <c:v>17</c:v>
                </c:pt>
                <c:pt idx="1">
                  <c:v>109</c:v>
                </c:pt>
                <c:pt idx="2">
                  <c:v>259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529920"/>
        <c:axId val="64531456"/>
      </c:barChart>
      <c:catAx>
        <c:axId val="64529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4531456"/>
        <c:crosses val="autoZero"/>
        <c:auto val="1"/>
        <c:lblAlgn val="ctr"/>
        <c:lblOffset val="100"/>
        <c:noMultiLvlLbl val="0"/>
      </c:catAx>
      <c:valAx>
        <c:axId val="64531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4529920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  <a:effectLst>
      <a:outerShdw blurRad="127000" dist="190500" dir="2700000" algn="tl" rotWithShape="0">
        <a:prstClr val="black">
          <a:alpha val="40000"/>
        </a:prstClr>
      </a:outerShdw>
    </a:effectLst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00A34BA-EC66-4467-9548-E134E21A2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82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t" anchorCtr="0" compatLnSpc="1">
            <a:prstTxWarp prst="textNoShape">
              <a:avLst/>
            </a:prstTxWarp>
          </a:bodyPr>
          <a:lstStyle>
            <a:lvl1pPr defTabSz="93167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t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9" y="4416108"/>
            <a:ext cx="5607684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b" anchorCtr="0" compatLnSpc="1">
            <a:prstTxWarp prst="textNoShape">
              <a:avLst/>
            </a:prstTxWarp>
          </a:bodyPr>
          <a:lstStyle>
            <a:lvl1pPr defTabSz="93167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b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fld id="{38C9AC5A-DB1D-4E05-AF30-3141A7908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50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60850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217016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82552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434031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3042540" algn="l" defTabSz="1217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048" algn="l" defTabSz="1217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59554" algn="l" defTabSz="1217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063" algn="l" defTabSz="1217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1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05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74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09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1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83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8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8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8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8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8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18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8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8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8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1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8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42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22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75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22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1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5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5.w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3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022418" y="1914527"/>
            <a:ext cx="7099165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4975" y="2857503"/>
            <a:ext cx="30940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6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Presenter’s Name</a:t>
            </a:r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3460858" y="3420220"/>
            <a:ext cx="2222285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9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10" name="Text Placeholder 24"/>
          <p:cNvSpPr>
            <a:spLocks noGrp="1"/>
          </p:cNvSpPr>
          <p:nvPr>
            <p:ph type="body" sz="quarter" idx="14" hasCustomPrompt="1"/>
          </p:nvPr>
        </p:nvSpPr>
        <p:spPr>
          <a:xfrm>
            <a:off x="3460858" y="3829051"/>
            <a:ext cx="2222285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9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5935980" y="76201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r">
              <a:buNone/>
              <a:defRPr sz="1200" b="1" baseline="0"/>
            </a:lvl1pPr>
          </a:lstStyle>
          <a:p>
            <a:pPr lvl="0"/>
            <a:r>
              <a:rPr lang="en-US" dirty="0" smtClean="0"/>
              <a:t>CLICK TO EDIT CLASSIFICATION</a:t>
            </a:r>
            <a:endParaRPr lang="en-US" dirty="0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72937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Blank No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9144000" cy="279400"/>
          </a:xfrm>
        </p:spPr>
        <p:txBody>
          <a:bodyPr anchor="ctr">
            <a:normAutofit/>
          </a:bodyPr>
          <a:lstStyle>
            <a:lvl1pPr algn="r"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9144000" cy="279400"/>
          </a:xfrm>
        </p:spPr>
        <p:txBody>
          <a:bodyPr anchor="ctr">
            <a:normAutofit/>
          </a:bodyPr>
          <a:lstStyle>
            <a:lvl1pPr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6513658"/>
            <a:ext cx="2251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DC3401BA-974E-41E0-B01E-EF44B485DA0B}" type="slidenum">
              <a:rPr lang="en-US" sz="1000" smtClean="0">
                <a:solidFill>
                  <a:srgbClr val="37A5AC"/>
                </a:solidFill>
                <a:latin typeface="Franklin Gothic Book" panose="020B0503020102020204" pitchFamily="34" charset="0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00" dirty="0">
              <a:solidFill>
                <a:srgbClr val="37A5AC"/>
              </a:solidFill>
              <a:latin typeface="Franklin Gothic Book" panose="020B05030201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2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ic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51288" y="6153819"/>
            <a:ext cx="381000" cy="365125"/>
          </a:xfrm>
          <a:prstGeom prst="rect">
            <a:avLst/>
          </a:prstGeom>
        </p:spPr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C9D44EBD-F3CC-4C38-BEF4-F513BA34EBF7}" type="slidenum">
              <a:rPr lang="en-US" sz="2400" smtClean="0">
                <a:solidFill>
                  <a:srgbClr val="414042"/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srgbClr val="414042"/>
              </a:solidFill>
              <a:latin typeface="Calibri"/>
              <a:cs typeface="+mn-cs"/>
            </a:endParaRPr>
          </a:p>
        </p:txBody>
      </p:sp>
      <p:pic>
        <p:nvPicPr>
          <p:cNvPr id="4" name="Picture 2" descr="\\titanium\entity\OCC\Graphics\2013\Sharon Messina\File Migration\Final Graphics for Shishu\March 2015 edits\SlideBG_la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t="40241" r="12507" b="41272"/>
          <a:stretch/>
        </p:blipFill>
        <p:spPr bwMode="auto">
          <a:xfrm>
            <a:off x="508001" y="2717802"/>
            <a:ext cx="8060267" cy="111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titanium\entity\OCC\Graphics\2013\Sharon Messina\File Migration\Final Graphics for Shishu\March 2015 edits\SlideBG_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8" y="877079"/>
            <a:ext cx="9158067" cy="515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9144000" cy="279400"/>
          </a:xfrm>
        </p:spPr>
        <p:txBody>
          <a:bodyPr anchor="ctr">
            <a:normAutofit/>
          </a:bodyPr>
          <a:lstStyle>
            <a:lvl1pPr algn="r"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9144000" cy="279400"/>
          </a:xfrm>
        </p:spPr>
        <p:txBody>
          <a:bodyPr anchor="ctr">
            <a:normAutofit/>
          </a:bodyPr>
          <a:lstStyle>
            <a:lvl1pPr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492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rnal Animate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55" y="6040046"/>
            <a:ext cx="310897" cy="32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39" y="6036617"/>
            <a:ext cx="288037" cy="331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73" y="6029759"/>
            <a:ext cx="283465" cy="345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96" y="2189040"/>
            <a:ext cx="1965939" cy="19608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0" y="7364631"/>
            <a:ext cx="8135631" cy="9640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8952210" y="0"/>
          <a:ext cx="187157" cy="1943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Image" r:id="rId8" imgW="330120" imgH="3428280" progId="Photoshop.Image.13">
                  <p:embed/>
                </p:oleObj>
              </mc:Choice>
              <mc:Fallback>
                <p:oleObj name="Image" r:id="rId8" imgW="330120" imgH="3428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52210" y="0"/>
                        <a:ext cx="187157" cy="1943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Content Placeholder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82" y="6036616"/>
            <a:ext cx="328042" cy="328042"/>
          </a:xfrm>
          <a:prstGeom prst="rect">
            <a:avLst/>
          </a:prstGeom>
        </p:spPr>
      </p:pic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9144000" cy="279400"/>
          </a:xfrm>
        </p:spPr>
        <p:txBody>
          <a:bodyPr anchor="ctr">
            <a:normAutofit/>
          </a:bodyPr>
          <a:lstStyle>
            <a:lvl1pPr algn="r"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9144000" cy="279400"/>
          </a:xfrm>
        </p:spPr>
        <p:txBody>
          <a:bodyPr anchor="ctr">
            <a:normAutofit/>
          </a:bodyPr>
          <a:lstStyle>
            <a:lvl1pPr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493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3932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7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30"/>
                                  </p:stCondLst>
                                  <p:childTnLst>
                                    <p:animMotion origin="layout" path="M -4.16667E-6 1.85185E-6 L -0.39166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1.11111E-6 1.85185E-6 L -0.3868 -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0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70"/>
                                  </p:stCondLst>
                                  <p:childTnLst>
                                    <p:animMotion origin="layout" path="M -3.88889E-6 2.96296E-6 L -3.88889E-6 -0.175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7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xternal Animate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601102"/>
            <a:ext cx="9144000" cy="330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titanium\entity\OCC\Graphics\2013\Sharon Messina\File Migration\Final Graphics for Shishu\March 2015 edits\SlideBG_las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t="40555" r="10311" b="40371"/>
          <a:stretch/>
        </p:blipFill>
        <p:spPr bwMode="auto">
          <a:xfrm>
            <a:off x="858023" y="2751755"/>
            <a:ext cx="7427957" cy="100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601102"/>
            <a:ext cx="9144000" cy="330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601102"/>
            <a:ext cx="9144000" cy="330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07141" y="4946735"/>
            <a:ext cx="6929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600" dirty="0">
                <a:solidFill>
                  <a:srgbClr val="414042"/>
                </a:solidFill>
                <a:latin typeface="Calibri"/>
                <a:cs typeface="+mn-cs"/>
              </a:rPr>
              <a:t>KNOW THE EARTH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7141" y="4946735"/>
            <a:ext cx="6929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600" dirty="0">
                <a:solidFill>
                  <a:srgbClr val="414042"/>
                </a:solidFill>
                <a:latin typeface="Calibri"/>
                <a:cs typeface="+mn-cs"/>
              </a:rPr>
              <a:t>SHOW THE WAY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7141" y="4945125"/>
            <a:ext cx="6929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600" dirty="0">
                <a:solidFill>
                  <a:srgbClr val="414042"/>
                </a:solidFill>
                <a:latin typeface="Calibri"/>
                <a:cs typeface="+mn-cs"/>
              </a:rPr>
              <a:t>UNDERSTAND THE WORLD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601103"/>
            <a:ext cx="9144001" cy="330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601102"/>
            <a:ext cx="9144000" cy="330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793999" y="4943515"/>
            <a:ext cx="355600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9144000" cy="279400"/>
          </a:xfrm>
        </p:spPr>
        <p:txBody>
          <a:bodyPr anchor="ctr">
            <a:normAutofit/>
          </a:bodyPr>
          <a:lstStyle>
            <a:lvl1pPr algn="r"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9144000" cy="279400"/>
          </a:xfrm>
        </p:spPr>
        <p:txBody>
          <a:bodyPr anchor="ctr">
            <a:normAutofit/>
          </a:bodyPr>
          <a:lstStyle>
            <a:lvl1pPr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473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2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5935980" y="76201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r">
              <a:buNone/>
              <a:defRPr sz="1200" b="1" baseline="0"/>
            </a:lvl1pPr>
          </a:lstStyle>
          <a:p>
            <a:pPr lvl="0"/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72937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l">
              <a:buNone/>
              <a:defRPr sz="1200" b="1" baseline="0"/>
            </a:lvl1pPr>
          </a:lstStyle>
          <a:p>
            <a:pPr lvl="0"/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193899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31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12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5935980" y="76201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r">
              <a:buNone/>
              <a:defRPr sz="1200" b="1" baseline="0"/>
            </a:lvl1pPr>
          </a:lstStyle>
          <a:p>
            <a:pPr lvl="0"/>
            <a:r>
              <a:rPr lang="en-US" dirty="0" smtClean="0"/>
              <a:t>CLICK TO EDIT CLASSIFICATION</a:t>
            </a:r>
            <a:endParaRPr lang="en-US" dirty="0"/>
          </a:p>
        </p:txBody>
      </p:sp>
      <p:sp>
        <p:nvSpPr>
          <p:cNvPr id="10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72937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3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04056" y="2933705"/>
            <a:ext cx="7772400" cy="469900"/>
          </a:xfrm>
        </p:spPr>
        <p:txBody>
          <a:bodyPr anchor="b">
            <a:noAutofit/>
          </a:bodyPr>
          <a:lstStyle>
            <a:lvl1pPr marL="0" indent="0">
              <a:buNone/>
              <a:defRPr sz="1600" baseline="0">
                <a:solidFill>
                  <a:schemeClr val="accent6">
                    <a:lumMod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04056" y="3429000"/>
            <a:ext cx="7772400" cy="406400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Date: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9144000" cy="279400"/>
          </a:xfrm>
        </p:spPr>
        <p:txBody>
          <a:bodyPr anchor="ctr">
            <a:normAutofit/>
          </a:bodyPr>
          <a:lstStyle>
            <a:lvl1pPr algn="r"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9144000" cy="279400"/>
          </a:xfrm>
        </p:spPr>
        <p:txBody>
          <a:bodyPr anchor="ctr">
            <a:normAutofit/>
          </a:bodyPr>
          <a:lstStyle>
            <a:lvl1pPr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704056" y="2413000"/>
            <a:ext cx="7772400" cy="50800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tx2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969742" y="4359949"/>
            <a:ext cx="4174259" cy="406400"/>
          </a:xfrm>
        </p:spPr>
        <p:txBody>
          <a:bodyPr/>
          <a:lstStyle>
            <a:lvl1pPr algn="l">
              <a:defRPr sz="1400"/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9742" y="4156750"/>
            <a:ext cx="4174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overall classification of this presentation is:</a:t>
            </a:r>
            <a:endParaRPr lang="en-US" sz="1100" dirty="0">
              <a:solidFill>
                <a:srgbClr val="41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087342" y="4799022"/>
            <a:ext cx="2235200" cy="246888"/>
          </a:xfrm>
        </p:spPr>
        <p:txBody>
          <a:bodyPr anchor="ctr">
            <a:noAutofit/>
          </a:bodyPr>
          <a:lstStyle>
            <a:lvl1pPr>
              <a:defRPr sz="100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Classified by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087342" y="4977839"/>
            <a:ext cx="2235200" cy="246888"/>
          </a:xfrm>
        </p:spPr>
        <p:txBody>
          <a:bodyPr anchor="ctr">
            <a:noAutofit/>
          </a:bodyPr>
          <a:lstStyle>
            <a:lvl1pPr>
              <a:defRPr sz="1000"/>
            </a:lvl1pPr>
            <a:lvl2pPr marL="457189" indent="0" algn="l"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Derived from</a:t>
            </a:r>
            <a:endParaRPr lang="en-US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6087341" y="5156655"/>
            <a:ext cx="2235201" cy="246888"/>
          </a:xfrm>
        </p:spPr>
        <p:txBody>
          <a:bodyPr anchor="ctr"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dirty="0" smtClean="0"/>
              <a:t>Declassify 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6" y="838924"/>
            <a:ext cx="1119029" cy="11161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10" y="6035231"/>
            <a:ext cx="310897" cy="3246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91" y="6031802"/>
            <a:ext cx="288037" cy="3314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60" y="6024944"/>
            <a:ext cx="283465" cy="345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29" y="6157094"/>
            <a:ext cx="8135631" cy="964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969744" y="4799022"/>
            <a:ext cx="1322540" cy="246221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Classified by:</a:t>
            </a:r>
            <a:endParaRPr lang="en-US" sz="1000" dirty="0">
              <a:solidFill>
                <a:srgbClr val="41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69742" y="4977839"/>
            <a:ext cx="132254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Derived from: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69742" y="5156655"/>
            <a:ext cx="132254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Declassify on:</a:t>
            </a:r>
            <a:endParaRPr lang="en-US" sz="1000" dirty="0">
              <a:solidFill>
                <a:srgbClr val="41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7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(Follows Title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165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9144000" cy="279400"/>
          </a:xfrm>
        </p:spPr>
        <p:txBody>
          <a:bodyPr anchor="ctr">
            <a:normAutofit/>
          </a:bodyPr>
          <a:lstStyle>
            <a:lvl1pPr algn="r"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9144000" cy="279400"/>
          </a:xfrm>
        </p:spPr>
        <p:txBody>
          <a:bodyPr anchor="ctr">
            <a:normAutofit/>
          </a:bodyPr>
          <a:lstStyle>
            <a:lvl1pPr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770" y="6042089"/>
            <a:ext cx="328042" cy="328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10" y="6035231"/>
            <a:ext cx="310897" cy="3246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91" y="6031802"/>
            <a:ext cx="288037" cy="3314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60" y="6024944"/>
            <a:ext cx="283465" cy="3451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29" y="6157094"/>
            <a:ext cx="8135631" cy="964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6513658"/>
            <a:ext cx="2251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DC3401BA-974E-41E0-B01E-EF44B485DA0B}" type="slidenum">
              <a:rPr lang="en-US" sz="1000" smtClean="0">
                <a:solidFill>
                  <a:srgbClr val="37A5AC"/>
                </a:solidFill>
                <a:latin typeface="Franklin Gothic Book" panose="020B0503020102020204" pitchFamily="34" charset="0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00" dirty="0">
              <a:solidFill>
                <a:srgbClr val="37A5AC"/>
              </a:solidFill>
              <a:latin typeface="Franklin Gothic Book" panose="020B05030201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9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7414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3868 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0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30"/>
                                  </p:stCondLst>
                                  <p:childTnLst>
                                    <p:animMotion origin="layout" path="M 2.5E-6 -3.7037E-6 L 0.39149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66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3.05556E-6 -3.7037E-6 L 0.39323 0.00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53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3.88889E-6 0.19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Ty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323" y="6034255"/>
            <a:ext cx="328433" cy="325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165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9144000" cy="279400"/>
          </a:xfrm>
        </p:spPr>
        <p:txBody>
          <a:bodyPr anchor="ctr">
            <a:normAutofit/>
          </a:bodyPr>
          <a:lstStyle>
            <a:lvl1pPr algn="r"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9144000" cy="279400"/>
          </a:xfrm>
        </p:spPr>
        <p:txBody>
          <a:bodyPr anchor="ctr">
            <a:normAutofit/>
          </a:bodyPr>
          <a:lstStyle>
            <a:lvl1pPr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55" y="6039166"/>
            <a:ext cx="310897" cy="321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39" y="6035820"/>
            <a:ext cx="288037" cy="3280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73" y="6029127"/>
            <a:ext cx="283465" cy="3416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6513658"/>
            <a:ext cx="2251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DC3401BA-974E-41E0-B01E-EF44B485DA0B}" type="slidenum">
              <a:rPr lang="en-US" sz="1000" smtClean="0">
                <a:solidFill>
                  <a:srgbClr val="37A5AC"/>
                </a:solidFill>
                <a:latin typeface="Franklin Gothic Book" panose="020B0503020102020204" pitchFamily="34" charset="0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00" dirty="0">
              <a:solidFill>
                <a:srgbClr val="37A5AC"/>
              </a:solidFill>
              <a:latin typeface="Franklin Gothic Book" panose="020B05030201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55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Ty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4114800" cy="4165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48200" y="1600200"/>
            <a:ext cx="4038600" cy="4165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502400"/>
            <a:ext cx="9144000" cy="279400"/>
          </a:xfrm>
        </p:spPr>
        <p:txBody>
          <a:bodyPr anchor="ctr">
            <a:normAutofit/>
          </a:bodyPr>
          <a:lstStyle>
            <a:lvl1pPr algn="r"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1600"/>
            <a:ext cx="9144000" cy="279400"/>
          </a:xfrm>
        </p:spPr>
        <p:txBody>
          <a:bodyPr anchor="ctr">
            <a:normAutofit/>
          </a:bodyPr>
          <a:lstStyle>
            <a:lvl1pPr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323" y="6034255"/>
            <a:ext cx="328433" cy="325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55" y="6039166"/>
            <a:ext cx="310897" cy="321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39" y="6035820"/>
            <a:ext cx="288037" cy="328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73" y="6029127"/>
            <a:ext cx="283465" cy="3416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6513658"/>
            <a:ext cx="2251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DC3401BA-974E-41E0-B01E-EF44B485DA0B}" type="slidenum">
              <a:rPr lang="en-US" sz="1000" smtClean="0">
                <a:solidFill>
                  <a:srgbClr val="37A5AC"/>
                </a:solidFill>
                <a:latin typeface="Franklin Gothic Book" panose="020B0503020102020204" pitchFamily="34" charset="0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00" dirty="0">
              <a:solidFill>
                <a:srgbClr val="37A5AC"/>
              </a:solidFill>
              <a:latin typeface="Franklin Gothic Book" panose="020B05030201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6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2400"/>
            <a:ext cx="9144000" cy="279400"/>
          </a:xfrm>
        </p:spPr>
        <p:txBody>
          <a:bodyPr anchor="ctr">
            <a:normAutofit/>
          </a:bodyPr>
          <a:lstStyle>
            <a:lvl1pPr algn="r"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1600"/>
            <a:ext cx="9144000" cy="279400"/>
          </a:xfrm>
        </p:spPr>
        <p:txBody>
          <a:bodyPr anchor="ctr">
            <a:normAutofit/>
          </a:bodyPr>
          <a:lstStyle>
            <a:lvl1pPr>
              <a:defRPr sz="1300">
                <a:solidFill>
                  <a:srgbClr val="192F4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CLASSIFICATION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323" y="6034255"/>
            <a:ext cx="328433" cy="325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55" y="6039166"/>
            <a:ext cx="310897" cy="3212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39" y="6035820"/>
            <a:ext cx="288037" cy="328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73" y="6029127"/>
            <a:ext cx="283465" cy="341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6513658"/>
            <a:ext cx="2251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DC3401BA-974E-41E0-B01E-EF44B485DA0B}" type="slidenum">
              <a:rPr lang="en-US" sz="1000" smtClean="0">
                <a:solidFill>
                  <a:srgbClr val="37A5AC"/>
                </a:solidFill>
                <a:latin typeface="Franklin Gothic Book" panose="020B0503020102020204" pitchFamily="34" charset="0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00" dirty="0">
              <a:solidFill>
                <a:srgbClr val="37A5AC"/>
              </a:solidFill>
              <a:latin typeface="Franklin Gothic Book" panose="020B05030201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70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AACG_Footer_Shape"/>
          <p:cNvSpPr txBox="1"/>
          <p:nvPr userDrawn="1"/>
        </p:nvSpPr>
        <p:spPr>
          <a:xfrm>
            <a:off x="0" y="-276999"/>
            <a:ext cx="9144000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0000"/>
                </a:solidFill>
                <a:latin typeface="Calibri"/>
              </a:rPr>
              <a:t>UNCLASSIFIED</a:t>
            </a:r>
            <a:endParaRPr lang="en-US" sz="1200" b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57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29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5" indent="-342345" algn="l" defTabSz="9129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49" indent="-285288" algn="l" defTabSz="9129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51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12" indent="-228232" algn="l" defTabSz="9129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74" indent="-228232" algn="l" defTabSz="9129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33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16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04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6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25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87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7658100" y="6541161"/>
            <a:ext cx="1421591" cy="26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647" tIns="45647" rIns="45647" bIns="4564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0ADC7C98-238D-43E3-BC36-45645305AC69}" type="slidenum">
              <a:rPr lang="en-US" sz="1100" b="1">
                <a:solidFill>
                  <a:sysClr val="windowText" lastClr="000000"/>
                </a:solidFill>
                <a:latin typeface="Arial" pitchFamily="34" charset="0"/>
              </a:rPr>
              <a:pPr algn="r"/>
              <a:t>‹#›</a:t>
            </a:fld>
            <a:endParaRPr lang="en-US" sz="1100" b="1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1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9" r:id="rId2"/>
  </p:sldLayoutIdLst>
  <p:timing>
    <p:tnLst>
      <p:par>
        <p:cTn id="1" dur="indefinite" restart="never" nodeType="tmRoot"/>
      </p:par>
    </p:tnLst>
  </p:timing>
  <p:txStyles>
    <p:titleStyle>
      <a:lvl1pPr algn="ctr" defTabSz="9129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5" indent="-342345" algn="l" defTabSz="9129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49" indent="-285288" algn="l" defTabSz="9129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51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12" indent="-228232" algn="l" defTabSz="9129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74" indent="-228232" algn="l" defTabSz="9129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33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16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04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6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25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87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Box 8"/>
          <p:cNvSpPr txBox="1"/>
          <p:nvPr/>
        </p:nvSpPr>
        <p:spPr>
          <a:xfrm>
            <a:off x="0" y="5004038"/>
            <a:ext cx="9144000" cy="34520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292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99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0" normalizeH="0" baseline="0" noProof="0" dirty="0" smtClean="0">
                <a:ln>
                  <a:noFill/>
                </a:ln>
                <a:solidFill>
                  <a:srgbClr val="384863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nga.mil  </a:t>
            </a:r>
            <a:r>
              <a:rPr kumimoji="0" lang="en-US" sz="1500" i="0" u="none" strike="noStrike" kern="0" cap="none" spc="100" normalizeH="0" baseline="0" noProof="0" dirty="0" smtClean="0">
                <a:ln>
                  <a:noFill/>
                </a:ln>
                <a:solidFill>
                  <a:srgbClr val="9C822F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|  </a:t>
            </a:r>
            <a:r>
              <a:rPr kumimoji="0" lang="en-US" sz="1500" i="0" u="none" strike="noStrike" kern="0" cap="none" spc="100" normalizeH="0" baseline="0" noProof="0" dirty="0" smtClean="0">
                <a:ln>
                  <a:noFill/>
                </a:ln>
                <a:solidFill>
                  <a:srgbClr val="384863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@nga_geoint  </a:t>
            </a:r>
            <a:r>
              <a:rPr kumimoji="0" lang="en-US" sz="1500" i="0" u="none" strike="noStrike" kern="0" cap="none" spc="100" normalizeH="0" baseline="0" noProof="0" dirty="0" smtClean="0">
                <a:ln>
                  <a:noFill/>
                </a:ln>
                <a:solidFill>
                  <a:srgbClr val="9C822F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|  </a:t>
            </a:r>
            <a:r>
              <a:rPr kumimoji="0" lang="en-US" sz="1500" i="0" u="none" strike="noStrike" kern="0" cap="none" spc="100" normalizeH="0" baseline="0" noProof="0" dirty="0" smtClean="0">
                <a:ln>
                  <a:noFill/>
                </a:ln>
                <a:solidFill>
                  <a:srgbClr val="384863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facebook.com/natlgeointagency</a:t>
            </a:r>
            <a:endParaRPr kumimoji="0" lang="en-US" sz="1500" i="0" u="none" strike="noStrike" kern="0" cap="none" spc="0" normalizeH="0" baseline="0" noProof="0" dirty="0">
              <a:ln>
                <a:noFill/>
              </a:ln>
              <a:solidFill>
                <a:srgbClr val="384863"/>
              </a:solidFill>
              <a:effectLst/>
              <a:uLnTx/>
              <a:uFillTx/>
              <a:latin typeface="Calibri"/>
              <a:ea typeface="PMingLiU"/>
              <a:cs typeface="Times New Roman"/>
            </a:endParaRPr>
          </a:p>
        </p:txBody>
      </p:sp>
      <p:pic>
        <p:nvPicPr>
          <p:cNvPr id="13" name="Picture 2" descr="H:\Pictures\1194984904195212103recycling_symbol_a.j._as_01.svg.me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48626" y="6467476"/>
            <a:ext cx="274333" cy="27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11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iming>
    <p:tnLst>
      <p:par>
        <p:cTn id="1" dur="indefinite" restart="never" nodeType="tmRoot"/>
      </p:par>
    </p:tnLst>
  </p:timing>
  <p:txStyles>
    <p:titleStyle>
      <a:lvl1pPr algn="ctr" defTabSz="9129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5" indent="-342345" algn="l" defTabSz="9129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49" indent="-285288" algn="l" defTabSz="9129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51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12" indent="-228232" algn="l" defTabSz="9129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74" indent="-228232" algn="l" defTabSz="9129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33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16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04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6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25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87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16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757986"/>
              </p:ext>
            </p:extLst>
          </p:nvPr>
        </p:nvGraphicFramePr>
        <p:xfrm>
          <a:off x="8952210" y="0"/>
          <a:ext cx="187157" cy="1943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Image" r:id="rId12" imgW="330120" imgH="3428280" progId="Photoshop.Image.13">
                  <p:embed/>
                </p:oleObj>
              </mc:Choice>
              <mc:Fallback>
                <p:oleObj name="Image" r:id="rId12" imgW="330120" imgH="3428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952210" y="0"/>
                        <a:ext cx="187157" cy="1943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623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54" rtl="0" eaLnBrk="1" latinLnBrk="0" hangingPunct="1">
        <a:spcBef>
          <a:spcPct val="0"/>
        </a:spcBef>
        <a:buNone/>
        <a:defRPr sz="2400" kern="1200">
          <a:solidFill>
            <a:srgbClr val="192F43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Clr>
          <a:srgbClr val="37A5AC"/>
        </a:buClr>
        <a:buFont typeface="Arial" panose="020B0604020202020204" pitchFamily="34" charset="0"/>
        <a:buChar char="►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091" indent="-285737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532" indent="0" algn="l" defTabSz="914354" rtl="0" eaLnBrk="1" latinLnBrk="0" hangingPunct="1">
        <a:spcBef>
          <a:spcPct val="20000"/>
        </a:spcBef>
        <a:buFont typeface="Arial" panose="020B0604020202020204" pitchFamily="34" charset="0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97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http:/msi.nga.mil/NGAPortal/MSI.porta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hyperlink" Target="http://www.noaa.gov/images/dart_buoy-wave.j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7151" y="2184613"/>
            <a:ext cx="9086849" cy="2412968"/>
          </a:xfrm>
          <a:noFill/>
        </p:spPr>
        <p:txBody>
          <a:bodyPr/>
          <a:lstStyle/>
          <a:p>
            <a:r>
              <a:rPr lang="en-US" sz="2800" dirty="0" smtClean="0"/>
              <a:t>IMO/IHO World-Wide Navigational Warning Service</a:t>
            </a:r>
          </a:p>
          <a:p>
            <a:r>
              <a:rPr lang="en-US" sz="2800" dirty="0" smtClean="0"/>
              <a:t>(WWNWS)</a:t>
            </a:r>
          </a:p>
          <a:p>
            <a:r>
              <a:rPr lang="en-US" sz="2400" dirty="0" smtClean="0"/>
              <a:t>Mr. Peter Doherty - </a:t>
            </a:r>
            <a:r>
              <a:rPr lang="en-US" sz="2800" dirty="0" smtClean="0"/>
              <a:t>Chairman </a:t>
            </a:r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60857" y="3920453"/>
            <a:ext cx="2222285" cy="292388"/>
          </a:xfrm>
        </p:spPr>
        <p:txBody>
          <a:bodyPr/>
          <a:lstStyle/>
          <a:p>
            <a:r>
              <a:rPr lang="en-US" dirty="0" smtClean="0"/>
              <a:t>10 December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4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643" y="1082358"/>
            <a:ext cx="8931728" cy="646331"/>
          </a:xfrm>
        </p:spPr>
        <p:txBody>
          <a:bodyPr/>
          <a:lstStyle/>
          <a:p>
            <a:r>
              <a:rPr lang="en-US" dirty="0" smtClean="0"/>
              <a:t>National Coordinators in the MACHC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57023" y="2625068"/>
            <a:ext cx="5931405" cy="3251268"/>
            <a:chOff x="1760561" y="3408839"/>
            <a:chExt cx="5931405" cy="3251268"/>
          </a:xfrm>
        </p:grpSpPr>
        <p:pic>
          <p:nvPicPr>
            <p:cNvPr id="1026" name="Picture 2" descr="W:\Photos\NAVAREA_US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6000"/>
                      </a14:imgEffect>
                      <a14:imgEffect>
                        <a14:colorTemperature colorTemp="1500"/>
                      </a14:imgEffect>
                      <a14:imgEffect>
                        <a14:saturation sat="350000"/>
                      </a14:imgEffect>
                      <a14:imgEffect>
                        <a14:brightnessContrast bright="-24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XII</a:t>
              </a:r>
              <a:endParaRPr lang="en-US" sz="3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IV</a:t>
              </a:r>
              <a:endParaRPr lang="en-US" sz="3600" b="1" dirty="0"/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390578"/>
              </p:ext>
            </p:extLst>
          </p:nvPr>
        </p:nvGraphicFramePr>
        <p:xfrm>
          <a:off x="668867" y="1728689"/>
          <a:ext cx="7950200" cy="4914839"/>
        </p:xfrm>
        <a:graphic>
          <a:graphicData uri="http://schemas.openxmlformats.org/drawingml/2006/table">
            <a:tbl>
              <a:tblPr/>
              <a:tblGrid>
                <a:gridCol w="3854065"/>
                <a:gridCol w="4096135"/>
              </a:tblGrid>
              <a:tr h="2253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Guyana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Anguilla (UK)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Antigua and Barbuda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Aruba (Kingdom of the Netherlands)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Jamaica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Bahamas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Martinique (France)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Barbados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Mexico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Belize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Montserrat (UK) </a:t>
                      </a:r>
                    </a:p>
                  </a:txBody>
                  <a:tcPr marL="11267" marR="11267" marT="112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British Virgin Islands (UK)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Nicaragua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407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Caribbean Netherlands (Kingdom of the Netherlands)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Panama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Cayman Islands (UK)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Rico (US)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Barthélemy (France)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Costa Rica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Kitts and Nevis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Curaçao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(Kingdom of the Netherlands)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Lucia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Dominica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Martin (France)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Dominican Republic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Vincent and the Grenadines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Sint Maarten (Kingdom of the Netherlands)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Suriname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Guiana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Trinidad and Tobago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Grenada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Turks and Caicos Islands (UK)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Guadeloupe (France)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 Virgin Islands (US)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Venezuela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6894829" y="1855638"/>
            <a:ext cx="1306329" cy="1300904"/>
          </a:xfrm>
          <a:prstGeom prst="ellipse">
            <a:avLst/>
          </a:prstGeom>
          <a:solidFill>
            <a:srgbClr val="00B050"/>
          </a:solidFill>
          <a:effectLst>
            <a:outerShdw blurRad="228600" dist="254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</a:rPr>
              <a:t>43</a:t>
            </a:r>
            <a:endParaRPr lang="en-US" sz="4800" dirty="0">
              <a:ln>
                <a:solidFill>
                  <a:schemeClr val="accent1">
                    <a:shade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190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13778"/>
            <a:ext cx="7764463" cy="584775"/>
          </a:xfrm>
        </p:spPr>
        <p:txBody>
          <a:bodyPr/>
          <a:lstStyle/>
          <a:p>
            <a:r>
              <a:rPr lang="en-US" sz="3200" dirty="0" smtClean="0"/>
              <a:t>Cuba MSI Exchange Agreement</a:t>
            </a:r>
            <a:endParaRPr lang="en-US" sz="3200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19417" y="1595021"/>
            <a:ext cx="7754112" cy="6740307"/>
          </a:xfrm>
        </p:spPr>
        <p:txBody>
          <a:bodyPr/>
          <a:lstStyle/>
          <a:p>
            <a:r>
              <a:rPr lang="en-US" dirty="0" smtClean="0"/>
              <a:t>Preliminary discussions w/Cuba held early Dec 2015</a:t>
            </a:r>
          </a:p>
          <a:p>
            <a:pPr lvl="1"/>
            <a:r>
              <a:rPr lang="en-US" dirty="0" smtClean="0"/>
              <a:t>Brief provided on roles and responsibilities</a:t>
            </a:r>
          </a:p>
          <a:p>
            <a:pPr lvl="1"/>
            <a:r>
              <a:rPr lang="en-US" dirty="0" smtClean="0"/>
              <a:t>Technical concerns noted with internet/email access</a:t>
            </a:r>
          </a:p>
          <a:p>
            <a:r>
              <a:rPr lang="en-US" dirty="0" smtClean="0"/>
              <a:t>MOU </a:t>
            </a:r>
            <a:r>
              <a:rPr lang="en-US" dirty="0"/>
              <a:t>Signed NOAA and </a:t>
            </a:r>
            <a:r>
              <a:rPr lang="en-US" dirty="0" smtClean="0"/>
              <a:t>ONHG Mar 2016 </a:t>
            </a:r>
          </a:p>
          <a:p>
            <a:r>
              <a:rPr lang="en-US" dirty="0" smtClean="0"/>
              <a:t>Follow-on discussion held in Dec 2016</a:t>
            </a:r>
          </a:p>
          <a:p>
            <a:pPr lvl="1"/>
            <a:r>
              <a:rPr lang="en-US" dirty="0" smtClean="0"/>
              <a:t>Further discussion on roles responsibilities</a:t>
            </a:r>
          </a:p>
          <a:p>
            <a:pPr lvl="1"/>
            <a:r>
              <a:rPr lang="en-US" dirty="0" smtClean="0"/>
              <a:t>ftp site established to enhance MSI exchange</a:t>
            </a:r>
          </a:p>
          <a:p>
            <a:pPr lvl="1"/>
            <a:r>
              <a:rPr lang="en-US" dirty="0" smtClean="0"/>
              <a:t>Documents provided in Spanish</a:t>
            </a:r>
          </a:p>
          <a:p>
            <a:pPr lvl="1"/>
            <a:r>
              <a:rPr lang="en-US" dirty="0" smtClean="0"/>
              <a:t>Preliminary agreement to</a:t>
            </a:r>
          </a:p>
          <a:p>
            <a:pPr marL="456461" lvl="1" indent="0">
              <a:buNone/>
            </a:pPr>
            <a:r>
              <a:rPr lang="en-US" dirty="0" smtClean="0"/>
              <a:t>    start MSI exchange </a:t>
            </a:r>
          </a:p>
          <a:p>
            <a:pPr marL="456461" lvl="1" indent="0">
              <a:buNone/>
            </a:pPr>
            <a:r>
              <a:rPr lang="en-US" dirty="0" smtClean="0"/>
              <a:t>    in Feb/Mar 17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6" name="Picture 2" descr="C:\Users\Erich\Documents\NOAA Work\MACHC\MACHC-Belem\Dec_6\Amb Jeffrey DeLaurentis and Dr Candido A Gegalado Gomez sign MO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38" y="4503420"/>
            <a:ext cx="4040522" cy="226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6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IHO Capacity Building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904863"/>
          </a:xfrm>
        </p:spPr>
        <p:txBody>
          <a:bodyPr/>
          <a:lstStyle/>
          <a:p>
            <a:endParaRPr lang="en-US" b="1" dirty="0" smtClean="0"/>
          </a:p>
          <a:p>
            <a:endParaRPr lang="en-US" b="1" u="sng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362200"/>
            <a:ext cx="8229600" cy="3763963"/>
          </a:xfrm>
          <a:prstGeom prst="rect">
            <a:avLst/>
          </a:prstGeom>
        </p:spPr>
        <p:txBody>
          <a:bodyPr/>
          <a:lstStyle>
            <a:lvl1pPr marL="342345" indent="-342345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749" indent="-285288" algn="l" defTabSz="9129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151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612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074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533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995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455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916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The first phase of capacity building is MSI source gathering and dissemination.  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Allows for real integration of the country into the </a:t>
            </a:r>
            <a:r>
              <a:rPr lang="en-US" b="1" dirty="0" smtClean="0">
                <a:solidFill>
                  <a:srgbClr val="FF0000"/>
                </a:solidFill>
              </a:rPr>
              <a:t>World-Wide Navigational Warning Service (WWNWS)</a:t>
            </a:r>
            <a:endParaRPr lang="en-US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GB" sz="2000" b="1" dirty="0" smtClean="0"/>
              <a:t>The second phase is the creation of a surveying capability. </a:t>
            </a:r>
          </a:p>
          <a:p>
            <a:pPr fontAlgn="auto">
              <a:spcAft>
                <a:spcPts val="0"/>
              </a:spcAft>
            </a:pPr>
            <a:r>
              <a:rPr lang="en-GB" sz="2000" b="1" dirty="0" smtClean="0"/>
              <a:t>The third phase consists of the acquisition of the means to produce charts and publications independently.</a:t>
            </a:r>
            <a:r>
              <a:rPr lang="en-GB" sz="2000" b="1" dirty="0" smtClean="0">
                <a:solidFill>
                  <a:srgbClr val="FF0000"/>
                </a:solidFill>
              </a:rPr>
              <a:t> </a:t>
            </a:r>
          </a:p>
          <a:p>
            <a:pPr fontAlgn="auto">
              <a:spcAft>
                <a:spcPts val="0"/>
              </a:spcAft>
            </a:pPr>
            <a:endParaRPr lang="en-US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Maritime Safety Information </a:t>
            </a:r>
            <a:br>
              <a:rPr lang="en-US" sz="2800" b="1" dirty="0"/>
            </a:br>
            <a:r>
              <a:rPr lang="en-US" sz="2800" b="1" dirty="0"/>
              <a:t>Capacity Building Training Course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983" y="2180681"/>
            <a:ext cx="8229600" cy="3763963"/>
          </a:xfrm>
        </p:spPr>
        <p:txBody>
          <a:bodyPr/>
          <a:lstStyle/>
          <a:p>
            <a:pPr>
              <a:tabLst>
                <a:tab pos="504825" algn="l"/>
              </a:tabLst>
            </a:pPr>
            <a:r>
              <a:rPr lang="en-GB" sz="2400" dirty="0" smtClean="0"/>
              <a:t>3 days of practical training – interactive environment</a:t>
            </a:r>
          </a:p>
          <a:p>
            <a:pPr>
              <a:tabLst>
                <a:tab pos="504825" algn="l"/>
              </a:tabLst>
            </a:pPr>
            <a:r>
              <a:rPr lang="en-GB" sz="2400" dirty="0" smtClean="0"/>
              <a:t>Objective is to improve navigation within your waters</a:t>
            </a:r>
          </a:p>
          <a:p>
            <a:pPr>
              <a:tabLst>
                <a:tab pos="504825" algn="l"/>
              </a:tabLst>
            </a:pPr>
            <a:r>
              <a:rPr lang="en-GB" sz="2400" dirty="0" smtClean="0"/>
              <a:t>Inform on all events that could significantly affect the safety of navigation within YOUR coastal region. 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3" descr="lightho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4392930"/>
            <a:ext cx="2459332" cy="1790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mcgship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" y="4236719"/>
            <a:ext cx="2669540" cy="22721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titan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056" y="4011930"/>
            <a:ext cx="3315144" cy="2133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06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70" y="2030100"/>
            <a:ext cx="8229600" cy="3763963"/>
          </a:xfrm>
        </p:spPr>
        <p:txBody>
          <a:bodyPr/>
          <a:lstStyle/>
          <a:p>
            <a:pPr>
              <a:tabLst>
                <a:tab pos="504825" algn="l"/>
              </a:tabLst>
            </a:pPr>
            <a:r>
              <a:rPr lang="en-GB" sz="2400" dirty="0" smtClean="0"/>
              <a:t>Assess information in the light of YOUR expert knowledge for relevance to navigation in YOUR coastal region.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sz="2800" b="1" dirty="0"/>
              <a:t>Maritime Safety Information </a:t>
            </a:r>
            <a:br>
              <a:rPr lang="en-US" sz="2800" b="1" dirty="0"/>
            </a:br>
            <a:r>
              <a:rPr lang="en-US" sz="2800" b="1" dirty="0"/>
              <a:t>Capacity Building Course Outcomes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2704" y="3595471"/>
            <a:ext cx="3990006" cy="2187100"/>
            <a:chOff x="1760561" y="3408839"/>
            <a:chExt cx="5931405" cy="3251268"/>
          </a:xfrm>
        </p:grpSpPr>
        <p:pic>
          <p:nvPicPr>
            <p:cNvPr id="12" name="Picture 2" descr="W:\Photos\NAVAREA_US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XII</a:t>
              </a:r>
              <a:endParaRPr lang="en-US" sz="36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IV</a:t>
              </a:r>
              <a:endParaRPr lang="en-US" sz="3600" b="1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644" y="3603313"/>
            <a:ext cx="3552825" cy="219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3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5030"/>
            <a:ext cx="8401050" cy="3763963"/>
          </a:xfrm>
        </p:spPr>
        <p:txBody>
          <a:bodyPr/>
          <a:lstStyle/>
          <a:p>
            <a:pPr>
              <a:tabLst>
                <a:tab pos="504825" algn="l"/>
              </a:tabLst>
            </a:pPr>
            <a:r>
              <a:rPr lang="en-GB" sz="2400" dirty="0" smtClean="0"/>
              <a:t>Draft navigational warnings in accordance to the </a:t>
            </a:r>
          </a:p>
          <a:p>
            <a:pPr marL="0" indent="0">
              <a:buNone/>
              <a:tabLst>
                <a:tab pos="504825" algn="l"/>
              </a:tabLst>
            </a:pPr>
            <a:r>
              <a:rPr lang="en-GB" sz="2400" dirty="0"/>
              <a:t> </a:t>
            </a:r>
            <a:r>
              <a:rPr lang="en-GB" sz="2400" dirty="0" smtClean="0"/>
              <a:t>   Joint IMO/IHO/WMO Manual on MSI</a:t>
            </a:r>
          </a:p>
          <a:p>
            <a:pPr>
              <a:tabLst>
                <a:tab pos="504825" algn="l"/>
              </a:tabLst>
            </a:pPr>
            <a:r>
              <a:rPr lang="en-GB" sz="2400" dirty="0" smtClean="0"/>
              <a:t>Pass navigational warnings for promulgation to the NAVAREA Co-ordinator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" y="4697730"/>
            <a:ext cx="5972376" cy="17792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sz="2800" b="1" dirty="0"/>
              <a:t>Maritime Safety Information </a:t>
            </a:r>
            <a:br>
              <a:rPr lang="en-US" sz="2800" b="1" dirty="0"/>
            </a:br>
            <a:r>
              <a:rPr lang="en-US" sz="2800" b="1" dirty="0"/>
              <a:t>Capacity Building Course Outcomes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60" y="4013739"/>
            <a:ext cx="4183380" cy="278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71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IHO MSI Training Courses (17)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70" y="1758372"/>
            <a:ext cx="8229600" cy="4408055"/>
          </a:xfrm>
        </p:spPr>
        <p:txBody>
          <a:bodyPr>
            <a:no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2007 Jamaica (MACHC)</a:t>
            </a:r>
          </a:p>
          <a:p>
            <a:r>
              <a:rPr lang="en-US" sz="1400" b="1" dirty="0" smtClean="0"/>
              <a:t>2007 Mozambique (SAIHC)</a:t>
            </a:r>
          </a:p>
          <a:p>
            <a:r>
              <a:rPr lang="en-US" sz="1400" b="1" dirty="0" smtClean="0"/>
              <a:t>2008 Spain (MBSHC)</a:t>
            </a:r>
          </a:p>
          <a:p>
            <a:r>
              <a:rPr lang="en-US" sz="1400" b="1" dirty="0" smtClean="0"/>
              <a:t>2009 Ghana (</a:t>
            </a:r>
            <a:r>
              <a:rPr lang="en-US" sz="1400" b="1" dirty="0" err="1" smtClean="0"/>
              <a:t>EAtHC</a:t>
            </a:r>
            <a:r>
              <a:rPr lang="en-US" sz="1400" b="1" dirty="0" smtClean="0"/>
              <a:t>)</a:t>
            </a:r>
          </a:p>
          <a:p>
            <a:r>
              <a:rPr lang="en-US" sz="1400" b="1" dirty="0" smtClean="0"/>
              <a:t>2009 Oman (NIOHC / RSAHC)</a:t>
            </a:r>
          </a:p>
          <a:p>
            <a:r>
              <a:rPr lang="en-US" sz="1400" b="1" dirty="0" smtClean="0"/>
              <a:t>2010 Namibia (SAIHC)</a:t>
            </a:r>
          </a:p>
          <a:p>
            <a:r>
              <a:rPr lang="en-US" sz="1400" b="1" dirty="0" smtClean="0"/>
              <a:t>2010 Australia (SWPHC)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2011 Brazil (</a:t>
            </a:r>
            <a:r>
              <a:rPr lang="en-US" sz="1400" b="1" dirty="0" err="1" smtClean="0">
                <a:solidFill>
                  <a:srgbClr val="FF0000"/>
                </a:solidFill>
              </a:rPr>
              <a:t>SWAtHC</a:t>
            </a:r>
            <a:r>
              <a:rPr lang="en-US" sz="1400" b="1" dirty="0" smtClean="0">
                <a:solidFill>
                  <a:srgbClr val="FF0000"/>
                </a:solidFill>
              </a:rPr>
              <a:t>, SEPHC &amp; MACHC)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2013 Trinidad (MACHC)</a:t>
            </a:r>
          </a:p>
          <a:p>
            <a:r>
              <a:rPr lang="en-US" sz="1400" b="1" dirty="0" smtClean="0"/>
              <a:t>2013 South Africa (SAIHC)</a:t>
            </a:r>
          </a:p>
          <a:p>
            <a:r>
              <a:rPr lang="en-US" sz="1400" b="1" dirty="0" smtClean="0"/>
              <a:t>2014 Oman </a:t>
            </a:r>
            <a:r>
              <a:rPr lang="en-US" sz="1400" b="1" dirty="0"/>
              <a:t>(NIOHC / RSAHC</a:t>
            </a:r>
            <a:r>
              <a:rPr lang="en-US" sz="1400" b="1" dirty="0" smtClean="0"/>
              <a:t>) </a:t>
            </a:r>
          </a:p>
          <a:p>
            <a:r>
              <a:rPr lang="en-US" sz="1400" b="1" dirty="0" smtClean="0"/>
              <a:t>2014 New </a:t>
            </a:r>
            <a:r>
              <a:rPr lang="en-US" sz="1400" b="1" dirty="0"/>
              <a:t>Zealand (SWPHC</a:t>
            </a:r>
            <a:r>
              <a:rPr lang="en-US" sz="1400" b="1" dirty="0" smtClean="0"/>
              <a:t>)</a:t>
            </a:r>
          </a:p>
          <a:p>
            <a:r>
              <a:rPr lang="en-US" sz="1400" b="1" dirty="0"/>
              <a:t>2014 </a:t>
            </a:r>
            <a:r>
              <a:rPr lang="en-US" sz="1400" b="1" dirty="0" smtClean="0"/>
              <a:t>Ivory Coast </a:t>
            </a:r>
            <a:r>
              <a:rPr lang="en-US" sz="1400" b="1" dirty="0"/>
              <a:t>(</a:t>
            </a:r>
            <a:r>
              <a:rPr lang="en-US" sz="1400" b="1" dirty="0" err="1"/>
              <a:t>EAtHC</a:t>
            </a:r>
            <a:r>
              <a:rPr lang="en-US" sz="1400" b="1" dirty="0" smtClean="0"/>
              <a:t>)</a:t>
            </a:r>
          </a:p>
          <a:p>
            <a:r>
              <a:rPr lang="en-US" sz="1400" b="1" dirty="0" smtClean="0"/>
              <a:t>2015 Japan (EAHC)</a:t>
            </a:r>
          </a:p>
          <a:p>
            <a:r>
              <a:rPr lang="en-US" sz="1400" b="1" dirty="0"/>
              <a:t>2015 Turkey (</a:t>
            </a:r>
            <a:r>
              <a:rPr lang="en-US" sz="1400" b="1" dirty="0" smtClean="0"/>
              <a:t>MBSHC)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2016 Saint Lucia </a:t>
            </a:r>
            <a:r>
              <a:rPr lang="en-US" sz="1400" b="1" dirty="0">
                <a:solidFill>
                  <a:srgbClr val="FF0000"/>
                </a:solidFill>
              </a:rPr>
              <a:t>(MACHC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400" b="1" dirty="0" smtClean="0"/>
              <a:t>2016 New </a:t>
            </a:r>
            <a:r>
              <a:rPr lang="en-US" sz="1400" b="1" dirty="0"/>
              <a:t>Zealand (SWPHC</a:t>
            </a:r>
            <a:r>
              <a:rPr lang="en-US" sz="1400" b="1" dirty="0" smtClean="0"/>
              <a:t>)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2017 </a:t>
            </a:r>
            <a:r>
              <a:rPr lang="en-US" sz="1400" b="1" dirty="0" err="1" smtClean="0">
                <a:solidFill>
                  <a:srgbClr val="FF0000"/>
                </a:solidFill>
              </a:rPr>
              <a:t>tbd</a:t>
            </a:r>
            <a:r>
              <a:rPr lang="en-US" sz="1400" b="1" dirty="0" smtClean="0">
                <a:solidFill>
                  <a:srgbClr val="FF0000"/>
                </a:solidFill>
              </a:rPr>
              <a:t> (MACHC)</a:t>
            </a:r>
            <a:endParaRPr lang="en-US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400" b="1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93" y="2686050"/>
            <a:ext cx="4653278" cy="348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2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MSI </a:t>
            </a:r>
            <a:r>
              <a:rPr lang="en-US" dirty="0"/>
              <a:t>Training </a:t>
            </a:r>
            <a:r>
              <a:rPr lang="en-US" dirty="0" smtClean="0"/>
              <a:t>Course Data</a:t>
            </a:r>
            <a:br>
              <a:rPr lang="en-US" dirty="0" smtClean="0"/>
            </a:br>
            <a:endParaRPr lang="en-US" sz="24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6860457"/>
              </p:ext>
            </p:extLst>
          </p:nvPr>
        </p:nvGraphicFramePr>
        <p:xfrm>
          <a:off x="126342" y="2089035"/>
          <a:ext cx="5333619" cy="3879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55521"/>
              </p:ext>
            </p:extLst>
          </p:nvPr>
        </p:nvGraphicFramePr>
        <p:xfrm>
          <a:off x="5329382" y="1752600"/>
          <a:ext cx="3261302" cy="2408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970" y="4075881"/>
            <a:ext cx="3669029" cy="232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MACHC MSI </a:t>
            </a:r>
            <a:r>
              <a:rPr lang="en-US" sz="3600" dirty="0"/>
              <a:t>Training </a:t>
            </a:r>
            <a:r>
              <a:rPr lang="en-US" sz="3600" dirty="0" smtClean="0"/>
              <a:t>Course Data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57350"/>
            <a:ext cx="8355330" cy="5257800"/>
          </a:xfrm>
          <a:prstGeom prst="rect">
            <a:avLst/>
          </a:prstGeom>
        </p:spPr>
        <p:txBody>
          <a:bodyPr/>
          <a:lstStyle>
            <a:lvl1pPr marL="342345" indent="-342345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749" indent="-285288" algn="l" defTabSz="9129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151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612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074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533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995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455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916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7</a:t>
            </a:r>
            <a:r>
              <a:rPr lang="en-US" dirty="0" smtClean="0"/>
              <a:t>0 </a:t>
            </a:r>
            <a:r>
              <a:rPr lang="en-US" dirty="0"/>
              <a:t>s</a:t>
            </a:r>
            <a:r>
              <a:rPr lang="en-US" dirty="0" smtClean="0"/>
              <a:t>tudents trained from 28 countries</a:t>
            </a:r>
          </a:p>
          <a:p>
            <a:pPr fontAlgn="auto">
              <a:spcAft>
                <a:spcPts val="0"/>
              </a:spcAft>
            </a:pPr>
            <a:r>
              <a:rPr lang="en-US" dirty="0" smtClean="0"/>
              <a:t>Highly encourage you to attend !!</a:t>
            </a:r>
          </a:p>
          <a:p>
            <a:pPr fontAlgn="auto">
              <a:spcAft>
                <a:spcPts val="0"/>
              </a:spcAft>
            </a:pPr>
            <a:r>
              <a:rPr lang="en-US" dirty="0" smtClean="0"/>
              <a:t>Imperative that you contribute !! 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GB" sz="2000" b="1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872445"/>
              </p:ext>
            </p:extLst>
          </p:nvPr>
        </p:nvGraphicFramePr>
        <p:xfrm>
          <a:off x="932906" y="3393088"/>
          <a:ext cx="2941864" cy="3419192"/>
        </p:xfrm>
        <a:graphic>
          <a:graphicData uri="http://schemas.openxmlformats.org/drawingml/2006/table">
            <a:tbl>
              <a:tblPr/>
              <a:tblGrid>
                <a:gridCol w="2941864"/>
              </a:tblGrid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Anguilla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Antigua and Barbuda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</a:rPr>
                        <a:t>Barbados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</a:rPr>
                        <a:t>Belize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Bermuda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British Virgin Islands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Cayman Islands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Colombia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</a:rPr>
                        <a:t>Costa Rica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Dominica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</a:rPr>
                        <a:t>Dominican Republic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Ecuador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</a:rPr>
                        <a:t>El Salvador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42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</a:rPr>
                        <a:t>Grenada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870556"/>
              </p:ext>
            </p:extLst>
          </p:nvPr>
        </p:nvGraphicFramePr>
        <p:xfrm>
          <a:off x="5349966" y="3392547"/>
          <a:ext cx="2941864" cy="3431163"/>
        </p:xfrm>
        <a:graphic>
          <a:graphicData uri="http://schemas.openxmlformats.org/drawingml/2006/table">
            <a:tbl>
              <a:tblPr/>
              <a:tblGrid>
                <a:gridCol w="2941864"/>
              </a:tblGrid>
              <a:tr h="26316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Guatemala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</a:rPr>
                        <a:t>Guyana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Haiti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Honduras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Jamaica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Montserrat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Panama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Saint Kitts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Saint Lucia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St. Vincent &amp; Grenadines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</a:rPr>
                        <a:t>Suriname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Trinidad &amp; Tobago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243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Turks and Caicos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4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Mexico support 2016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351 MSI reports </a:t>
            </a:r>
            <a:r>
              <a:rPr lang="en-US" dirty="0"/>
              <a:t>to </a:t>
            </a:r>
            <a:r>
              <a:rPr lang="en-US" dirty="0" smtClean="0">
                <a:hlinkClick r:id="rId2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131 NAVAREA warnings</a:t>
            </a:r>
            <a:endParaRPr lang="en-US" dirty="0"/>
          </a:p>
          <a:p>
            <a:r>
              <a:rPr lang="en-US" dirty="0"/>
              <a:t>2</a:t>
            </a:r>
            <a:r>
              <a:rPr lang="en-US" dirty="0" smtClean="0"/>
              <a:t>9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207" y="3282967"/>
            <a:ext cx="5135528" cy="325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56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15" y="3063239"/>
            <a:ext cx="8091026" cy="37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" y="1543368"/>
            <a:ext cx="9144000" cy="156966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The World-Wide Navigational </a:t>
            </a:r>
            <a:r>
              <a:rPr lang="en-US" b="1" dirty="0" smtClean="0"/>
              <a:t>Warning </a:t>
            </a:r>
            <a:r>
              <a:rPr lang="en-US" b="1" dirty="0"/>
              <a:t>Service (WWNWS) is the internationally </a:t>
            </a:r>
            <a:r>
              <a:rPr lang="en-US" b="1" dirty="0" smtClean="0"/>
              <a:t>and nationally coordinated </a:t>
            </a:r>
            <a:r>
              <a:rPr lang="en-US" b="1" dirty="0"/>
              <a:t>service for the promulgation </a:t>
            </a:r>
            <a:r>
              <a:rPr lang="en-US" b="1" dirty="0" smtClean="0"/>
              <a:t>of hazards to navigation that may effect international shipping.</a:t>
            </a:r>
            <a:endParaRPr lang="en-US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5139" y="968058"/>
            <a:ext cx="7764463" cy="646331"/>
          </a:xfrm>
        </p:spPr>
        <p:txBody>
          <a:bodyPr/>
          <a:lstStyle/>
          <a:p>
            <a:r>
              <a:rPr lang="en-US" dirty="0" smtClean="0"/>
              <a:t>IMO/IHO WWNWS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Colombia support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139 MSI reports </a:t>
            </a:r>
            <a:r>
              <a:rPr lang="en-US" dirty="0"/>
              <a:t>to </a:t>
            </a:r>
            <a:r>
              <a:rPr lang="en-US" dirty="0" smtClean="0">
                <a:hlinkClick r:id="rId3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57 NAVAREA warnings</a:t>
            </a:r>
            <a:endParaRPr lang="en-US" dirty="0"/>
          </a:p>
          <a:p>
            <a:r>
              <a:rPr lang="en-US" dirty="0" smtClean="0"/>
              <a:t>17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647" y="3223146"/>
            <a:ext cx="2603204" cy="3394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51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Martinique support 2016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48 MSI reports </a:t>
            </a:r>
            <a:r>
              <a:rPr lang="en-US" dirty="0"/>
              <a:t>to </a:t>
            </a:r>
            <a:r>
              <a:rPr lang="en-US" dirty="0" smtClean="0">
                <a:hlinkClick r:id="rId3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34 NAVAREA warnings</a:t>
            </a:r>
            <a:endParaRPr lang="en-US" dirty="0"/>
          </a:p>
          <a:p>
            <a:r>
              <a:rPr lang="en-US" dirty="0" smtClean="0"/>
              <a:t>No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60313"/>
            <a:ext cx="7930241" cy="2815658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46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French Guiana support 2016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38 MSI reports </a:t>
            </a:r>
            <a:r>
              <a:rPr lang="en-US" dirty="0"/>
              <a:t>to </a:t>
            </a:r>
            <a:r>
              <a:rPr lang="en-US" dirty="0" smtClean="0">
                <a:hlinkClick r:id="rId3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26 NAVAREA warnings</a:t>
            </a:r>
            <a:endParaRPr lang="en-US" dirty="0"/>
          </a:p>
          <a:p>
            <a:r>
              <a:rPr lang="en-US" dirty="0" smtClean="0"/>
              <a:t>No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660" y="3323247"/>
            <a:ext cx="5947598" cy="331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2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0862" y="1082358"/>
            <a:ext cx="8319861" cy="523220"/>
          </a:xfrm>
        </p:spPr>
        <p:txBody>
          <a:bodyPr/>
          <a:lstStyle/>
          <a:p>
            <a:r>
              <a:rPr lang="en-US" sz="2800" dirty="0" smtClean="0"/>
              <a:t>Saint Vincent and the Grenadines support 2016</a:t>
            </a:r>
            <a:endParaRPr lang="en-US" sz="2800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3 MSI report </a:t>
            </a:r>
            <a:r>
              <a:rPr lang="en-US" dirty="0"/>
              <a:t>to </a:t>
            </a:r>
            <a:r>
              <a:rPr lang="en-US" dirty="0" smtClean="0">
                <a:hlinkClick r:id="rId3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3 NAVAREA warning</a:t>
            </a:r>
            <a:endParaRPr lang="en-US" dirty="0"/>
          </a:p>
          <a:p>
            <a:r>
              <a:rPr lang="en-US" dirty="0"/>
              <a:t>3</a:t>
            </a:r>
            <a:r>
              <a:rPr lang="en-US" dirty="0" smtClean="0"/>
              <a:t>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7" y="3245883"/>
            <a:ext cx="8218261" cy="2937201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6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Trinidad support 2016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43 MSI reports </a:t>
            </a:r>
            <a:r>
              <a:rPr lang="en-US" dirty="0"/>
              <a:t>to </a:t>
            </a:r>
            <a:r>
              <a:rPr lang="en-US" dirty="0" smtClean="0">
                <a:hlinkClick r:id="rId3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23 NAVAREA warnings</a:t>
            </a:r>
            <a:endParaRPr lang="en-US" dirty="0"/>
          </a:p>
          <a:p>
            <a:r>
              <a:rPr lang="en-US" dirty="0" smtClean="0"/>
              <a:t>16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15" y="3381854"/>
            <a:ext cx="5245617" cy="3011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85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Curaçao</a:t>
            </a:r>
            <a:r>
              <a:rPr lang="en-US" dirty="0" smtClean="0"/>
              <a:t> support 2016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12 MSI reports </a:t>
            </a:r>
            <a:r>
              <a:rPr lang="en-US" dirty="0"/>
              <a:t>to </a:t>
            </a:r>
            <a:r>
              <a:rPr lang="en-US" dirty="0" smtClean="0">
                <a:hlinkClick r:id="rId3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</a:t>
            </a:r>
            <a:r>
              <a:rPr lang="en-US" dirty="0"/>
              <a:t>9</a:t>
            </a:r>
            <a:r>
              <a:rPr lang="en-US" dirty="0" smtClean="0"/>
              <a:t> NAVAREA warnings</a:t>
            </a:r>
            <a:endParaRPr lang="en-US" dirty="0"/>
          </a:p>
          <a:p>
            <a:r>
              <a:rPr lang="en-US" dirty="0" smtClean="0"/>
              <a:t>No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853" y="3582998"/>
            <a:ext cx="4816106" cy="275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4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Jamaica support 2016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6 MSI reports </a:t>
            </a:r>
            <a:r>
              <a:rPr lang="en-US" dirty="0"/>
              <a:t>to </a:t>
            </a:r>
            <a:r>
              <a:rPr lang="en-US" dirty="0" smtClean="0">
                <a:hlinkClick r:id="rId3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3 NAVAREA warnings</a:t>
            </a:r>
            <a:endParaRPr lang="en-US" dirty="0"/>
          </a:p>
          <a:p>
            <a:r>
              <a:rPr lang="en-US" dirty="0"/>
              <a:t>1</a:t>
            </a:r>
            <a:r>
              <a:rPr lang="en-US" dirty="0" smtClean="0"/>
              <a:t> warning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144" y="3355398"/>
            <a:ext cx="5059879" cy="299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14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Haiti support 2016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4 MSI reports </a:t>
            </a:r>
            <a:r>
              <a:rPr lang="en-US" dirty="0"/>
              <a:t>to </a:t>
            </a:r>
            <a:r>
              <a:rPr lang="en-US" dirty="0" smtClean="0">
                <a:hlinkClick r:id="rId3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4 NAVAREA warnings</a:t>
            </a:r>
            <a:endParaRPr lang="en-US" dirty="0"/>
          </a:p>
          <a:p>
            <a:r>
              <a:rPr lang="en-US" dirty="0"/>
              <a:t>1</a:t>
            </a:r>
            <a:r>
              <a:rPr lang="en-US" dirty="0" smtClean="0"/>
              <a:t> warning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3291556"/>
            <a:ext cx="4037919" cy="338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609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Anguilla support 2016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1 MSI report </a:t>
            </a:r>
            <a:r>
              <a:rPr lang="en-US" dirty="0"/>
              <a:t>to </a:t>
            </a:r>
            <a:r>
              <a:rPr lang="en-US" dirty="0" smtClean="0">
                <a:hlinkClick r:id="rId3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</a:t>
            </a:r>
            <a:r>
              <a:rPr lang="en-US" dirty="0"/>
              <a:t>1</a:t>
            </a:r>
            <a:r>
              <a:rPr lang="en-US" dirty="0" smtClean="0"/>
              <a:t> NAVAREA warning</a:t>
            </a:r>
            <a:endParaRPr lang="en-US" dirty="0"/>
          </a:p>
          <a:p>
            <a:r>
              <a:rPr lang="en-US" dirty="0"/>
              <a:t>1</a:t>
            </a:r>
            <a:r>
              <a:rPr lang="en-US" dirty="0" smtClean="0"/>
              <a:t> warning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749" y="3347574"/>
            <a:ext cx="4716314" cy="326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2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584775"/>
          </a:xfrm>
        </p:spPr>
        <p:txBody>
          <a:bodyPr/>
          <a:lstStyle/>
          <a:p>
            <a:r>
              <a:rPr lang="en-US" sz="3200" dirty="0" smtClean="0"/>
              <a:t>Antigua and Barbuda support 2016</a:t>
            </a:r>
            <a:endParaRPr lang="en-US" sz="3200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</a:t>
            </a:r>
            <a:r>
              <a:rPr lang="en-US" dirty="0"/>
              <a:t>1</a:t>
            </a:r>
            <a:r>
              <a:rPr lang="en-US" dirty="0" smtClean="0"/>
              <a:t> MSI report </a:t>
            </a:r>
            <a:r>
              <a:rPr lang="en-US" dirty="0"/>
              <a:t>to </a:t>
            </a:r>
            <a:r>
              <a:rPr lang="en-US" dirty="0" smtClean="0">
                <a:hlinkClick r:id="rId3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</a:t>
            </a:r>
            <a:r>
              <a:rPr lang="en-US" dirty="0"/>
              <a:t>1</a:t>
            </a:r>
            <a:r>
              <a:rPr lang="en-US" dirty="0" smtClean="0"/>
              <a:t> NAVAREA warning</a:t>
            </a:r>
            <a:endParaRPr lang="en-US" dirty="0"/>
          </a:p>
          <a:p>
            <a:r>
              <a:rPr lang="en-US" dirty="0"/>
              <a:t>1</a:t>
            </a:r>
            <a:r>
              <a:rPr lang="en-US" dirty="0" smtClean="0"/>
              <a:t> warning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340" y="3306725"/>
            <a:ext cx="4797360" cy="3254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391786" y="3870251"/>
            <a:ext cx="584791" cy="4359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885289"/>
            <a:ext cx="9143999" cy="646331"/>
          </a:xfrm>
        </p:spPr>
        <p:txBody>
          <a:bodyPr/>
          <a:lstStyle/>
          <a:p>
            <a:r>
              <a:rPr lang="en-US" dirty="0" smtClean="0"/>
              <a:t>IMO/IHO WWNWS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730" y="1503642"/>
            <a:ext cx="8926830" cy="1446550"/>
          </a:xfrm>
          <a:prstGeom prst="rect">
            <a:avLst/>
          </a:prstGeom>
          <a:solidFill>
            <a:srgbClr val="000090">
              <a:alpha val="71000"/>
            </a:srgbClr>
          </a:solidFill>
          <a:effectLst>
            <a:outerShdw blurRad="1143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</a:t>
            </a:r>
            <a:r>
              <a:rPr lang="en-US" sz="2000" b="1" dirty="0" smtClean="0">
                <a:solidFill>
                  <a:schemeClr val="bg1"/>
                </a:solidFill>
              </a:rPr>
              <a:t>anaged in accordance with the requirements of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IMO Resolution A.706(17)</a:t>
            </a:r>
            <a:r>
              <a:rPr lang="fr-FR" b="1" dirty="0" smtClean="0">
                <a:solidFill>
                  <a:schemeClr val="bg1"/>
                </a:solidFill>
              </a:rPr>
              <a:t/>
            </a:r>
            <a:br>
              <a:rPr lang="fr-FR" b="1" dirty="0" smtClean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730" y="3238085"/>
            <a:ext cx="8926830" cy="3354765"/>
          </a:xfrm>
          <a:prstGeom prst="rect">
            <a:avLst/>
          </a:prstGeom>
          <a:solidFill>
            <a:srgbClr val="000090">
              <a:alpha val="71000"/>
            </a:srgbClr>
          </a:solidFill>
          <a:effectLst>
            <a:outerShdw blurRad="1143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Oversight from the IHO WWNWS-SC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Monito</a:t>
            </a:r>
            <a:r>
              <a:rPr lang="en-US" b="1" dirty="0" smtClean="0">
                <a:solidFill>
                  <a:schemeClr val="bg1"/>
                </a:solidFill>
              </a:rPr>
              <a:t>r </a:t>
            </a:r>
            <a:r>
              <a:rPr lang="en-US" b="1" dirty="0">
                <a:solidFill>
                  <a:schemeClr val="bg1"/>
                </a:solidFill>
              </a:rPr>
              <a:t>and guide </a:t>
            </a:r>
            <a:r>
              <a:rPr lang="en-US" b="1" dirty="0" smtClean="0">
                <a:solidFill>
                  <a:schemeClr val="bg1"/>
                </a:solidFill>
              </a:rPr>
              <a:t>WWNWS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Study and propose new methods to enhance </a:t>
            </a:r>
            <a:r>
              <a:rPr lang="en-US" b="1" dirty="0" smtClean="0">
                <a:solidFill>
                  <a:schemeClr val="bg1"/>
                </a:solidFill>
              </a:rPr>
              <a:t>provision </a:t>
            </a:r>
            <a:r>
              <a:rPr lang="en-US" b="1" dirty="0">
                <a:solidFill>
                  <a:schemeClr val="bg1"/>
                </a:solidFill>
              </a:rPr>
              <a:t>of MSI</a:t>
            </a:r>
          </a:p>
          <a:p>
            <a:r>
              <a:rPr lang="en-US" b="1" dirty="0">
                <a:solidFill>
                  <a:schemeClr val="bg1"/>
                </a:solidFill>
              </a:rPr>
              <a:t>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Provide guidance </a:t>
            </a:r>
            <a:r>
              <a:rPr lang="en-US" b="1" dirty="0">
                <a:solidFill>
                  <a:schemeClr val="bg1"/>
                </a:solidFill>
              </a:rPr>
              <a:t>to </a:t>
            </a:r>
            <a:r>
              <a:rPr lang="en-US" b="1" dirty="0" smtClean="0">
                <a:solidFill>
                  <a:schemeClr val="bg1"/>
                </a:solidFill>
              </a:rPr>
              <a:t>IHO </a:t>
            </a:r>
            <a:r>
              <a:rPr lang="en-US" b="1" dirty="0">
                <a:solidFill>
                  <a:schemeClr val="bg1"/>
                </a:solidFill>
              </a:rPr>
              <a:t>Member State </a:t>
            </a:r>
            <a:r>
              <a:rPr lang="en-US" b="1" dirty="0" smtClean="0">
                <a:solidFill>
                  <a:schemeClr val="bg1"/>
                </a:solidFill>
              </a:rPr>
              <a:t>to further </a:t>
            </a:r>
            <a:r>
              <a:rPr lang="en-US" b="1" dirty="0">
                <a:solidFill>
                  <a:schemeClr val="bg1"/>
                </a:solidFill>
              </a:rPr>
              <a:t>the evolution of the </a:t>
            </a:r>
            <a:r>
              <a:rPr lang="en-US" b="1" dirty="0" smtClean="0">
                <a:solidFill>
                  <a:schemeClr val="bg1"/>
                </a:solidFill>
              </a:rPr>
              <a:t>WWNWS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Support Capacity </a:t>
            </a:r>
            <a:r>
              <a:rPr lang="en-US" b="1" dirty="0">
                <a:solidFill>
                  <a:schemeClr val="bg1"/>
                </a:solidFill>
              </a:rPr>
              <a:t>Building </a:t>
            </a:r>
            <a:r>
              <a:rPr lang="en-US" b="1" dirty="0" smtClean="0">
                <a:solidFill>
                  <a:schemeClr val="bg1"/>
                </a:solidFill>
              </a:rPr>
              <a:t>through training courses </a:t>
            </a:r>
            <a:r>
              <a:rPr lang="en-US" b="1" dirty="0">
                <a:solidFill>
                  <a:schemeClr val="bg1"/>
                </a:solidFill>
              </a:rPr>
              <a:t>aimed at improving Navigational Warning </a:t>
            </a:r>
            <a:r>
              <a:rPr lang="en-US" b="1" dirty="0" smtClean="0">
                <a:solidFill>
                  <a:schemeClr val="bg1"/>
                </a:solidFill>
              </a:rPr>
              <a:t>Services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3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584775"/>
          </a:xfrm>
        </p:spPr>
        <p:txBody>
          <a:bodyPr/>
          <a:lstStyle/>
          <a:p>
            <a:r>
              <a:rPr lang="en-US" sz="3200" dirty="0" smtClean="0"/>
              <a:t>Guatemala support 2016</a:t>
            </a:r>
            <a:endParaRPr lang="en-US" sz="3200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</a:t>
            </a:r>
            <a:r>
              <a:rPr lang="en-US" dirty="0"/>
              <a:t>1</a:t>
            </a:r>
            <a:r>
              <a:rPr lang="en-US" dirty="0" smtClean="0"/>
              <a:t> MSI report </a:t>
            </a:r>
            <a:r>
              <a:rPr lang="en-US" dirty="0"/>
              <a:t>to </a:t>
            </a:r>
            <a:r>
              <a:rPr lang="en-US" dirty="0" smtClean="0">
                <a:hlinkClick r:id="rId3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</a:t>
            </a:r>
            <a:r>
              <a:rPr lang="en-US" dirty="0"/>
              <a:t>1</a:t>
            </a:r>
            <a:r>
              <a:rPr lang="en-US" dirty="0" smtClean="0"/>
              <a:t> NAVAREA warning</a:t>
            </a:r>
            <a:endParaRPr lang="en-US" dirty="0"/>
          </a:p>
          <a:p>
            <a:r>
              <a:rPr lang="en-US" dirty="0"/>
              <a:t>1</a:t>
            </a:r>
            <a:r>
              <a:rPr lang="en-US" dirty="0" smtClean="0"/>
              <a:t> warning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044" y="3582998"/>
            <a:ext cx="4911498" cy="268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44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584775"/>
          </a:xfrm>
        </p:spPr>
        <p:txBody>
          <a:bodyPr/>
          <a:lstStyle/>
          <a:p>
            <a:r>
              <a:rPr lang="en-US" sz="3200" dirty="0" smtClean="0"/>
              <a:t>Panama support 2016</a:t>
            </a:r>
            <a:endParaRPr lang="en-US" sz="3200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 smtClean="0"/>
              <a:t>Sent </a:t>
            </a:r>
            <a:r>
              <a:rPr lang="en-US" dirty="0"/>
              <a:t>5</a:t>
            </a:r>
            <a:r>
              <a:rPr lang="en-US" dirty="0" smtClean="0"/>
              <a:t> MSI report </a:t>
            </a:r>
            <a:r>
              <a:rPr lang="en-US" dirty="0"/>
              <a:t>to </a:t>
            </a:r>
            <a:r>
              <a:rPr lang="en-US" dirty="0" smtClean="0">
                <a:hlinkClick r:id="rId3"/>
              </a:rPr>
              <a:t>navsafety@nga.mil</a:t>
            </a:r>
            <a:endParaRPr lang="en-US" dirty="0" smtClean="0"/>
          </a:p>
          <a:p>
            <a:r>
              <a:rPr lang="en-US" dirty="0" smtClean="0"/>
              <a:t>Promulgated </a:t>
            </a:r>
            <a:r>
              <a:rPr lang="en-US" dirty="0"/>
              <a:t>5</a:t>
            </a:r>
            <a:r>
              <a:rPr lang="en-US" dirty="0" smtClean="0"/>
              <a:t> NAVAREA warning</a:t>
            </a:r>
            <a:endParaRPr lang="en-US" dirty="0"/>
          </a:p>
          <a:p>
            <a:r>
              <a:rPr lang="en-US" dirty="0"/>
              <a:t>3</a:t>
            </a:r>
            <a:r>
              <a:rPr lang="en-US" dirty="0" smtClean="0"/>
              <a:t>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139" y="3420834"/>
            <a:ext cx="5501442" cy="304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91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1665" y="2328228"/>
            <a:ext cx="7764463" cy="1446550"/>
          </a:xfrm>
        </p:spPr>
        <p:txBody>
          <a:bodyPr/>
          <a:lstStyle/>
          <a:p>
            <a:r>
              <a:rPr lang="en-US" sz="4400" dirty="0" smtClean="0"/>
              <a:t>The criticality of MSI !</a:t>
            </a:r>
            <a:br>
              <a:rPr lang="en-US" sz="4400" dirty="0" smtClean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083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3147536"/>
            <a:ext cx="6766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222204Z NOV 16 </a:t>
            </a:r>
            <a:endParaRPr lang="en-US" sz="2800" b="1" dirty="0" smtClean="0"/>
          </a:p>
          <a:p>
            <a:r>
              <a:rPr lang="en-US" sz="2800" b="1" dirty="0" smtClean="0"/>
              <a:t>NAVAREA </a:t>
            </a:r>
            <a:r>
              <a:rPr lang="en-US" sz="2800" b="1" dirty="0"/>
              <a:t>IV 991/16 – Lifeboat unreported with 3 passengers from M/V </a:t>
            </a:r>
            <a:r>
              <a:rPr lang="en-US" sz="2800" b="1" dirty="0" smtClean="0"/>
              <a:t>JESSIKA in </a:t>
            </a:r>
            <a:r>
              <a:rPr lang="en-US" sz="2800" b="1" dirty="0"/>
              <a:t>09-29N 079-50W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1754326"/>
          </a:xfrm>
        </p:spPr>
        <p:txBody>
          <a:bodyPr/>
          <a:lstStyle/>
          <a:p>
            <a:r>
              <a:rPr lang="en-US" dirty="0" smtClean="0"/>
              <a:t>22 Nov 2016</a:t>
            </a:r>
            <a:br>
              <a:rPr lang="en-US" dirty="0" smtClean="0"/>
            </a:br>
            <a:r>
              <a:rPr lang="en-US" dirty="0" smtClean="0"/>
              <a:t>Panama Maritime Authority</a:t>
            </a:r>
            <a:br>
              <a:rPr lang="en-US" dirty="0" smtClean="0"/>
            </a:br>
            <a:r>
              <a:rPr lang="en-US" dirty="0" smtClean="0"/>
              <a:t>Sends MSI to NAVAREA 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95985" y="3528378"/>
            <a:ext cx="8099425" cy="1384995"/>
          </a:xfrm>
        </p:spPr>
        <p:txBody>
          <a:bodyPr/>
          <a:lstStyle/>
          <a:p>
            <a:pPr marL="342900" indent="-342900" algn="l"/>
            <a:r>
              <a:rPr lang="en-US" sz="2800" dirty="0" smtClean="0"/>
              <a:t>	231155Z </a:t>
            </a:r>
            <a:r>
              <a:rPr lang="en-US" sz="2800" dirty="0"/>
              <a:t>NOV </a:t>
            </a:r>
            <a:r>
              <a:rPr lang="en-US" sz="2800" dirty="0" smtClean="0"/>
              <a:t>16</a:t>
            </a:r>
            <a:br>
              <a:rPr lang="en-US" sz="2800" dirty="0" smtClean="0"/>
            </a:br>
            <a:r>
              <a:rPr lang="en-US" sz="2800" dirty="0" smtClean="0"/>
              <a:t>NAVAREA </a:t>
            </a:r>
            <a:r>
              <a:rPr lang="en-US" sz="2800" dirty="0"/>
              <a:t>IV 993/16 – DERELICT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M/V </a:t>
            </a:r>
            <a:r>
              <a:rPr lang="en-US" sz="2800" dirty="0"/>
              <a:t>JESSIKA ADRIFT in 09-29N 079-50W</a:t>
            </a: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701675" y="1082358"/>
            <a:ext cx="7764463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2921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23 Nov 2016</a:t>
            </a:r>
          </a:p>
          <a:p>
            <a:pPr fontAlgn="auto">
              <a:spcAft>
                <a:spcPts val="0"/>
              </a:spcAft>
            </a:pPr>
            <a:r>
              <a:rPr lang="en-US" dirty="0" smtClean="0"/>
              <a:t>Panama Maritime Authority</a:t>
            </a:r>
            <a:br>
              <a:rPr lang="en-US" dirty="0" smtClean="0"/>
            </a:br>
            <a:r>
              <a:rPr lang="en-US" dirty="0" smtClean="0"/>
              <a:t>Sends Update to NAVAREA 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3147536"/>
            <a:ext cx="67665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231743Z NOV </a:t>
            </a:r>
            <a:r>
              <a:rPr lang="en-US" sz="2800" b="1" dirty="0" smtClean="0"/>
              <a:t>16</a:t>
            </a:r>
          </a:p>
          <a:p>
            <a:r>
              <a:rPr lang="en-US" sz="2800" b="1" dirty="0" smtClean="0"/>
              <a:t>NAVAREA </a:t>
            </a:r>
            <a:r>
              <a:rPr lang="en-US" sz="2800" b="1" dirty="0"/>
              <a:t>IV 994/16 – DANGEROUS WRECK established (M/V JESSIKA sank) </a:t>
            </a:r>
            <a:br>
              <a:rPr lang="en-US" sz="2800" b="1" dirty="0"/>
            </a:br>
            <a:r>
              <a:rPr lang="en-US" sz="2800" b="1" dirty="0"/>
              <a:t>in </a:t>
            </a:r>
            <a:r>
              <a:rPr lang="en-US" sz="2800" b="1" dirty="0">
                <a:solidFill>
                  <a:srgbClr val="FF0000"/>
                </a:solidFill>
              </a:rPr>
              <a:t>09-25.35N </a:t>
            </a:r>
            <a:r>
              <a:rPr lang="en-US" sz="2800" b="1" dirty="0" smtClean="0">
                <a:solidFill>
                  <a:srgbClr val="FF0000"/>
                </a:solidFill>
              </a:rPr>
              <a:t>079-52.02W</a:t>
            </a:r>
          </a:p>
          <a:p>
            <a:r>
              <a:rPr lang="en-US" sz="2800" b="1" dirty="0"/>
              <a:t>Cancel NAVAREA IV 993/16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1754326"/>
          </a:xfrm>
        </p:spPr>
        <p:txBody>
          <a:bodyPr/>
          <a:lstStyle/>
          <a:p>
            <a:r>
              <a:rPr lang="en-US" dirty="0" smtClean="0"/>
              <a:t>23 Nov 2016</a:t>
            </a:r>
            <a:br>
              <a:rPr lang="en-US" dirty="0" smtClean="0"/>
            </a:br>
            <a:r>
              <a:rPr lang="en-US" dirty="0" smtClean="0"/>
              <a:t>Panama Maritime Authority</a:t>
            </a:r>
            <a:br>
              <a:rPr lang="en-US" dirty="0" smtClean="0"/>
            </a:br>
            <a:r>
              <a:rPr lang="en-US" dirty="0" smtClean="0"/>
              <a:t>Sends Update to NAVAREA 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3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6" y="381000"/>
            <a:ext cx="7761767" cy="549159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316819" y="563566"/>
            <a:ext cx="1711841" cy="93562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92596" y="323206"/>
            <a:ext cx="2424223" cy="461665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414042"/>
                </a:solidFill>
                <a:latin typeface="Calibri"/>
                <a:cs typeface="+mn-cs"/>
              </a:rPr>
              <a:t>Dangerous Wreck</a:t>
            </a:r>
            <a:endParaRPr lang="en-US" sz="2400" b="1" dirty="0">
              <a:solidFill>
                <a:srgbClr val="414042"/>
              </a:solidFill>
              <a:latin typeface="Calibri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28660" y="1499191"/>
            <a:ext cx="292130" cy="1019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5" y="371148"/>
            <a:ext cx="6756400" cy="6131252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7" name="Straight Arrow Connector 6"/>
          <p:cNvCxnSpPr/>
          <p:nvPr/>
        </p:nvCxnSpPr>
        <p:spPr>
          <a:xfrm>
            <a:off x="2488019" y="380675"/>
            <a:ext cx="1423581" cy="237703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796" y="140315"/>
            <a:ext cx="2424223" cy="461665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414042"/>
                </a:solidFill>
                <a:latin typeface="Calibri"/>
                <a:cs typeface="+mn-cs"/>
              </a:rPr>
              <a:t>Dangerous Wreck</a:t>
            </a:r>
            <a:endParaRPr lang="en-US" sz="2400" dirty="0">
              <a:solidFill>
                <a:srgbClr val="414042"/>
              </a:solidFill>
              <a:latin typeface="Calibri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11600" y="2757714"/>
            <a:ext cx="90170" cy="1683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3421856"/>
            <a:ext cx="70751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271521Z NOV 16</a:t>
            </a:r>
          </a:p>
          <a:p>
            <a:r>
              <a:rPr lang="en-US" sz="2800" b="1" dirty="0"/>
              <a:t>NAVAREA IV 1000/16 – Lifeboat recovered, 2 passengers remain missing</a:t>
            </a:r>
          </a:p>
          <a:p>
            <a:r>
              <a:rPr lang="en-US" sz="2800" b="1" dirty="0"/>
              <a:t>Cancel NAVAREA IV 991/16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1754326"/>
          </a:xfrm>
        </p:spPr>
        <p:txBody>
          <a:bodyPr/>
          <a:lstStyle/>
          <a:p>
            <a:r>
              <a:rPr lang="en-US" dirty="0" smtClean="0"/>
              <a:t>27 Nov 16</a:t>
            </a:r>
            <a:br>
              <a:rPr lang="en-US" dirty="0" smtClean="0"/>
            </a:br>
            <a:r>
              <a:rPr lang="en-US" dirty="0" smtClean="0"/>
              <a:t>Panama Maritime Authority</a:t>
            </a:r>
            <a:br>
              <a:rPr lang="en-US" dirty="0" smtClean="0"/>
            </a:br>
            <a:r>
              <a:rPr lang="en-US" dirty="0" smtClean="0"/>
              <a:t>Sends Update to NAVAREA 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3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4410" y="2907506"/>
            <a:ext cx="80695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071230Z DEC 16</a:t>
            </a:r>
          </a:p>
          <a:p>
            <a:r>
              <a:rPr lang="en-US" sz="2800" b="1" dirty="0"/>
              <a:t>NAVAREA IV 1034/16 – M/V </a:t>
            </a:r>
            <a:r>
              <a:rPr lang="en-US" sz="2800" b="1" dirty="0" smtClean="0"/>
              <a:t>ASPHALT SPRING </a:t>
            </a:r>
            <a:r>
              <a:rPr lang="en-US" sz="2800" b="1" dirty="0">
                <a:solidFill>
                  <a:srgbClr val="FF0000"/>
                </a:solidFill>
              </a:rPr>
              <a:t>AGROUND</a:t>
            </a:r>
            <a:r>
              <a:rPr lang="en-US" sz="2800" b="1" dirty="0"/>
              <a:t> </a:t>
            </a:r>
            <a:r>
              <a:rPr lang="en-US" sz="2800" b="1" dirty="0" smtClean="0"/>
              <a:t>in </a:t>
            </a:r>
            <a:r>
              <a:rPr lang="en-US" sz="2800" b="1" dirty="0" smtClean="0">
                <a:solidFill>
                  <a:srgbClr val="FF0000"/>
                </a:solidFill>
              </a:rPr>
              <a:t>09-25.35N 079-52.02W </a:t>
            </a:r>
          </a:p>
          <a:p>
            <a:endParaRPr lang="en-US" sz="2800" b="1" dirty="0"/>
          </a:p>
          <a:p>
            <a:pPr marL="1085813" lvl="1" indent="-342900">
              <a:buFont typeface="+mj-lt"/>
              <a:buAutoNum type="arabicPeriod"/>
            </a:pP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1754326"/>
          </a:xfrm>
        </p:spPr>
        <p:txBody>
          <a:bodyPr/>
          <a:lstStyle/>
          <a:p>
            <a:r>
              <a:rPr lang="en-US" dirty="0" smtClean="0"/>
              <a:t>07 Dec 2016</a:t>
            </a:r>
            <a:br>
              <a:rPr lang="en-US" dirty="0" smtClean="0"/>
            </a:br>
            <a:r>
              <a:rPr lang="en-US" dirty="0" smtClean="0"/>
              <a:t>Panama Maritime Authority</a:t>
            </a:r>
            <a:br>
              <a:rPr lang="en-US" dirty="0" smtClean="0"/>
            </a:br>
            <a:r>
              <a:rPr lang="en-US" dirty="0" smtClean="0"/>
              <a:t>Sends Update to NAVAREA IV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74" y="4343400"/>
            <a:ext cx="4716815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3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53920" y="1920558"/>
            <a:ext cx="8181975" cy="5090624"/>
          </a:xfrm>
        </p:spPr>
        <p:txBody>
          <a:bodyPr/>
          <a:lstStyle/>
          <a:p>
            <a:r>
              <a:rPr lang="en-US" sz="2800" b="1" dirty="0" smtClean="0"/>
              <a:t>Navigational and meteorological warnings, meteorological forecasts and other urgent safety related information broadcast to ships</a:t>
            </a:r>
          </a:p>
          <a:p>
            <a:r>
              <a:rPr lang="en-US" sz="2800" b="1" dirty="0" smtClean="0"/>
              <a:t>The most essential information for all ships</a:t>
            </a:r>
          </a:p>
          <a:p>
            <a:pPr lvl="1"/>
            <a:r>
              <a:rPr lang="en-US" b="1" dirty="0" smtClean="0"/>
              <a:t>Wrecks, obstructions, aids to navigation, military exercises</a:t>
            </a:r>
          </a:p>
          <a:p>
            <a:r>
              <a:rPr lang="en-US" sz="2800" b="1" dirty="0" smtClean="0"/>
              <a:t>Must be timely and relevant</a:t>
            </a:r>
          </a:p>
          <a:p>
            <a:r>
              <a:rPr lang="en-US" sz="2800" b="1" dirty="0" smtClean="0"/>
              <a:t>National Authority support is critical</a:t>
            </a:r>
          </a:p>
          <a:p>
            <a:pPr lvl="1"/>
            <a:r>
              <a:rPr lang="en-US" b="1" dirty="0" smtClean="0"/>
              <a:t>You are the most important contributor!</a:t>
            </a:r>
          </a:p>
          <a:p>
            <a:pPr lvl="1"/>
            <a:r>
              <a:rPr lang="en-US" b="1" dirty="0" smtClean="0"/>
              <a:t>You have the knowledge within your national waters</a:t>
            </a:r>
          </a:p>
          <a:p>
            <a:pPr lvl="1"/>
            <a:r>
              <a:rPr lang="en-US" b="1" dirty="0" smtClean="0"/>
              <a:t>You have the responsibility to forward MSI to NAVAREA Coordinator</a:t>
            </a:r>
          </a:p>
          <a:p>
            <a:pPr lvl="1"/>
            <a:endParaRPr lang="en-US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1082358"/>
            <a:ext cx="8008938" cy="646331"/>
          </a:xfrm>
        </p:spPr>
        <p:txBody>
          <a:bodyPr/>
          <a:lstStyle/>
          <a:p>
            <a:r>
              <a:rPr lang="en-US" dirty="0" smtClean="0"/>
              <a:t>Maritime Safety Information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37660" y="6389012"/>
            <a:ext cx="4171950" cy="369332"/>
          </a:xfrm>
          <a:prstGeom prst="rect">
            <a:avLst/>
          </a:prstGeom>
          <a:solidFill>
            <a:srgbClr val="000090">
              <a:alpha val="71000"/>
            </a:srgbClr>
          </a:solidFill>
          <a:effectLst>
            <a:outerShdw blurRad="1143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IMO Resolution A.705(17)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0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Cristobal, Panama:  East entrance to the canal--ship aground on dangerous wreck at </a:t>
            </a:r>
            <a:r>
              <a:rPr lang="en-US" dirty="0" smtClean="0">
                <a:solidFill>
                  <a:srgbClr val="FF0000"/>
                </a:solidFill>
              </a:rPr>
              <a:t>071155Z DEC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NAVAREA IV 994/2016 (26)    </a:t>
            </a:r>
          </a:p>
          <a:p>
            <a:r>
              <a:rPr lang="en-US" dirty="0"/>
              <a:t>WESTERN CARIBBEAN SEA.</a:t>
            </a:r>
          </a:p>
          <a:p>
            <a:r>
              <a:rPr lang="en-US" dirty="0"/>
              <a:t>PANAMA.</a:t>
            </a:r>
          </a:p>
          <a:p>
            <a:r>
              <a:rPr lang="en-US" dirty="0"/>
              <a:t>1. DANGEROUS WRECK IN 09-25.35N 079-52.02W.</a:t>
            </a:r>
          </a:p>
          <a:p>
            <a:r>
              <a:rPr lang="en-US" dirty="0"/>
              <a:t>2. CANCEL NAVAREA IV 993/16.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( 231743Z NOV 2016 )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13321"/>
            <a:ext cx="3897080" cy="275725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497033" y="2730755"/>
            <a:ext cx="1743739" cy="76145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86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3410426"/>
            <a:ext cx="68808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080327Z DEC </a:t>
            </a:r>
            <a:r>
              <a:rPr lang="en-US" sz="2800" b="1" dirty="0" smtClean="0"/>
              <a:t>16</a:t>
            </a:r>
          </a:p>
          <a:p>
            <a:r>
              <a:rPr lang="en-US" sz="2800" b="1" dirty="0" smtClean="0"/>
              <a:t>NAVAREA </a:t>
            </a:r>
            <a:r>
              <a:rPr lang="en-US" sz="2800" b="1" dirty="0"/>
              <a:t>IV 1038/16 – M/V ASPHALT SPRING floated off wreck and towed into </a:t>
            </a:r>
            <a:r>
              <a:rPr lang="en-US" sz="2800" b="1" dirty="0" smtClean="0"/>
              <a:t>port</a:t>
            </a:r>
          </a:p>
          <a:p>
            <a:r>
              <a:rPr lang="en-US" sz="2800" b="1" dirty="0" smtClean="0"/>
              <a:t>CX </a:t>
            </a:r>
            <a:r>
              <a:rPr lang="en-US" sz="2800" b="1" dirty="0"/>
              <a:t>NAVAREA IV 1034/16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1754326"/>
          </a:xfrm>
        </p:spPr>
        <p:txBody>
          <a:bodyPr/>
          <a:lstStyle/>
          <a:p>
            <a:r>
              <a:rPr lang="en-US" dirty="0" smtClean="0"/>
              <a:t>08 Dec 2016</a:t>
            </a:r>
            <a:br>
              <a:rPr lang="en-US" dirty="0" smtClean="0"/>
            </a:br>
            <a:r>
              <a:rPr lang="en-US" dirty="0" smtClean="0"/>
              <a:t>Panama Maritime Authority</a:t>
            </a:r>
            <a:br>
              <a:rPr lang="en-US" dirty="0" smtClean="0"/>
            </a:br>
            <a:r>
              <a:rPr lang="en-US" dirty="0" smtClean="0"/>
              <a:t>Sends Update to NAVAREA 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3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NAVAREA IV 991/16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NAVAREA IV </a:t>
            </a:r>
            <a:r>
              <a:rPr lang="en-US" b="1" dirty="0" smtClean="0"/>
              <a:t>991/16.</a:t>
            </a:r>
            <a:endParaRPr lang="en-US" b="1" dirty="0"/>
          </a:p>
          <a:p>
            <a:r>
              <a:rPr lang="en-US" b="1" dirty="0"/>
              <a:t>WESTERN CARIBBEAN SEA.</a:t>
            </a:r>
          </a:p>
          <a:p>
            <a:r>
              <a:rPr lang="en-US" b="1" dirty="0"/>
              <a:t>PANAMA.</a:t>
            </a:r>
          </a:p>
          <a:p>
            <a:r>
              <a:rPr lang="en-US" b="1" dirty="0"/>
              <a:t>LIFEBOAT, THREE PERSONS ON BOARD, UNREPORTED.</a:t>
            </a:r>
          </a:p>
          <a:p>
            <a:r>
              <a:rPr lang="en-US" b="1" dirty="0"/>
              <a:t>LAST KNOWN POSITION IN VICINITY 09-29N 079-50W.</a:t>
            </a:r>
          </a:p>
          <a:p>
            <a:r>
              <a:rPr lang="en-US" b="1" dirty="0"/>
              <a:t>VESSELS IN VICINITY REQUESTED TO KEEP A SHARP</a:t>
            </a:r>
          </a:p>
          <a:p>
            <a:r>
              <a:rPr lang="en-US" b="1" dirty="0"/>
              <a:t>LOOKOUT, ASSIST IF POSSIBLE. REPORTS TO ANY</a:t>
            </a:r>
          </a:p>
          <a:p>
            <a:r>
              <a:rPr lang="en-US" b="1" dirty="0"/>
              <a:t>COASTAL RADIO STATION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b="1" dirty="0"/>
              <a:t>AUTHORITY/PANAMA MARITIME AUTHORITY 222153Z NOV 16.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Source received at 222153Z NOV</a:t>
            </a:r>
          </a:p>
          <a:p>
            <a:r>
              <a:rPr lang="en-US" b="1" dirty="0" smtClean="0"/>
              <a:t>Navigational Warning issued at 222204Z NOV</a:t>
            </a:r>
          </a:p>
          <a:p>
            <a:r>
              <a:rPr lang="en-US" b="1" dirty="0" smtClean="0"/>
              <a:t>Time difference: </a:t>
            </a:r>
            <a:r>
              <a:rPr lang="en-US" sz="1500" b="1" dirty="0">
                <a:solidFill>
                  <a:srgbClr val="FC142A"/>
                </a:solidFill>
              </a:rPr>
              <a:t>11 minutes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1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NAVAREA IV </a:t>
            </a:r>
            <a:r>
              <a:rPr lang="en-US" dirty="0" smtClean="0"/>
              <a:t>1000/16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NAVAREA IV </a:t>
            </a:r>
            <a:r>
              <a:rPr lang="en-US" b="1" dirty="0" smtClean="0"/>
              <a:t>1000/16.</a:t>
            </a:r>
            <a:endParaRPr lang="en-US" b="1" dirty="0"/>
          </a:p>
          <a:p>
            <a:r>
              <a:rPr lang="en-US" b="1" dirty="0"/>
              <a:t>WESTERN CARIBBEAN SEA.</a:t>
            </a:r>
          </a:p>
          <a:p>
            <a:r>
              <a:rPr lang="en-US" b="1" dirty="0"/>
              <a:t>PANAMA.</a:t>
            </a:r>
          </a:p>
          <a:p>
            <a:r>
              <a:rPr lang="en-US" b="1" dirty="0"/>
              <a:t>1. LIFRAFT, ONE PERSON ONBOARD, RECOVERED VICINITY</a:t>
            </a:r>
          </a:p>
          <a:p>
            <a:r>
              <a:rPr lang="en-US" b="1" dirty="0"/>
              <a:t>   09-44N 077-28W. TWO PERSONS REMAIN MISSING.</a:t>
            </a:r>
          </a:p>
          <a:p>
            <a:r>
              <a:rPr lang="en-US" b="1" dirty="0"/>
              <a:t>   LAST KNOWN POSITION VICINITY 09-29N 079-50W.</a:t>
            </a:r>
          </a:p>
          <a:p>
            <a:r>
              <a:rPr lang="en-US" b="1" dirty="0"/>
              <a:t>   VESSELS IN VICINITY REQUESTED TO KEEP A SHARP</a:t>
            </a:r>
          </a:p>
          <a:p>
            <a:r>
              <a:rPr lang="en-US" b="1" dirty="0"/>
              <a:t>   LOOKOUT, ASSIST IF POSSIBLE. REPORTS TO ANY</a:t>
            </a:r>
          </a:p>
          <a:p>
            <a:r>
              <a:rPr lang="en-US" b="1" dirty="0"/>
              <a:t>   COASTAL RADIO STATION.</a:t>
            </a:r>
          </a:p>
          <a:p>
            <a:r>
              <a:rPr lang="en-US" b="1" dirty="0"/>
              <a:t>2. CANCEL NAVAREA IV 991/16</a:t>
            </a:r>
            <a:r>
              <a:rPr lang="en-US" b="1" dirty="0" smtClean="0"/>
              <a:t>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AUTHORITY/PANAMA MARITIME AUTHORITY 271431Z NOV 16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Source received at 271431Z NOV </a:t>
            </a:r>
          </a:p>
          <a:p>
            <a:r>
              <a:rPr lang="en-US" b="1" dirty="0"/>
              <a:t>Navigational Warning issued at 271521Z NOV</a:t>
            </a:r>
          </a:p>
          <a:p>
            <a:r>
              <a:rPr lang="en-US" b="1" dirty="0"/>
              <a:t>Time difference: </a:t>
            </a:r>
            <a:r>
              <a:rPr lang="en-US" b="1" dirty="0" smtClean="0">
                <a:solidFill>
                  <a:srgbClr val="FC142A"/>
                </a:solidFill>
              </a:rPr>
              <a:t>35 minutes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8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NAVAREA IV </a:t>
            </a:r>
            <a:r>
              <a:rPr lang="en-US" dirty="0" smtClean="0"/>
              <a:t>993/16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NAVAREA IV 993/16.</a:t>
            </a:r>
            <a:endParaRPr lang="en-US" b="1" dirty="0"/>
          </a:p>
          <a:p>
            <a:r>
              <a:rPr lang="en-US" b="1" dirty="0"/>
              <a:t>WESTERN CARIBBEAN SEA.</a:t>
            </a:r>
          </a:p>
          <a:p>
            <a:r>
              <a:rPr lang="en-US" b="1" dirty="0"/>
              <a:t>PANAMA.</a:t>
            </a:r>
          </a:p>
          <a:p>
            <a:r>
              <a:rPr lang="en-US" b="1" dirty="0"/>
              <a:t>1. DERELICT M/V JESSIKA ADRIFT IN</a:t>
            </a:r>
          </a:p>
          <a:p>
            <a:r>
              <a:rPr lang="en-US" b="1" dirty="0"/>
              <a:t>   VICINITY 09-29N 079-50W.</a:t>
            </a:r>
          </a:p>
          <a:p>
            <a:r>
              <a:rPr lang="en-US" b="1" dirty="0"/>
              <a:t>2. CANCEL THIS MSG 261155Z NOV 16.//</a:t>
            </a:r>
          </a:p>
          <a:p>
            <a:endParaRPr lang="en-US" b="1" dirty="0"/>
          </a:p>
          <a:p>
            <a:r>
              <a:rPr lang="en-US" b="1" dirty="0"/>
              <a:t>AUTHORITY/PANAMA MARITIME AUTHORITY UPDATE 222153Z NOV 16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b="1" dirty="0"/>
              <a:t>Source received at 222153Z NOV</a:t>
            </a:r>
          </a:p>
          <a:p>
            <a:r>
              <a:rPr lang="en-US" b="1" dirty="0"/>
              <a:t>Navigational Warning issued at 231155Z NOV</a:t>
            </a:r>
          </a:p>
          <a:p>
            <a:r>
              <a:rPr lang="en-US" b="1" dirty="0"/>
              <a:t>Time difference: </a:t>
            </a:r>
            <a:r>
              <a:rPr lang="en-US" sz="1500" b="1" dirty="0">
                <a:solidFill>
                  <a:srgbClr val="FC142A"/>
                </a:solidFill>
              </a:rPr>
              <a:t>11 minutes</a:t>
            </a:r>
          </a:p>
          <a:p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2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NAVAREA IV </a:t>
            </a:r>
            <a:r>
              <a:rPr lang="en-US" dirty="0" smtClean="0"/>
              <a:t>994/16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NAVAREA IV </a:t>
            </a:r>
            <a:r>
              <a:rPr lang="en-US" b="1" dirty="0" smtClean="0"/>
              <a:t>994/16.</a:t>
            </a:r>
            <a:endParaRPr lang="en-US" b="1" dirty="0"/>
          </a:p>
          <a:p>
            <a:r>
              <a:rPr lang="en-US" b="1" dirty="0"/>
              <a:t>WESTERN CARIBBEAN SEA.</a:t>
            </a:r>
          </a:p>
          <a:p>
            <a:r>
              <a:rPr lang="en-US" b="1" dirty="0"/>
              <a:t>PANAMA.</a:t>
            </a:r>
          </a:p>
          <a:p>
            <a:r>
              <a:rPr lang="en-US" b="1" dirty="0"/>
              <a:t>1. DANGEROUS WRECK IN 09-25.35N 079-52.02W.</a:t>
            </a:r>
          </a:p>
          <a:p>
            <a:r>
              <a:rPr lang="en-US" b="1" dirty="0"/>
              <a:t>2. CANCEL NAVAREA IV 993/16</a:t>
            </a:r>
            <a:r>
              <a:rPr lang="en-US" b="1" dirty="0" smtClean="0"/>
              <a:t>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AUTHORITY/PANAMA MARITIME AUTHORITY </a:t>
            </a:r>
            <a:r>
              <a:rPr lang="en-US" b="1" dirty="0" smtClean="0"/>
              <a:t>231725Z </a:t>
            </a:r>
            <a:r>
              <a:rPr lang="en-US" b="1" dirty="0"/>
              <a:t>NOV 16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b="1" dirty="0" smtClean="0"/>
              <a:t>Source received at 231725Z NOV </a:t>
            </a:r>
          </a:p>
          <a:p>
            <a:r>
              <a:rPr lang="en-US" b="1" dirty="0"/>
              <a:t>Navigational Warning issued at </a:t>
            </a:r>
            <a:r>
              <a:rPr lang="en-US" b="1" dirty="0" smtClean="0"/>
              <a:t>231743Z </a:t>
            </a:r>
            <a:r>
              <a:rPr lang="en-US" b="1" dirty="0"/>
              <a:t>NOV</a:t>
            </a:r>
          </a:p>
          <a:p>
            <a:r>
              <a:rPr lang="en-US" b="1" dirty="0"/>
              <a:t>Time difference: </a:t>
            </a:r>
            <a:r>
              <a:rPr lang="en-US" sz="1500" b="1" dirty="0">
                <a:solidFill>
                  <a:srgbClr val="FC142A"/>
                </a:solidFill>
              </a:rPr>
              <a:t>18 minutes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NAVAREA IV </a:t>
            </a:r>
            <a:r>
              <a:rPr lang="en-US" dirty="0" smtClean="0"/>
              <a:t>1034/16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NAVAREA IV </a:t>
            </a:r>
            <a:r>
              <a:rPr lang="en-US" dirty="0" smtClean="0"/>
              <a:t>1034/16.</a:t>
            </a:r>
            <a:endParaRPr lang="en-US" dirty="0"/>
          </a:p>
          <a:p>
            <a:r>
              <a:rPr lang="en-US" dirty="0"/>
              <a:t>WESTERN CARIBBEAN SEA.</a:t>
            </a:r>
          </a:p>
          <a:p>
            <a:r>
              <a:rPr lang="en-US" dirty="0"/>
              <a:t>PANAMA.</a:t>
            </a:r>
          </a:p>
          <a:p>
            <a:r>
              <a:rPr lang="en-US" dirty="0"/>
              <a:t>CHART 26066.</a:t>
            </a:r>
          </a:p>
          <a:p>
            <a:r>
              <a:rPr lang="en-US" dirty="0"/>
              <a:t>M/V ASPHALT SPRING AGROUND IN 09-25.35N 079-52.02W.</a:t>
            </a:r>
          </a:p>
          <a:p>
            <a:r>
              <a:rPr lang="en-US" dirty="0"/>
              <a:t>SALVAGE OPERATIONS IN PROGRESS UNTIL FURTHER NOTICE.</a:t>
            </a:r>
          </a:p>
          <a:p>
            <a:r>
              <a:rPr lang="en-US" dirty="0"/>
              <a:t>WIDE BERTH REQUESTED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r>
              <a:rPr lang="en-US" dirty="0"/>
              <a:t>AUTHORITY/PANAMA MARITIME AUTHORITY 071214Z DEC 16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Source received at 071214Z </a:t>
            </a:r>
            <a:r>
              <a:rPr lang="en-US" dirty="0" smtClean="0"/>
              <a:t>DEC</a:t>
            </a:r>
            <a:endParaRPr lang="en-US" dirty="0"/>
          </a:p>
          <a:p>
            <a:r>
              <a:rPr lang="en-US" dirty="0"/>
              <a:t>Navigational Warning issued at </a:t>
            </a:r>
            <a:r>
              <a:rPr lang="en-US" dirty="0" smtClean="0"/>
              <a:t>071230Z DEC </a:t>
            </a:r>
          </a:p>
          <a:p>
            <a:r>
              <a:rPr lang="en-US" dirty="0" smtClean="0"/>
              <a:t>Time </a:t>
            </a:r>
            <a:r>
              <a:rPr lang="en-US" dirty="0"/>
              <a:t>difference: </a:t>
            </a:r>
            <a:r>
              <a:rPr lang="en-US" sz="1500" b="1" dirty="0">
                <a:solidFill>
                  <a:srgbClr val="FC142A"/>
                </a:solidFill>
              </a:rPr>
              <a:t>16 minutes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3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NAVAREA IV </a:t>
            </a:r>
            <a:r>
              <a:rPr lang="en-US" dirty="0" smtClean="0"/>
              <a:t>1038/16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NAVAREA IV </a:t>
            </a:r>
            <a:r>
              <a:rPr lang="en-US" b="1" dirty="0" smtClean="0"/>
              <a:t>1038/16.</a:t>
            </a:r>
            <a:endParaRPr lang="en-US" b="1" dirty="0"/>
          </a:p>
          <a:p>
            <a:r>
              <a:rPr lang="en-US" b="1" dirty="0"/>
              <a:t>WESTERN CARIBBEAN SEA.</a:t>
            </a:r>
          </a:p>
          <a:p>
            <a:r>
              <a:rPr lang="en-US" b="1" dirty="0"/>
              <a:t>PANAMA.</a:t>
            </a:r>
          </a:p>
          <a:p>
            <a:r>
              <a:rPr lang="en-US" b="1" dirty="0"/>
              <a:t>CANCEL NAVAREA IV 1034/16 AND THIS MSG,</a:t>
            </a:r>
          </a:p>
          <a:p>
            <a:r>
              <a:rPr lang="en-US" b="1" dirty="0"/>
              <a:t>VESSEL IN TOW</a:t>
            </a:r>
            <a:r>
              <a:rPr lang="en-US" b="1" dirty="0" smtClean="0"/>
              <a:t>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AUTHORITY/PANAMA MARITIME AUTHORITY 080233Z DEC </a:t>
            </a:r>
            <a:r>
              <a:rPr lang="en-US" b="1" dirty="0" smtClean="0"/>
              <a:t>16.</a:t>
            </a:r>
          </a:p>
          <a:p>
            <a:endParaRPr lang="en-US" b="1" dirty="0"/>
          </a:p>
          <a:p>
            <a:r>
              <a:rPr lang="en-US" b="1" dirty="0"/>
              <a:t>Source received at 080233Z DEC </a:t>
            </a:r>
            <a:endParaRPr lang="en-US" b="1" dirty="0" smtClean="0"/>
          </a:p>
          <a:p>
            <a:r>
              <a:rPr lang="en-US" b="1" dirty="0" smtClean="0"/>
              <a:t>Navigational </a:t>
            </a:r>
            <a:r>
              <a:rPr lang="en-US" b="1" dirty="0"/>
              <a:t>Warning issued at 080327Z DEC</a:t>
            </a:r>
          </a:p>
          <a:p>
            <a:r>
              <a:rPr lang="en-US" b="1" dirty="0"/>
              <a:t>Time difference: </a:t>
            </a:r>
            <a:r>
              <a:rPr lang="en-US" sz="1500" b="1" dirty="0">
                <a:solidFill>
                  <a:srgbClr val="FC142A"/>
                </a:solidFill>
              </a:rPr>
              <a:t>54 minutes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2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" y="2518886"/>
            <a:ext cx="88925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NGA updated </a:t>
            </a:r>
            <a:r>
              <a:rPr lang="en-US" sz="2400" b="1" dirty="0">
                <a:solidFill>
                  <a:srgbClr val="000000"/>
                </a:solidFill>
              </a:rPr>
              <a:t>both the standard </a:t>
            </a:r>
            <a:r>
              <a:rPr lang="en-US" sz="2400" b="1" dirty="0" smtClean="0">
                <a:solidFill>
                  <a:srgbClr val="000000"/>
                </a:solidFill>
              </a:rPr>
              <a:t>nautical chart </a:t>
            </a:r>
            <a:r>
              <a:rPr lang="en-US" sz="2400" b="1" dirty="0">
                <a:solidFill>
                  <a:srgbClr val="000000"/>
                </a:solidFill>
              </a:rPr>
              <a:t>and ENC for this area with the M/V JESSIKA wreck.   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Updated ENC (US409860</a:t>
            </a:r>
            <a:r>
              <a:rPr lang="en-US" sz="2400" b="1" dirty="0">
                <a:solidFill>
                  <a:srgbClr val="000000"/>
                </a:solidFill>
              </a:rPr>
              <a:t>) will </a:t>
            </a:r>
            <a:r>
              <a:rPr lang="en-US" sz="2400" b="1" dirty="0" smtClean="0">
                <a:solidFill>
                  <a:srgbClr val="000000"/>
                </a:solidFill>
              </a:rPr>
              <a:t>be posted this Friday        16 </a:t>
            </a:r>
            <a:r>
              <a:rPr lang="en-US" sz="2400" b="1" dirty="0">
                <a:solidFill>
                  <a:srgbClr val="000000"/>
                </a:solidFill>
              </a:rPr>
              <a:t>December 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C</a:t>
            </a:r>
            <a:r>
              <a:rPr lang="en-US" sz="2400" b="1" dirty="0" smtClean="0">
                <a:solidFill>
                  <a:srgbClr val="000000"/>
                </a:solidFill>
              </a:rPr>
              <a:t>hart </a:t>
            </a:r>
            <a:r>
              <a:rPr lang="en-US" sz="2400" b="1" dirty="0">
                <a:solidFill>
                  <a:srgbClr val="000000"/>
                </a:solidFill>
              </a:rPr>
              <a:t>corrections will be published in US Notice to Mariners 52/2016 for charts 26060, 26066, and 26070.  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US </a:t>
            </a:r>
            <a:r>
              <a:rPr lang="en-US" sz="2400" b="1" dirty="0">
                <a:solidFill>
                  <a:srgbClr val="000000"/>
                </a:solidFill>
              </a:rPr>
              <a:t>Notice to Mariners 52/2016 will </a:t>
            </a:r>
            <a:r>
              <a:rPr lang="en-US" sz="2400" b="1" dirty="0" smtClean="0">
                <a:solidFill>
                  <a:srgbClr val="000000"/>
                </a:solidFill>
              </a:rPr>
              <a:t>be posted </a:t>
            </a:r>
            <a:r>
              <a:rPr lang="en-US" sz="2400" b="1" dirty="0">
                <a:solidFill>
                  <a:srgbClr val="000000"/>
                </a:solidFill>
              </a:rPr>
              <a:t>to </a:t>
            </a:r>
            <a:r>
              <a:rPr lang="en-US" sz="2400" b="1" dirty="0" smtClean="0">
                <a:solidFill>
                  <a:srgbClr val="000000"/>
                </a:solidFill>
              </a:rPr>
              <a:t>NGA </a:t>
            </a:r>
            <a:r>
              <a:rPr lang="en-US" sz="2400" b="1" dirty="0">
                <a:solidFill>
                  <a:srgbClr val="000000"/>
                </a:solidFill>
              </a:rPr>
              <a:t>website on </a:t>
            </a:r>
            <a:r>
              <a:rPr lang="en-US" sz="2400" b="1" dirty="0" smtClean="0">
                <a:solidFill>
                  <a:srgbClr val="000000"/>
                </a:solidFill>
              </a:rPr>
              <a:t>Friday </a:t>
            </a:r>
            <a:r>
              <a:rPr lang="en-US" sz="2400" b="1" dirty="0">
                <a:solidFill>
                  <a:srgbClr val="000000"/>
                </a:solidFill>
              </a:rPr>
              <a:t>16 December.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1345248"/>
            <a:ext cx="9143999" cy="646331"/>
          </a:xfrm>
        </p:spPr>
        <p:txBody>
          <a:bodyPr/>
          <a:lstStyle/>
          <a:p>
            <a:r>
              <a:rPr lang="en-US" dirty="0" smtClean="0"/>
              <a:t>Updates to ENC, Charts and Pubs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6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94360" y="5749290"/>
            <a:ext cx="8014684" cy="958810"/>
          </a:xfrm>
          <a:prstGeom prst="roundRect">
            <a:avLst/>
          </a:prstGeom>
          <a:solidFill>
            <a:srgbClr val="FF0000">
              <a:alpha val="36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2901" y="1082358"/>
            <a:ext cx="8618220" cy="1200329"/>
          </a:xfrm>
        </p:spPr>
        <p:txBody>
          <a:bodyPr/>
          <a:lstStyle/>
          <a:p>
            <a:r>
              <a:rPr lang="en-US" dirty="0" smtClean="0"/>
              <a:t>National Coordinators </a:t>
            </a:r>
            <a:br>
              <a:rPr lang="en-US" dirty="0" smtClean="0"/>
            </a:br>
            <a:r>
              <a:rPr lang="en-US" dirty="0" smtClean="0"/>
              <a:t>Send your MSI</a:t>
            </a:r>
            <a:r>
              <a:rPr lang="en-US" dirty="0"/>
              <a:t> </a:t>
            </a:r>
            <a:r>
              <a:rPr lang="en-US" dirty="0" smtClean="0"/>
              <a:t>NAVAREA IV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6" y="2393462"/>
            <a:ext cx="8272463" cy="4228850"/>
          </a:xfrm>
        </p:spPr>
        <p:txBody>
          <a:bodyPr/>
          <a:lstStyle/>
          <a:p>
            <a:r>
              <a:rPr lang="en-US" b="1" u="sng" dirty="0" smtClean="0"/>
              <a:t>IT IS VITAL INFORMATION !!</a:t>
            </a:r>
            <a:endParaRPr lang="en-US" b="1" u="sng" dirty="0"/>
          </a:p>
          <a:p>
            <a:r>
              <a:rPr lang="en-US" b="1" u="sng" dirty="0" smtClean="0"/>
              <a:t>NO COST TO YOU !!</a:t>
            </a:r>
          </a:p>
          <a:p>
            <a:r>
              <a:rPr lang="en-US" b="1" u="sng" dirty="0" smtClean="0"/>
              <a:t>SAVES LIVES!!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Mariners will be able download your warning as a text file </a:t>
            </a:r>
            <a:r>
              <a:rPr lang="en-US" b="1" dirty="0"/>
              <a:t>or as a Google Earth KMZ </a:t>
            </a:r>
            <a:r>
              <a:rPr lang="en-US" b="1" dirty="0" smtClean="0"/>
              <a:t>from NGA’s Maritime Safety Information website!</a:t>
            </a:r>
            <a:endParaRPr lang="en-US" b="1" dirty="0" smtClean="0">
              <a:hlinkClick r:id="rId2"/>
            </a:endParaRPr>
          </a:p>
          <a:p>
            <a:r>
              <a:rPr lang="en-US" b="1" dirty="0" smtClean="0">
                <a:hlinkClick r:id="rId2"/>
              </a:rPr>
              <a:t>http</a:t>
            </a:r>
            <a:r>
              <a:rPr lang="en-US" b="1" dirty="0">
                <a:hlinkClick r:id="rId2"/>
              </a:rPr>
              <a:t>://msi.nga.mil/NGAPortal/</a:t>
            </a:r>
            <a:r>
              <a:rPr lang="en-US" b="1" dirty="0" smtClean="0">
                <a:hlinkClick r:id="rId2"/>
              </a:rPr>
              <a:t>MSI.portal</a:t>
            </a:r>
            <a:endParaRPr lang="en-US" b="1" dirty="0"/>
          </a:p>
          <a:p>
            <a:pPr lvl="1"/>
            <a:r>
              <a:rPr lang="en-US" b="1" dirty="0" smtClean="0"/>
              <a:t>Select the Broadcast Warnings link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6731" y="3857627"/>
            <a:ext cx="4753429" cy="646331"/>
          </a:xfrm>
          <a:prstGeom prst="rect">
            <a:avLst/>
          </a:prstGeom>
          <a:solidFill>
            <a:srgbClr val="0066FF">
              <a:alpha val="35686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navsafety@nga.mil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92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4" y="1013778"/>
            <a:ext cx="7764463" cy="646331"/>
          </a:xfrm>
        </p:spPr>
        <p:txBody>
          <a:bodyPr/>
          <a:lstStyle/>
          <a:p>
            <a:r>
              <a:rPr lang="en-US" dirty="0" smtClean="0"/>
              <a:t>Types of Warnings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904863"/>
          </a:xfrm>
        </p:spPr>
        <p:txBody>
          <a:bodyPr/>
          <a:lstStyle/>
          <a:p>
            <a:endParaRPr lang="en-US" b="1" dirty="0" smtClean="0"/>
          </a:p>
          <a:p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71" y="2239736"/>
            <a:ext cx="2006600" cy="2672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906" y="4653643"/>
            <a:ext cx="2794000" cy="179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733" y="5157448"/>
            <a:ext cx="2822121" cy="1360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95" y="5206483"/>
            <a:ext cx="2112944" cy="140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80" y="4585316"/>
            <a:ext cx="1132114" cy="805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055" y="1798104"/>
            <a:ext cx="3017467" cy="2193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752" y="4483920"/>
            <a:ext cx="2158304" cy="1314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854" y="1456328"/>
            <a:ext cx="1980090" cy="201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426" y="3395291"/>
            <a:ext cx="2838191" cy="1892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680" y="2054938"/>
            <a:ext cx="2363025" cy="157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280" y="3533080"/>
            <a:ext cx="1524000" cy="1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592" y="3747440"/>
            <a:ext cx="1817914" cy="1069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375" y="3309580"/>
            <a:ext cx="1655818" cy="1296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45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Panama MSI support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Chronology leading up to the M/V ASPHALT SPRING grounding on December 7, 2016</a:t>
            </a:r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222204Z </a:t>
            </a:r>
            <a:r>
              <a:rPr lang="en-US" dirty="0"/>
              <a:t>NOV 16 </a:t>
            </a:r>
            <a:endParaRPr lang="en-US" dirty="0" smtClean="0"/>
          </a:p>
          <a:p>
            <a:pPr marL="1085813" lvl="1" indent="-342900">
              <a:buFont typeface="+mj-lt"/>
              <a:buAutoNum type="arabicPeriod"/>
            </a:pPr>
            <a:r>
              <a:rPr lang="en-US" dirty="0" smtClean="0"/>
              <a:t>NAVAREA </a:t>
            </a:r>
            <a:r>
              <a:rPr lang="en-US" dirty="0"/>
              <a:t>IV </a:t>
            </a:r>
            <a:r>
              <a:rPr lang="en-US" dirty="0" smtClean="0"/>
              <a:t>991/16 – Lifeboat unreported with 3 passengers from M/V JESSIKA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09-29N 079-50W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231155Z </a:t>
            </a:r>
            <a:r>
              <a:rPr lang="en-US" dirty="0"/>
              <a:t>NOV 16</a:t>
            </a:r>
          </a:p>
          <a:p>
            <a:pPr marL="1085813" lvl="1" indent="-342900">
              <a:buFont typeface="+mj-lt"/>
              <a:buAutoNum type="arabicPeriod"/>
            </a:pPr>
            <a:r>
              <a:rPr lang="en-US" dirty="0" smtClean="0"/>
              <a:t>NAVAREA IV 993/16 </a:t>
            </a:r>
            <a:r>
              <a:rPr lang="en-US" dirty="0"/>
              <a:t>– DERELICT M/V JESSIKA </a:t>
            </a:r>
            <a:r>
              <a:rPr lang="en-US" dirty="0" smtClean="0"/>
              <a:t>ADRIFT </a:t>
            </a:r>
            <a:r>
              <a:rPr lang="en-US" dirty="0"/>
              <a:t>in 09-29N 079-50W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231743Z NOV 16</a:t>
            </a:r>
          </a:p>
          <a:p>
            <a:pPr marL="1085813" lvl="1" indent="-342900">
              <a:buFont typeface="+mj-lt"/>
              <a:buAutoNum type="arabicPeriod"/>
            </a:pPr>
            <a:r>
              <a:rPr lang="en-US" dirty="0" smtClean="0"/>
              <a:t>NAVAREA </a:t>
            </a:r>
            <a:r>
              <a:rPr lang="en-US" dirty="0"/>
              <a:t>IV 9</a:t>
            </a:r>
            <a:r>
              <a:rPr lang="en-US" dirty="0" smtClean="0"/>
              <a:t>94/16 – </a:t>
            </a:r>
            <a:r>
              <a:rPr lang="en-US" dirty="0"/>
              <a:t>DANGEROUS WRECK </a:t>
            </a:r>
            <a:r>
              <a:rPr lang="en-US" dirty="0" smtClean="0"/>
              <a:t>established (M/V JESSIKA sank)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smtClean="0">
                <a:solidFill>
                  <a:srgbClr val="FF0000"/>
                </a:solidFill>
              </a:rPr>
              <a:t>09-25.35N 079-52.02W</a:t>
            </a:r>
          </a:p>
          <a:p>
            <a:pPr marL="1085813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CX NAVAREA IV 993/16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271521Z NOV 16</a:t>
            </a:r>
          </a:p>
          <a:p>
            <a:pPr marL="1085813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NAVAREA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IV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1000/16 – Lifeboat recovered, 2 passengers remain missing</a:t>
            </a:r>
          </a:p>
          <a:p>
            <a:pPr marL="1085813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CX NAVAREA IV 991/16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071230Z </a:t>
            </a:r>
            <a:r>
              <a:rPr lang="en-US" dirty="0"/>
              <a:t>DEC </a:t>
            </a:r>
            <a:r>
              <a:rPr lang="en-US" dirty="0" smtClean="0"/>
              <a:t>16</a:t>
            </a:r>
          </a:p>
          <a:p>
            <a:pPr marL="1085813" lvl="1" indent="-342900">
              <a:buFont typeface="+mj-lt"/>
              <a:buAutoNum type="arabicPeriod"/>
            </a:pPr>
            <a:r>
              <a:rPr lang="en-US" dirty="0"/>
              <a:t>NAVAREA IV 1034/16 </a:t>
            </a:r>
            <a:r>
              <a:rPr lang="en-US" dirty="0" smtClean="0"/>
              <a:t>– M/V </a:t>
            </a:r>
            <a:r>
              <a:rPr lang="en-US" dirty="0"/>
              <a:t>ASPHALT SPRING </a:t>
            </a:r>
            <a:r>
              <a:rPr lang="en-US" dirty="0" smtClean="0"/>
              <a:t>AGROUND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smtClean="0">
                <a:solidFill>
                  <a:srgbClr val="FF0000"/>
                </a:solidFill>
              </a:rPr>
              <a:t>09-25.35N 079-52.02W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080327Z DEC 16</a:t>
            </a:r>
          </a:p>
          <a:p>
            <a:pPr marL="1085813" lvl="1" indent="-342900">
              <a:buFont typeface="+mj-lt"/>
              <a:buAutoNum type="arabicPeriod"/>
            </a:pPr>
            <a:r>
              <a:rPr lang="en-US" dirty="0" smtClean="0"/>
              <a:t>NAVAREA </a:t>
            </a:r>
            <a:r>
              <a:rPr lang="en-US" dirty="0"/>
              <a:t>IV </a:t>
            </a:r>
            <a:r>
              <a:rPr lang="en-US" dirty="0" smtClean="0"/>
              <a:t>1038/16 – M/V ASPHALT SPRING floated off wreck and towed into port</a:t>
            </a:r>
          </a:p>
          <a:p>
            <a:pPr marL="1085813" lvl="1" indent="-342900">
              <a:buFont typeface="+mj-lt"/>
              <a:buAutoNum type="arabicPeriod"/>
            </a:pPr>
            <a:r>
              <a:rPr lang="en-US" dirty="0" smtClean="0"/>
              <a:t>CX NAVAREA IV 1034/16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3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874838"/>
            <a:ext cx="8181975" cy="14711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Endeavour </a:t>
            </a:r>
            <a:r>
              <a:rPr lang="en-US" sz="2800" b="1" dirty="0"/>
              <a:t>to be informed of all events that could significantly affect the safety of</a:t>
            </a:r>
          </a:p>
          <a:p>
            <a:pPr marL="0" indent="0" algn="ctr">
              <a:buNone/>
            </a:pPr>
            <a:r>
              <a:rPr lang="en-US" sz="2800" b="1" dirty="0"/>
              <a:t>navigation within the </a:t>
            </a:r>
            <a:r>
              <a:rPr lang="en-US" sz="2800" b="1" dirty="0" smtClean="0"/>
              <a:t>NAVAREA</a:t>
            </a:r>
            <a:endParaRPr lang="en-US" sz="28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1082358"/>
            <a:ext cx="8008938" cy="646331"/>
          </a:xfrm>
        </p:spPr>
        <p:txBody>
          <a:bodyPr/>
          <a:lstStyle/>
          <a:p>
            <a:r>
              <a:rPr lang="en-US" dirty="0" smtClean="0"/>
              <a:t>NAVAREA IV/XII Coordinator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87601" y="3408839"/>
            <a:ext cx="5931405" cy="3251268"/>
            <a:chOff x="1760561" y="3408839"/>
            <a:chExt cx="5931405" cy="3251268"/>
          </a:xfrm>
        </p:grpSpPr>
        <p:pic>
          <p:nvPicPr>
            <p:cNvPr id="1026" name="Picture 2" descr="W:\Photos\NAVAREA_US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XII</a:t>
              </a:r>
              <a:endParaRPr lang="en-US" sz="3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IV</a:t>
              </a:r>
              <a:endParaRPr lang="en-US" sz="36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9572" y="5914570"/>
            <a:ext cx="4145336" cy="646331"/>
          </a:xfrm>
          <a:prstGeom prst="rect">
            <a:avLst/>
          </a:prstGeom>
          <a:solidFill>
            <a:srgbClr val="000090">
              <a:alpha val="71000"/>
            </a:srgbClr>
          </a:solidFill>
          <a:effectLst>
            <a:outerShdw blurRad="1143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IMO Resolution A.706(17)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MSC.1/Circ.1288/Rev.1 24 </a:t>
            </a:r>
            <a:r>
              <a:rPr lang="fr-FR" b="1" dirty="0" err="1">
                <a:solidFill>
                  <a:schemeClr val="bg1"/>
                </a:solidFill>
              </a:rPr>
              <a:t>June</a:t>
            </a:r>
            <a:r>
              <a:rPr lang="fr-FR" b="1" dirty="0">
                <a:solidFill>
                  <a:schemeClr val="bg1"/>
                </a:solidFill>
              </a:rPr>
              <a:t> 2013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3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874838"/>
            <a:ext cx="8181975" cy="25053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Assess </a:t>
            </a:r>
            <a:r>
              <a:rPr lang="en-US" sz="2800" b="1" dirty="0"/>
              <a:t>all information immediately upon receipt in the light of expert knowledge for</a:t>
            </a:r>
          </a:p>
          <a:p>
            <a:pPr marL="0" indent="0" algn="ctr">
              <a:buNone/>
            </a:pPr>
            <a:r>
              <a:rPr lang="en-US" sz="2800" b="1" dirty="0"/>
              <a:t>relevance to navigation in the NAVAREA</a:t>
            </a:r>
            <a:r>
              <a:rPr lang="en-US" sz="2800" b="1" dirty="0" smtClean="0"/>
              <a:t>;</a:t>
            </a:r>
          </a:p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Select </a:t>
            </a:r>
            <a:r>
              <a:rPr lang="en-US" sz="2800" b="1" u="sng" dirty="0">
                <a:solidFill>
                  <a:srgbClr val="FF0000"/>
                </a:solidFill>
              </a:rPr>
              <a:t>information for broadcast</a:t>
            </a:r>
          </a:p>
          <a:p>
            <a:pPr marL="0" indent="0" algn="ctr">
              <a:buNone/>
            </a:pPr>
            <a:endParaRPr lang="en-US" sz="28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225" y="1055668"/>
            <a:ext cx="8181975" cy="646331"/>
          </a:xfrm>
        </p:spPr>
        <p:txBody>
          <a:bodyPr/>
          <a:lstStyle/>
          <a:p>
            <a:r>
              <a:rPr lang="en-US" dirty="0" smtClean="0"/>
              <a:t>NAVAREA IV/XII Coordinator (cont.)</a:t>
            </a:r>
            <a:endParaRPr lang="en-US" dirty="0"/>
          </a:p>
        </p:txBody>
      </p:sp>
      <p:pic>
        <p:nvPicPr>
          <p:cNvPr id="8" name="Picture 4" descr="mcgship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7443" y="4344675"/>
            <a:ext cx="2534957" cy="21576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unex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0861" y="4027191"/>
            <a:ext cx="2000250" cy="13692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NOAA image of a Deep-ocean Assessment and Reporting of Tsunamis (DART) buoy being deployed in the Pacific Ocean from the NOAA ship Ronald H. Brown in October 1999.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2401" y="4083118"/>
            <a:ext cx="1354119" cy="2319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:\Pictures\Somali_Pirate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351" y="5357412"/>
            <a:ext cx="1908704" cy="12724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 descr="H:\Pictures\image004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492" y="3907550"/>
            <a:ext cx="2066098" cy="28399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63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874838"/>
            <a:ext cx="8181975" cy="14711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Endeavour </a:t>
            </a:r>
            <a:r>
              <a:rPr lang="en-US" sz="2800" b="1" dirty="0"/>
              <a:t>to be informed of all events that could significantly affect the safety of</a:t>
            </a:r>
          </a:p>
          <a:p>
            <a:pPr marL="0" indent="0" algn="ctr">
              <a:buNone/>
            </a:pPr>
            <a:r>
              <a:rPr lang="en-US" sz="2800" b="1" dirty="0"/>
              <a:t>navigation within </a:t>
            </a:r>
            <a:r>
              <a:rPr lang="en-US" sz="2800" b="1" dirty="0" smtClean="0"/>
              <a:t>your national waters</a:t>
            </a:r>
            <a:endParaRPr lang="en-US" sz="28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1082358"/>
            <a:ext cx="8008938" cy="646331"/>
          </a:xfrm>
        </p:spPr>
        <p:txBody>
          <a:bodyPr/>
          <a:lstStyle/>
          <a:p>
            <a:r>
              <a:rPr lang="en-US" dirty="0" smtClean="0"/>
              <a:t>National Coordinator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87601" y="3408839"/>
            <a:ext cx="5931405" cy="3251268"/>
            <a:chOff x="1760561" y="3408839"/>
            <a:chExt cx="5931405" cy="3251268"/>
          </a:xfrm>
        </p:grpSpPr>
        <p:pic>
          <p:nvPicPr>
            <p:cNvPr id="1026" name="Picture 2" descr="W:\Photos\NAVAREA_US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XII</a:t>
              </a:r>
              <a:endParaRPr lang="en-US" sz="3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IV</a:t>
              </a:r>
              <a:endParaRPr lang="en-US" sz="36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9572" y="5914570"/>
            <a:ext cx="4145336" cy="646331"/>
          </a:xfrm>
          <a:prstGeom prst="rect">
            <a:avLst/>
          </a:prstGeom>
          <a:solidFill>
            <a:srgbClr val="000090">
              <a:alpha val="71000"/>
            </a:srgbClr>
          </a:solidFill>
          <a:effectLst>
            <a:outerShdw blurRad="1143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IMO Resolution A.706(17)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MSC.1/Circ.1288/Rev.1 24 </a:t>
            </a:r>
            <a:r>
              <a:rPr lang="fr-FR" b="1" dirty="0" err="1">
                <a:solidFill>
                  <a:schemeClr val="bg1"/>
                </a:solidFill>
              </a:rPr>
              <a:t>June</a:t>
            </a:r>
            <a:r>
              <a:rPr lang="fr-FR" b="1" dirty="0">
                <a:solidFill>
                  <a:schemeClr val="bg1"/>
                </a:solidFill>
              </a:rPr>
              <a:t> 2013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749108"/>
            <a:ext cx="8181975" cy="1988237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Forward coastal warnings and relevant associated </a:t>
            </a:r>
            <a:r>
              <a:rPr lang="en-US" sz="2800" b="1" dirty="0" smtClean="0"/>
              <a:t>information directly </a:t>
            </a:r>
            <a:r>
              <a:rPr lang="en-US" sz="2800" b="1" dirty="0"/>
              <a:t>to </a:t>
            </a:r>
            <a:endParaRPr lang="en-US" sz="2800" b="1" dirty="0" smtClean="0"/>
          </a:p>
          <a:p>
            <a:pPr marL="0" indent="0" algn="ctr">
              <a:buNone/>
            </a:pPr>
            <a:r>
              <a:rPr lang="en-US" sz="2800" b="1" dirty="0" smtClean="0"/>
              <a:t>NAVAREA Coordinator </a:t>
            </a:r>
            <a:endParaRPr lang="en-US" sz="2800" b="1" dirty="0"/>
          </a:p>
          <a:p>
            <a:pPr marL="0" indent="0" algn="ctr">
              <a:buNone/>
            </a:pPr>
            <a:r>
              <a:rPr lang="en-US" sz="2800" b="1" dirty="0" smtClean="0"/>
              <a:t>88</a:t>
            </a:r>
            <a:endParaRPr lang="en-US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088" y="3190355"/>
            <a:ext cx="5472752" cy="35849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31998" y="4529351"/>
            <a:ext cx="4753429" cy="646331"/>
          </a:xfrm>
          <a:prstGeom prst="rect">
            <a:avLst/>
          </a:prstGeom>
          <a:solidFill>
            <a:srgbClr val="0066FF">
              <a:alpha val="35686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navsafety@nga.mil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Coordinator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14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_Template_N_05202013">
  <a:themeElements>
    <a:clrScheme name="NGA Powerpoint Theme">
      <a:dk1>
        <a:srgbClr val="000000"/>
      </a:dk1>
      <a:lt1>
        <a:srgbClr val="FFFFFF"/>
      </a:lt1>
      <a:dk2>
        <a:srgbClr val="384863"/>
      </a:dk2>
      <a:lt2>
        <a:srgbClr val="ADAEB0"/>
      </a:lt2>
      <a:accent1>
        <a:srgbClr val="000000"/>
      </a:accent1>
      <a:accent2>
        <a:srgbClr val="384863"/>
      </a:accent2>
      <a:accent3>
        <a:srgbClr val="921B1E"/>
      </a:accent3>
      <a:accent4>
        <a:srgbClr val="9C822F"/>
      </a:accent4>
      <a:accent5>
        <a:srgbClr val="ADAEB0"/>
      </a:accent5>
      <a:accent6>
        <a:srgbClr val="FFFFFF"/>
      </a:accent6>
      <a:hlink>
        <a:srgbClr val="384863"/>
      </a:hlink>
      <a:folHlink>
        <a:srgbClr val="000000"/>
      </a:folHlink>
    </a:clrScheme>
    <a:fontScheme name="NGA PowerPoi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dy Slide">
  <a:themeElements>
    <a:clrScheme name="NGA Powerpoint Theme">
      <a:dk1>
        <a:srgbClr val="000000"/>
      </a:dk1>
      <a:lt1>
        <a:srgbClr val="FFFFFF"/>
      </a:lt1>
      <a:dk2>
        <a:srgbClr val="384863"/>
      </a:dk2>
      <a:lt2>
        <a:srgbClr val="ADAEB0"/>
      </a:lt2>
      <a:accent1>
        <a:srgbClr val="000000"/>
      </a:accent1>
      <a:accent2>
        <a:srgbClr val="384863"/>
      </a:accent2>
      <a:accent3>
        <a:srgbClr val="921B1E"/>
      </a:accent3>
      <a:accent4>
        <a:srgbClr val="9C822F"/>
      </a:accent4>
      <a:accent5>
        <a:srgbClr val="ADAEB0"/>
      </a:accent5>
      <a:accent6>
        <a:srgbClr val="FFFFFF"/>
      </a:accent6>
      <a:hlink>
        <a:srgbClr val="384863"/>
      </a:hlink>
      <a:folHlink>
        <a:srgbClr val="000000"/>
      </a:folHlink>
    </a:clrScheme>
    <a:fontScheme name="NGA PowerPoi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osing Slide">
  <a:themeElements>
    <a:clrScheme name="NGA Powerpoint Theme">
      <a:dk1>
        <a:srgbClr val="000000"/>
      </a:dk1>
      <a:lt1>
        <a:srgbClr val="FFFFFF"/>
      </a:lt1>
      <a:dk2>
        <a:srgbClr val="384863"/>
      </a:dk2>
      <a:lt2>
        <a:srgbClr val="ADAEB0"/>
      </a:lt2>
      <a:accent1>
        <a:srgbClr val="000000"/>
      </a:accent1>
      <a:accent2>
        <a:srgbClr val="384863"/>
      </a:accent2>
      <a:accent3>
        <a:srgbClr val="921B1E"/>
      </a:accent3>
      <a:accent4>
        <a:srgbClr val="9C822F"/>
      </a:accent4>
      <a:accent5>
        <a:srgbClr val="ADAEB0"/>
      </a:accent5>
      <a:accent6>
        <a:srgbClr val="FFFFFF"/>
      </a:accent6>
      <a:hlink>
        <a:srgbClr val="384863"/>
      </a:hlink>
      <a:folHlink>
        <a:srgbClr val="000000"/>
      </a:folHlink>
    </a:clrScheme>
    <a:fontScheme name="NGA PowerPoi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GA Theme 4x3 2016">
  <a:themeElements>
    <a:clrScheme name="NGA Branding">
      <a:dk1>
        <a:srgbClr val="414042"/>
      </a:dk1>
      <a:lt1>
        <a:sysClr val="window" lastClr="FFFFFF"/>
      </a:lt1>
      <a:dk2>
        <a:srgbClr val="192F43"/>
      </a:dk2>
      <a:lt2>
        <a:srgbClr val="D8D8D8"/>
      </a:lt2>
      <a:accent1>
        <a:srgbClr val="1E4D7C"/>
      </a:accent1>
      <a:accent2>
        <a:srgbClr val="37A5AC"/>
      </a:accent2>
      <a:accent3>
        <a:srgbClr val="80C2D4"/>
      </a:accent3>
      <a:accent4>
        <a:srgbClr val="089247"/>
      </a:accent4>
      <a:accent5>
        <a:srgbClr val="8DC63F"/>
      </a:accent5>
      <a:accent6>
        <a:srgbClr val="464646"/>
      </a:accent6>
      <a:hlink>
        <a:srgbClr val="414042"/>
      </a:hlink>
      <a:folHlink>
        <a:srgbClr val="1E4D7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CC Slide Template - 8-2016 - 4x3 rev1" id="{B40E9637-2CBB-495D-B7E9-6C3ADFD8B131}" vid="{7047C823-CC53-406A-AF75-FB7CD51620F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PP_Template_N_05202013</Template>
  <TotalTime>5692</TotalTime>
  <Words>1713</Words>
  <Application>Microsoft Office PowerPoint</Application>
  <PresentationFormat>On-screen Show (4:3)</PresentationFormat>
  <Paragraphs>441</Paragraphs>
  <Slides>51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PP_Template_N_05202013</vt:lpstr>
      <vt:lpstr>Body Slide</vt:lpstr>
      <vt:lpstr>Closing Slide</vt:lpstr>
      <vt:lpstr>NGA Theme 4x3 2016</vt:lpstr>
      <vt:lpstr>Image</vt:lpstr>
      <vt:lpstr>PowerPoint Presentation</vt:lpstr>
      <vt:lpstr>IMO/IHO WWNWS</vt:lpstr>
      <vt:lpstr>IMO/IHO WWNWS</vt:lpstr>
      <vt:lpstr>Maritime Safety Information</vt:lpstr>
      <vt:lpstr>Types of Warnings</vt:lpstr>
      <vt:lpstr>NAVAREA IV/XII Coordinator</vt:lpstr>
      <vt:lpstr>NAVAREA IV/XII Coordinator (cont.)</vt:lpstr>
      <vt:lpstr>National Coordinator</vt:lpstr>
      <vt:lpstr>National Coordinator</vt:lpstr>
      <vt:lpstr>National Coordinators in the MACHC</vt:lpstr>
      <vt:lpstr>Cuba MSI Exchange Agreement</vt:lpstr>
      <vt:lpstr>IHO Capacity Building</vt:lpstr>
      <vt:lpstr>Maritime Safety Information  Capacity Building Training Course </vt:lpstr>
      <vt:lpstr>Maritime Safety Information  Capacity Building Course Outcomes </vt:lpstr>
      <vt:lpstr>Maritime Safety Information  Capacity Building Course Outcomes </vt:lpstr>
      <vt:lpstr>IHO MSI Training Courses (17) </vt:lpstr>
      <vt:lpstr>MSI Training Course Data </vt:lpstr>
      <vt:lpstr>MACHC MSI Training Course Data </vt:lpstr>
      <vt:lpstr>Mexico support 2016</vt:lpstr>
      <vt:lpstr>Colombia support 2016</vt:lpstr>
      <vt:lpstr>Martinique support 2016</vt:lpstr>
      <vt:lpstr>French Guiana support 2016</vt:lpstr>
      <vt:lpstr>Saint Vincent and the Grenadines support 2016</vt:lpstr>
      <vt:lpstr>Trinidad support 2016</vt:lpstr>
      <vt:lpstr>Curaçao support 2016</vt:lpstr>
      <vt:lpstr>Jamaica support 2016</vt:lpstr>
      <vt:lpstr>Haiti support 2016</vt:lpstr>
      <vt:lpstr>Anguilla support 2016</vt:lpstr>
      <vt:lpstr>Antigua and Barbuda support 2016</vt:lpstr>
      <vt:lpstr>Guatemala support 2016</vt:lpstr>
      <vt:lpstr>Panama support 2016</vt:lpstr>
      <vt:lpstr>The criticality of MSI ! </vt:lpstr>
      <vt:lpstr>22 Nov 2016 Panama Maritime Authority Sends MSI to NAVAREA IV</vt:lpstr>
      <vt:lpstr> 231155Z NOV 16 NAVAREA IV 993/16 – DERELICT  M/V JESSIKA ADRIFT in 09-29N 079-50W</vt:lpstr>
      <vt:lpstr>23 Nov 2016 Panama Maritime Authority Sends Update to NAVAREA IV</vt:lpstr>
      <vt:lpstr>PowerPoint Presentation</vt:lpstr>
      <vt:lpstr>PowerPoint Presentation</vt:lpstr>
      <vt:lpstr>27 Nov 16 Panama Maritime Authority Sends Update to NAVAREA IV</vt:lpstr>
      <vt:lpstr>07 Dec 2016 Panama Maritime Authority Sends Update to NAVAREA IV</vt:lpstr>
      <vt:lpstr>Cristobal, Panama:  East entrance to the canal--ship aground on dangerous wreck at 071155Z DEC</vt:lpstr>
      <vt:lpstr>08 Dec 2016 Panama Maritime Authority Sends Update to NAVAREA IV</vt:lpstr>
      <vt:lpstr>NAVAREA IV 991/16</vt:lpstr>
      <vt:lpstr>NAVAREA IV 1000/16 </vt:lpstr>
      <vt:lpstr>NAVAREA IV 993/16</vt:lpstr>
      <vt:lpstr>NAVAREA IV 994/16 </vt:lpstr>
      <vt:lpstr>NAVAREA IV 1034/16</vt:lpstr>
      <vt:lpstr>NAVAREA IV 1038/16</vt:lpstr>
      <vt:lpstr>Updates to ENC, Charts and Pubs</vt:lpstr>
      <vt:lpstr>National Coordinators  Send your MSI NAVAREA IV</vt:lpstr>
      <vt:lpstr>PowerPoint Presentation</vt:lpstr>
      <vt:lpstr>Panama MSI support </vt:lpstr>
    </vt:vector>
  </TitlesOfParts>
  <Company>NGA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J Frommelt</dc:creator>
  <cp:lastModifiedBy>Dutch Doherty</cp:lastModifiedBy>
  <cp:revision>162</cp:revision>
  <cp:lastPrinted>2014-04-10T19:25:42Z</cp:lastPrinted>
  <dcterms:created xsi:type="dcterms:W3CDTF">2014-04-04T02:01:46Z</dcterms:created>
  <dcterms:modified xsi:type="dcterms:W3CDTF">2016-12-15T12:47:39Z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ACG_OFFICE_DLL">
    <vt:bool>true</vt:bool>
  </property>
  <property fmtid="{D5CDD505-2E9C-101B-9397-08002B2CF9AE}" pid="3" name="AACG_Created">
    <vt:bool>true</vt:bool>
  </property>
  <property fmtid="{D5CDD505-2E9C-101B-9397-08002B2CF9AE}" pid="4" name="AACG_DescMarkings">
    <vt:lpwstr/>
  </property>
  <property fmtid="{D5CDD505-2E9C-101B-9397-08002B2CF9AE}" pid="5" name="AACG_AddMark">
    <vt:lpwstr/>
  </property>
  <property fmtid="{D5CDD505-2E9C-101B-9397-08002B2CF9AE}" pid="6" name="AACG_Header">
    <vt:lpwstr>UNCLASSIFIED</vt:lpwstr>
  </property>
  <property fmtid="{D5CDD505-2E9C-101B-9397-08002B2CF9AE}" pid="7" name="AACG_Footer">
    <vt:lpwstr>_x000d_UNCLASSIFIED</vt:lpwstr>
  </property>
  <property fmtid="{D5CDD505-2E9C-101B-9397-08002B2CF9AE}" pid="8" name="AACG_ClassBlock">
    <vt:lpwstr/>
  </property>
  <property fmtid="{D5CDD505-2E9C-101B-9397-08002B2CF9AE}" pid="9" name="AACG_ClassType">
    <vt:lpwstr>USClassificationMarking</vt:lpwstr>
  </property>
  <property fmtid="{D5CDD505-2E9C-101B-9397-08002B2CF9AE}" pid="10" name="AACG_DeclOnList">
    <vt:lpwstr/>
  </property>
  <property fmtid="{D5CDD505-2E9C-101B-9397-08002B2CF9AE}" pid="11" name="AACG_USAF_Derivatives">
    <vt:lpwstr/>
  </property>
  <property fmtid="{D5CDD505-2E9C-101B-9397-08002B2CF9AE}" pid="12" name="AACG_SCI_Other">
    <vt:lpwstr/>
  </property>
  <property fmtid="{D5CDD505-2E9C-101B-9397-08002B2CF9AE}" pid="13" name="AACG_Dissem_Other">
    <vt:lpwstr/>
  </property>
  <property fmtid="{D5CDD505-2E9C-101B-9397-08002B2CF9AE}" pid="14" name="AACG_NonInt_Other">
    <vt:lpwstr/>
  </property>
</Properties>
</file>