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6"/>
  </p:notesMasterIdLst>
  <p:handoutMasterIdLst>
    <p:handoutMasterId r:id="rId17"/>
  </p:handoutMasterIdLst>
  <p:sldIdLst>
    <p:sldId id="535" r:id="rId2"/>
    <p:sldId id="542" r:id="rId3"/>
    <p:sldId id="543" r:id="rId4"/>
    <p:sldId id="544" r:id="rId5"/>
    <p:sldId id="546" r:id="rId6"/>
    <p:sldId id="557" r:id="rId7"/>
    <p:sldId id="558" r:id="rId8"/>
    <p:sldId id="555" r:id="rId9"/>
    <p:sldId id="556" r:id="rId10"/>
    <p:sldId id="547" r:id="rId11"/>
    <p:sldId id="553" r:id="rId12"/>
    <p:sldId id="559" r:id="rId13"/>
    <p:sldId id="560" r:id="rId14"/>
    <p:sldId id="554" r:id="rId15"/>
  </p:sldIdLst>
  <p:sldSz cx="9144000" cy="6858000" type="screen4x3"/>
  <p:notesSz cx="6888163" cy="10020300"/>
  <p:defaultTextStyle>
    <a:defPPr>
      <a:defRPr lang="en-AU"/>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CCFF"/>
    <a:srgbClr val="F89400"/>
    <a:srgbClr val="B29EFA"/>
    <a:srgbClr val="BCADEB"/>
    <a:srgbClr val="C19DFB"/>
    <a:srgbClr val="908BF9"/>
    <a:srgbClr val="6699FF"/>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13" autoAdjust="0"/>
    <p:restoredTop sz="99537" autoAdjust="0"/>
  </p:normalViewPr>
  <p:slideViewPr>
    <p:cSldViewPr>
      <p:cViewPr>
        <p:scale>
          <a:sx n="70" d="100"/>
          <a:sy n="70" d="100"/>
        </p:scale>
        <p:origin x="-1301" y="4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atin typeface="Times New Roman" pitchFamily="18" charset="0"/>
                <a:cs typeface="+mn-cs"/>
              </a:defRPr>
            </a:lvl1pPr>
          </a:lstStyle>
          <a:p>
            <a:pPr>
              <a:defRPr/>
            </a:pPr>
            <a:endParaRPr lang="en-AU"/>
          </a:p>
        </p:txBody>
      </p:sp>
      <p:sp>
        <p:nvSpPr>
          <p:cNvPr id="30723" name="Rectangle 3"/>
          <p:cNvSpPr>
            <a:spLocks noGrp="1" noChangeArrowheads="1"/>
          </p:cNvSpPr>
          <p:nvPr>
            <p:ph type="dt" sz="quarter" idx="1"/>
          </p:nvPr>
        </p:nvSpPr>
        <p:spPr bwMode="auto">
          <a:xfrm>
            <a:off x="3903292"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atin typeface="Times New Roman" pitchFamily="18" charset="0"/>
                <a:cs typeface="+mn-cs"/>
              </a:defRPr>
            </a:lvl1pPr>
          </a:lstStyle>
          <a:p>
            <a:pPr>
              <a:defRPr/>
            </a:pPr>
            <a:endParaRPr lang="en-AU"/>
          </a:p>
        </p:txBody>
      </p:sp>
      <p:sp>
        <p:nvSpPr>
          <p:cNvPr id="30724" name="Rectangle 4"/>
          <p:cNvSpPr>
            <a:spLocks noGrp="1" noChangeArrowheads="1"/>
          </p:cNvSpPr>
          <p:nvPr>
            <p:ph type="ftr" sz="quarter" idx="2"/>
          </p:nvPr>
        </p:nvSpPr>
        <p:spPr bwMode="auto">
          <a:xfrm>
            <a:off x="0"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atin typeface="Times New Roman" pitchFamily="18" charset="0"/>
                <a:cs typeface="+mn-cs"/>
              </a:defRPr>
            </a:lvl1pPr>
          </a:lstStyle>
          <a:p>
            <a:pPr>
              <a:defRPr/>
            </a:pPr>
            <a:endParaRPr lang="en-AU"/>
          </a:p>
        </p:txBody>
      </p:sp>
      <p:sp>
        <p:nvSpPr>
          <p:cNvPr id="30725" name="Rectangle 5"/>
          <p:cNvSpPr>
            <a:spLocks noGrp="1" noChangeArrowheads="1"/>
          </p:cNvSpPr>
          <p:nvPr>
            <p:ph type="sldNum" sz="quarter" idx="3"/>
          </p:nvPr>
        </p:nvSpPr>
        <p:spPr bwMode="auto">
          <a:xfrm>
            <a:off x="3903292"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atin typeface="Times New Roman" pitchFamily="18" charset="0"/>
                <a:cs typeface="+mn-cs"/>
              </a:defRPr>
            </a:lvl1pPr>
          </a:lstStyle>
          <a:p>
            <a:pPr>
              <a:defRPr/>
            </a:pPr>
            <a:fld id="{2E4524A9-F5DF-446A-996E-8D8B47E1E4CB}" type="slidenum">
              <a:rPr lang="en-AU"/>
              <a:pPr>
                <a:defRPr/>
              </a:pPr>
              <a:t>‹nº›</a:t>
            </a:fld>
            <a:endParaRPr lang="en-AU"/>
          </a:p>
        </p:txBody>
      </p:sp>
    </p:spTree>
    <p:extLst>
      <p:ext uri="{BB962C8B-B14F-4D97-AF65-F5344CB8AC3E}">
        <p14:creationId xmlns:p14="http://schemas.microsoft.com/office/powerpoint/2010/main" xmlns="" val="34116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atin typeface="Times New Roman" pitchFamily="18" charset="0"/>
                <a:cs typeface="+mn-cs"/>
              </a:defRPr>
            </a:lvl1pPr>
          </a:lstStyle>
          <a:p>
            <a:pPr>
              <a:defRPr/>
            </a:pPr>
            <a:endParaRPr lang="en-AU"/>
          </a:p>
        </p:txBody>
      </p:sp>
      <p:sp>
        <p:nvSpPr>
          <p:cNvPr id="8195" name="Rectangle 3"/>
          <p:cNvSpPr>
            <a:spLocks noGrp="1" noChangeArrowheads="1"/>
          </p:cNvSpPr>
          <p:nvPr>
            <p:ph type="dt" idx="1"/>
          </p:nvPr>
        </p:nvSpPr>
        <p:spPr bwMode="auto">
          <a:xfrm>
            <a:off x="3903292"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atin typeface="Times New Roman" pitchFamily="18" charset="0"/>
                <a:cs typeface="+mn-cs"/>
              </a:defRPr>
            </a:lvl1pPr>
          </a:lstStyle>
          <a:p>
            <a:pPr>
              <a:defRPr/>
            </a:pPr>
            <a:endParaRPr lang="en-AU"/>
          </a:p>
        </p:txBody>
      </p:sp>
      <p:sp>
        <p:nvSpPr>
          <p:cNvPr id="10244"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8422" y="4759643"/>
            <a:ext cx="505132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8198" name="Rectangle 6"/>
          <p:cNvSpPr>
            <a:spLocks noGrp="1" noChangeArrowheads="1"/>
          </p:cNvSpPr>
          <p:nvPr>
            <p:ph type="ftr" sz="quarter" idx="4"/>
          </p:nvPr>
        </p:nvSpPr>
        <p:spPr bwMode="auto">
          <a:xfrm>
            <a:off x="0"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atin typeface="Times New Roman" pitchFamily="18" charset="0"/>
                <a:cs typeface="+mn-cs"/>
              </a:defRPr>
            </a:lvl1pPr>
          </a:lstStyle>
          <a:p>
            <a:pPr>
              <a:defRPr/>
            </a:pPr>
            <a:endParaRPr lang="en-AU"/>
          </a:p>
        </p:txBody>
      </p:sp>
      <p:sp>
        <p:nvSpPr>
          <p:cNvPr id="8199" name="Rectangle 7"/>
          <p:cNvSpPr>
            <a:spLocks noGrp="1" noChangeArrowheads="1"/>
          </p:cNvSpPr>
          <p:nvPr>
            <p:ph type="sldNum" sz="quarter" idx="5"/>
          </p:nvPr>
        </p:nvSpPr>
        <p:spPr bwMode="auto">
          <a:xfrm>
            <a:off x="3903292"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atin typeface="Times New Roman" pitchFamily="18" charset="0"/>
                <a:cs typeface="+mn-cs"/>
              </a:defRPr>
            </a:lvl1pPr>
          </a:lstStyle>
          <a:p>
            <a:pPr>
              <a:defRPr/>
            </a:pPr>
            <a:fld id="{BB448944-4159-4F83-B19D-CF58034B39B6}" type="slidenum">
              <a:rPr lang="en-AU"/>
              <a:pPr>
                <a:defRPr/>
              </a:pPr>
              <a:t>‹nº›</a:t>
            </a:fld>
            <a:endParaRPr lang="en-AU"/>
          </a:p>
        </p:txBody>
      </p:sp>
    </p:spTree>
    <p:extLst>
      <p:ext uri="{BB962C8B-B14F-4D97-AF65-F5344CB8AC3E}">
        <p14:creationId xmlns:p14="http://schemas.microsoft.com/office/powerpoint/2010/main" xmlns="" val="3034811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type="body"/>
          </p:nvPr>
        </p:nvSpPr>
        <p:spPr>
          <a:xfrm>
            <a:off x="688816" y="4759642"/>
            <a:ext cx="5510169" cy="4508741"/>
          </a:xfrm>
          <a:prstGeom prst="rect">
            <a:avLst/>
          </a:prstGeom>
        </p:spPr>
        <p:txBody>
          <a:bodyPr/>
          <a:lstStyle/>
          <a:p>
            <a:endParaRPr/>
          </a:p>
        </p:txBody>
      </p:sp>
      <p:sp>
        <p:nvSpPr>
          <p:cNvPr id="155" name="TextShape 2"/>
          <p:cNvSpPr txBox="1"/>
          <p:nvPr/>
        </p:nvSpPr>
        <p:spPr>
          <a:xfrm>
            <a:off x="3901846" y="9517707"/>
            <a:ext cx="2984509" cy="500621"/>
          </a:xfrm>
          <a:prstGeom prst="rect">
            <a:avLst/>
          </a:prstGeom>
          <a:noFill/>
          <a:ln>
            <a:noFill/>
          </a:ln>
        </p:spPr>
        <p:txBody>
          <a:bodyPr lIns="96616" tIns="48308" rIns="96616" bIns="48308" anchor="b"/>
          <a:lstStyle/>
          <a:p>
            <a:pPr algn="r">
              <a:lnSpc>
                <a:spcPct val="100000"/>
              </a:lnSpc>
            </a:pPr>
            <a:fld id="{1E54771E-B18A-400D-A083-934B2350BF81}" type="slidenum">
              <a:rPr lang="pt-BR" sz="1300">
                <a:solidFill>
                  <a:srgbClr val="000000"/>
                </a:solidFill>
                <a:latin typeface="+mn-lt"/>
              </a:rPr>
              <a:pPr algn="r">
                <a:lnSpc>
                  <a:spcPct val="100000"/>
                </a:lnSpc>
              </a:pPr>
              <a:t>5</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apositive de titre">
    <p:spTree>
      <p:nvGrpSpPr>
        <p:cNvPr id="1" name=""/>
        <p:cNvGrpSpPr/>
        <p:nvPr/>
      </p:nvGrpSpPr>
      <p:grpSpPr>
        <a:xfrm>
          <a:off x="0" y="0"/>
          <a:ext cx="0" cy="0"/>
          <a:chOff x="0" y="0"/>
          <a:chExt cx="0" cy="0"/>
        </a:xfrm>
      </p:grpSpPr>
      <p:grpSp>
        <p:nvGrpSpPr>
          <p:cNvPr id="3" name="Group 2"/>
          <p:cNvGrpSpPr>
            <a:grpSpLocks/>
          </p:cNvGrpSpPr>
          <p:nvPr/>
        </p:nvGrpSpPr>
        <p:grpSpPr bwMode="auto">
          <a:xfrm>
            <a:off x="0" y="20638"/>
            <a:ext cx="9148763" cy="6851650"/>
            <a:chOff x="1" y="0"/>
            <a:chExt cx="5763" cy="4316"/>
          </a:xfrm>
        </p:grpSpPr>
        <p:sp>
          <p:nvSpPr>
            <p:cNvPr id="4" name="Freeform 42"/>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 name="Freeform 43"/>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6" name="Freeform 44"/>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grpSp>
          <p:nvGrpSpPr>
            <p:cNvPr id="7" name="Group 6"/>
            <p:cNvGrpSpPr>
              <a:grpSpLocks/>
            </p:cNvGrpSpPr>
            <p:nvPr/>
          </p:nvGrpSpPr>
          <p:grpSpPr bwMode="auto">
            <a:xfrm>
              <a:off x="288" y="0"/>
              <a:ext cx="5098" cy="4316"/>
              <a:chOff x="288" y="0"/>
              <a:chExt cx="5098" cy="4316"/>
            </a:xfrm>
          </p:grpSpPr>
          <p:sp>
            <p:nvSpPr>
              <p:cNvPr id="27"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28"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29"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0"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1"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2"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3"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4"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5"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6"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7"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8"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9"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grpSp>
        <p:sp>
          <p:nvSpPr>
            <p:cNvPr id="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AU">
                <a:cs typeface="+mn-cs"/>
              </a:endParaRPr>
            </a:p>
          </p:txBody>
        </p:sp>
        <p:sp>
          <p:nvSpPr>
            <p:cNvPr id="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AU">
                <a:cs typeface="+mn-cs"/>
              </a:endParaRPr>
            </a:p>
          </p:txBody>
        </p:sp>
        <p:sp>
          <p:nvSpPr>
            <p:cNvPr id="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AU">
                <a:cs typeface="+mn-cs"/>
              </a:endParaRPr>
            </a:p>
          </p:txBody>
        </p:sp>
        <p:sp>
          <p:nvSpPr>
            <p:cNvPr id="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AU">
                <a:cs typeface="+mn-cs"/>
              </a:endParaRPr>
            </a:p>
          </p:txBody>
        </p:sp>
        <p:sp>
          <p:nvSpPr>
            <p:cNvPr id="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AU">
                <a:cs typeface="+mn-cs"/>
              </a:endParaRPr>
            </a:p>
          </p:txBody>
        </p:sp>
        <p:grpSp>
          <p:nvGrpSpPr>
            <p:cNvPr id="19" name="Group 31"/>
            <p:cNvGrpSpPr>
              <a:grpSpLocks/>
            </p:cNvGrpSpPr>
            <p:nvPr/>
          </p:nvGrpSpPr>
          <p:grpSpPr bwMode="auto">
            <a:xfrm>
              <a:off x="1" y="392"/>
              <a:ext cx="5758" cy="1571"/>
              <a:chOff x="1" y="392"/>
              <a:chExt cx="5758" cy="1571"/>
            </a:xfrm>
          </p:grpSpPr>
          <p:sp>
            <p:nvSpPr>
              <p:cNvPr id="22" name="Line 32"/>
              <p:cNvSpPr>
                <a:spLocks noChangeShapeType="1"/>
              </p:cNvSpPr>
              <p:nvPr/>
            </p:nvSpPr>
            <p:spPr bwMode="hidden">
              <a:xfrm>
                <a:off x="1" y="784"/>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3" name="Line 33"/>
              <p:cNvSpPr>
                <a:spLocks noChangeShapeType="1"/>
              </p:cNvSpPr>
              <p:nvPr/>
            </p:nvSpPr>
            <p:spPr bwMode="hidden">
              <a:xfrm>
                <a:off x="1" y="1963"/>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4" name="Line 34"/>
              <p:cNvSpPr>
                <a:spLocks noChangeShapeType="1"/>
              </p:cNvSpPr>
              <p:nvPr/>
            </p:nvSpPr>
            <p:spPr bwMode="hidden">
              <a:xfrm>
                <a:off x="1" y="1570"/>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5" name="Line 35"/>
              <p:cNvSpPr>
                <a:spLocks noChangeShapeType="1"/>
              </p:cNvSpPr>
              <p:nvPr/>
            </p:nvSpPr>
            <p:spPr bwMode="hidden">
              <a:xfrm>
                <a:off x="1" y="1177"/>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6" name="Line 36"/>
              <p:cNvSpPr>
                <a:spLocks noChangeShapeType="1"/>
              </p:cNvSpPr>
              <p:nvPr/>
            </p:nvSpPr>
            <p:spPr bwMode="hidden">
              <a:xfrm>
                <a:off x="1" y="392"/>
                <a:ext cx="5758" cy="0"/>
              </a:xfrm>
              <a:prstGeom prst="line">
                <a:avLst/>
              </a:prstGeom>
              <a:noFill/>
              <a:ln w="15875">
                <a:solidFill>
                  <a:schemeClr val="bg1"/>
                </a:solidFill>
                <a:round/>
                <a:headEnd/>
                <a:tailEnd/>
              </a:ln>
              <a:effectLst/>
            </p:spPr>
            <p:txBody>
              <a:bodyPr/>
              <a:lstStyle/>
              <a:p>
                <a:pPr>
                  <a:defRPr/>
                </a:pPr>
                <a:endParaRPr lang="en-AU">
                  <a:cs typeface="+mn-cs"/>
                </a:endParaRPr>
              </a:p>
            </p:txBody>
          </p:sp>
        </p:grpSp>
        <p:sp>
          <p:nvSpPr>
            <p:cNvPr id="20"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AU">
                <a:cs typeface="+mn-cs"/>
              </a:endParaRPr>
            </a:p>
          </p:txBody>
        </p:sp>
        <p:sp>
          <p:nvSpPr>
            <p:cNvPr id="21"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AU">
                <a:cs typeface="+mn-cs"/>
              </a:endParaRPr>
            </a:p>
          </p:txBody>
        </p:sp>
      </p:grpSp>
      <p:pic>
        <p:nvPicPr>
          <p:cNvPr id="40" name="Picture 78" descr="IHO Colour-transparent-small.gif"/>
          <p:cNvPicPr>
            <a:picLocks noChangeAspect="1"/>
          </p:cNvPicPr>
          <p:nvPr/>
        </p:nvPicPr>
        <p:blipFill>
          <a:blip r:embed="rId2" cstate="print"/>
          <a:srcRect/>
          <a:stretch>
            <a:fillRect/>
          </a:stretch>
        </p:blipFill>
        <p:spPr bwMode="auto">
          <a:xfrm>
            <a:off x="4006850" y="415925"/>
            <a:ext cx="812800" cy="1079500"/>
          </a:xfrm>
          <a:prstGeom prst="rect">
            <a:avLst/>
          </a:prstGeom>
          <a:noFill/>
          <a:ln w="9525">
            <a:noFill/>
            <a:miter lim="800000"/>
            <a:headEnd/>
            <a:tailEnd/>
          </a:ln>
        </p:spPr>
      </p:pic>
      <p:sp>
        <p:nvSpPr>
          <p:cNvPr id="41" name="Rectangle 40"/>
          <p:cNvSpPr/>
          <p:nvPr/>
        </p:nvSpPr>
        <p:spPr>
          <a:xfrm>
            <a:off x="2041525" y="1490663"/>
            <a:ext cx="4803775" cy="400050"/>
          </a:xfrm>
          <a:prstGeom prst="rect">
            <a:avLst/>
          </a:prstGeom>
        </p:spPr>
        <p:txBody>
          <a:bodyPr wrap="none">
            <a:spAutoFit/>
          </a:bodyPr>
          <a:lstStyle/>
          <a:p>
            <a:pPr>
              <a:defRPr/>
            </a:pPr>
            <a:r>
              <a:rPr lang="en-US" sz="2000" dirty="0">
                <a:solidFill>
                  <a:srgbClr val="FFFF00"/>
                </a:solidFill>
                <a:effectLst>
                  <a:outerShdw blurRad="38100" dist="38100" dir="2700000" algn="tl">
                    <a:srgbClr val="000000"/>
                  </a:outerShdw>
                </a:effectLst>
                <a:latin typeface="+mn-lt"/>
                <a:cs typeface="+mn-cs"/>
              </a:rPr>
              <a:t>Hydrographic Services and Standards Committee</a:t>
            </a:r>
            <a:endParaRPr lang="en-AU" sz="2000" dirty="0">
              <a:solidFill>
                <a:srgbClr val="FFFF00"/>
              </a:solidFill>
              <a:effectLst>
                <a:outerShdw blurRad="38100" dist="38100" dir="2700000" algn="tl">
                  <a:srgbClr val="000000"/>
                </a:outerShdw>
              </a:effectLst>
              <a:latin typeface="+mn-lt"/>
              <a:cs typeface="+mn-cs"/>
            </a:endParaRPr>
          </a:p>
        </p:txBody>
      </p:sp>
      <p:sp>
        <p:nvSpPr>
          <p:cNvPr id="588840" name="Rectangle 40"/>
          <p:cNvSpPr>
            <a:spLocks noGrp="1" noChangeArrowheads="1"/>
          </p:cNvSpPr>
          <p:nvPr>
            <p:ph type="subTitle" sz="quarter" idx="1"/>
          </p:nvPr>
        </p:nvSpPr>
        <p:spPr>
          <a:xfrm>
            <a:off x="1275946" y="2564904"/>
            <a:ext cx="6400800" cy="3163958"/>
          </a:xfrm>
        </p:spPr>
        <p:txBody>
          <a:bodyPr/>
          <a:lstStyle>
            <a:lvl1pPr marL="0" indent="0" algn="ctr">
              <a:spcBef>
                <a:spcPts val="1200"/>
              </a:spcBef>
              <a:spcAft>
                <a:spcPts val="600"/>
              </a:spcAft>
              <a:buFont typeface="Wingdings" pitchFamily="2" charset="2"/>
              <a:buNone/>
              <a:defRPr sz="2400"/>
            </a:lvl1pPr>
          </a:lstStyle>
          <a:p>
            <a:r>
              <a:rPr lang="fr-FR" smtClean="0"/>
              <a:t>Cliquez pour modifier le style des sous-titres du masque</a:t>
            </a:r>
            <a:endParaRPr lang="en-AU" dirty="0"/>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fr-FR" smtClean="0"/>
              <a:t>Cliquez pour modifier le style du titre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userDrawn="1">
  <p:cSld name="1_Diapositive de titre">
    <p:spTree>
      <p:nvGrpSpPr>
        <p:cNvPr id="1" name=""/>
        <p:cNvGrpSpPr/>
        <p:nvPr/>
      </p:nvGrpSpPr>
      <p:grpSpPr>
        <a:xfrm>
          <a:off x="0" y="0"/>
          <a:ext cx="0" cy="0"/>
          <a:chOff x="0" y="0"/>
          <a:chExt cx="0" cy="0"/>
        </a:xfrm>
      </p:grpSpPr>
      <p:grpSp>
        <p:nvGrpSpPr>
          <p:cNvPr id="2" name="Group 2"/>
          <p:cNvGrpSpPr>
            <a:grpSpLocks/>
          </p:cNvGrpSpPr>
          <p:nvPr/>
        </p:nvGrpSpPr>
        <p:grpSpPr bwMode="auto">
          <a:xfrm>
            <a:off x="0" y="20638"/>
            <a:ext cx="9148763" cy="6851650"/>
            <a:chOff x="1" y="0"/>
            <a:chExt cx="5763" cy="4316"/>
          </a:xfrm>
        </p:grpSpPr>
        <p:sp>
          <p:nvSpPr>
            <p:cNvPr id="4" name="Freeform 42"/>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 name="Freeform 43"/>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6" name="Freeform 44"/>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grpSp>
          <p:nvGrpSpPr>
            <p:cNvPr id="3" name="Group 6"/>
            <p:cNvGrpSpPr>
              <a:grpSpLocks/>
            </p:cNvGrpSpPr>
            <p:nvPr/>
          </p:nvGrpSpPr>
          <p:grpSpPr bwMode="auto">
            <a:xfrm>
              <a:off x="288" y="0"/>
              <a:ext cx="5098" cy="4316"/>
              <a:chOff x="288" y="0"/>
              <a:chExt cx="5098" cy="4316"/>
            </a:xfrm>
          </p:grpSpPr>
          <p:sp>
            <p:nvSpPr>
              <p:cNvPr id="27"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28"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29"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0"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1"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2"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3"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4"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5"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6"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7"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8"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9"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grpSp>
        <p:sp>
          <p:nvSpPr>
            <p:cNvPr id="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AU">
                <a:cs typeface="+mn-cs"/>
              </a:endParaRPr>
            </a:p>
          </p:txBody>
        </p:sp>
        <p:sp>
          <p:nvSpPr>
            <p:cNvPr id="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AU">
                <a:cs typeface="+mn-cs"/>
              </a:endParaRPr>
            </a:p>
          </p:txBody>
        </p:sp>
        <p:sp>
          <p:nvSpPr>
            <p:cNvPr id="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AU">
                <a:cs typeface="+mn-cs"/>
              </a:endParaRPr>
            </a:p>
          </p:txBody>
        </p:sp>
        <p:sp>
          <p:nvSpPr>
            <p:cNvPr id="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AU">
                <a:cs typeface="+mn-cs"/>
              </a:endParaRPr>
            </a:p>
          </p:txBody>
        </p:sp>
        <p:sp>
          <p:nvSpPr>
            <p:cNvPr id="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AU">
                <a:cs typeface="+mn-cs"/>
              </a:endParaRPr>
            </a:p>
          </p:txBody>
        </p:sp>
        <p:grpSp>
          <p:nvGrpSpPr>
            <p:cNvPr id="7" name="Group 31"/>
            <p:cNvGrpSpPr>
              <a:grpSpLocks/>
            </p:cNvGrpSpPr>
            <p:nvPr/>
          </p:nvGrpSpPr>
          <p:grpSpPr bwMode="auto">
            <a:xfrm>
              <a:off x="1" y="392"/>
              <a:ext cx="5758" cy="1571"/>
              <a:chOff x="1" y="392"/>
              <a:chExt cx="5758" cy="1571"/>
            </a:xfrm>
          </p:grpSpPr>
          <p:sp>
            <p:nvSpPr>
              <p:cNvPr id="22" name="Line 32"/>
              <p:cNvSpPr>
                <a:spLocks noChangeShapeType="1"/>
              </p:cNvSpPr>
              <p:nvPr/>
            </p:nvSpPr>
            <p:spPr bwMode="hidden">
              <a:xfrm>
                <a:off x="1" y="784"/>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3" name="Line 33"/>
              <p:cNvSpPr>
                <a:spLocks noChangeShapeType="1"/>
              </p:cNvSpPr>
              <p:nvPr/>
            </p:nvSpPr>
            <p:spPr bwMode="hidden">
              <a:xfrm>
                <a:off x="1" y="1963"/>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4" name="Line 34"/>
              <p:cNvSpPr>
                <a:spLocks noChangeShapeType="1"/>
              </p:cNvSpPr>
              <p:nvPr/>
            </p:nvSpPr>
            <p:spPr bwMode="hidden">
              <a:xfrm>
                <a:off x="1" y="1570"/>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5" name="Line 35"/>
              <p:cNvSpPr>
                <a:spLocks noChangeShapeType="1"/>
              </p:cNvSpPr>
              <p:nvPr/>
            </p:nvSpPr>
            <p:spPr bwMode="hidden">
              <a:xfrm>
                <a:off x="1" y="1177"/>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6" name="Line 36"/>
              <p:cNvSpPr>
                <a:spLocks noChangeShapeType="1"/>
              </p:cNvSpPr>
              <p:nvPr/>
            </p:nvSpPr>
            <p:spPr bwMode="hidden">
              <a:xfrm>
                <a:off x="1" y="392"/>
                <a:ext cx="5758" cy="0"/>
              </a:xfrm>
              <a:prstGeom prst="line">
                <a:avLst/>
              </a:prstGeom>
              <a:noFill/>
              <a:ln w="15875">
                <a:solidFill>
                  <a:schemeClr val="bg1"/>
                </a:solidFill>
                <a:round/>
                <a:headEnd/>
                <a:tailEnd/>
              </a:ln>
              <a:effectLst/>
            </p:spPr>
            <p:txBody>
              <a:bodyPr/>
              <a:lstStyle/>
              <a:p>
                <a:pPr>
                  <a:defRPr/>
                </a:pPr>
                <a:endParaRPr lang="en-AU">
                  <a:cs typeface="+mn-cs"/>
                </a:endParaRPr>
              </a:p>
            </p:txBody>
          </p:sp>
        </p:grpSp>
        <p:sp>
          <p:nvSpPr>
            <p:cNvPr id="20"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AU">
                <a:cs typeface="+mn-cs"/>
              </a:endParaRPr>
            </a:p>
          </p:txBody>
        </p:sp>
        <p:sp>
          <p:nvSpPr>
            <p:cNvPr id="21"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AU">
                <a:cs typeface="+mn-cs"/>
              </a:endParaRPr>
            </a:p>
          </p:txBody>
        </p:sp>
      </p:grpSp>
      <p:pic>
        <p:nvPicPr>
          <p:cNvPr id="40" name="Picture 78" descr="IHO Colour-transparent-small.gif"/>
          <p:cNvPicPr>
            <a:picLocks noChangeAspect="1"/>
          </p:cNvPicPr>
          <p:nvPr/>
        </p:nvPicPr>
        <p:blipFill>
          <a:blip r:embed="rId2" cstate="print"/>
          <a:srcRect/>
          <a:stretch>
            <a:fillRect/>
          </a:stretch>
        </p:blipFill>
        <p:spPr bwMode="auto">
          <a:xfrm>
            <a:off x="4006850" y="415925"/>
            <a:ext cx="812800" cy="1079500"/>
          </a:xfrm>
          <a:prstGeom prst="rect">
            <a:avLst/>
          </a:prstGeom>
          <a:noFill/>
          <a:ln w="9525">
            <a:noFill/>
            <a:miter lim="800000"/>
            <a:headEnd/>
            <a:tailEnd/>
          </a:ln>
        </p:spPr>
      </p:pic>
      <p:sp>
        <p:nvSpPr>
          <p:cNvPr id="41" name="Rectangle 40"/>
          <p:cNvSpPr/>
          <p:nvPr/>
        </p:nvSpPr>
        <p:spPr>
          <a:xfrm>
            <a:off x="2041525" y="1490663"/>
            <a:ext cx="4803775" cy="400050"/>
          </a:xfrm>
          <a:prstGeom prst="rect">
            <a:avLst/>
          </a:prstGeom>
        </p:spPr>
        <p:txBody>
          <a:bodyPr wrap="none">
            <a:spAutoFit/>
          </a:bodyPr>
          <a:lstStyle/>
          <a:p>
            <a:pPr>
              <a:defRPr/>
            </a:pPr>
            <a:r>
              <a:rPr lang="en-US" sz="2000" dirty="0">
                <a:solidFill>
                  <a:srgbClr val="FFFF00"/>
                </a:solidFill>
                <a:effectLst>
                  <a:outerShdw blurRad="38100" dist="38100" dir="2700000" algn="tl">
                    <a:srgbClr val="000000"/>
                  </a:outerShdw>
                </a:effectLst>
                <a:latin typeface="+mn-lt"/>
                <a:cs typeface="+mn-cs"/>
              </a:rPr>
              <a:t>Hydrographic Services and Standards Committee</a:t>
            </a:r>
            <a:endParaRPr lang="en-AU" sz="2000" dirty="0">
              <a:solidFill>
                <a:srgbClr val="FFFF00"/>
              </a:solidFill>
              <a:effectLst>
                <a:outerShdw blurRad="38100" dist="38100" dir="2700000" algn="tl">
                  <a:srgbClr val="000000"/>
                </a:outerShdw>
              </a:effectLst>
              <a:latin typeface="+mn-lt"/>
              <a:cs typeface="+mn-cs"/>
            </a:endParaRPr>
          </a:p>
        </p:txBody>
      </p:sp>
      <p:sp>
        <p:nvSpPr>
          <p:cNvPr id="588840" name="Rectangle 40"/>
          <p:cNvSpPr>
            <a:spLocks noGrp="1" noChangeArrowheads="1"/>
          </p:cNvSpPr>
          <p:nvPr>
            <p:ph type="subTitle" sz="quarter" idx="1"/>
          </p:nvPr>
        </p:nvSpPr>
        <p:spPr>
          <a:xfrm>
            <a:off x="1275946" y="2564904"/>
            <a:ext cx="6400800" cy="3163958"/>
          </a:xfrm>
        </p:spPr>
        <p:txBody>
          <a:bodyPr/>
          <a:lstStyle>
            <a:lvl1pPr marL="0" indent="0" algn="ctr">
              <a:spcBef>
                <a:spcPts val="1200"/>
              </a:spcBef>
              <a:spcAft>
                <a:spcPts val="600"/>
              </a:spcAft>
              <a:buFont typeface="Wingdings" pitchFamily="2" charset="2"/>
              <a:buNone/>
              <a:defRPr sz="2400"/>
            </a:lvl1pPr>
          </a:lstStyle>
          <a:p>
            <a:r>
              <a:rPr lang="fr-FR" smtClean="0"/>
              <a:t>Cliquez pour modifier le style des sous-titres du masque</a:t>
            </a:r>
            <a:endParaRPr lang="en-AU" dirty="0"/>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57042" y="277813"/>
            <a:ext cx="7429500" cy="1139825"/>
          </a:xfrm>
        </p:spPr>
        <p:txBody>
          <a:bodyPr/>
          <a:lstStyle>
            <a:lvl1pPr algn="l" defTabSz="720000">
              <a:defRPr/>
            </a:lvl1pPr>
          </a:lstStyle>
          <a:p>
            <a:r>
              <a:rPr lang="fr-FR" smtClean="0"/>
              <a:t>Cliquez pour modifier le style du titre</a:t>
            </a:r>
            <a:endParaRPr lang="en-AU" dirty="0"/>
          </a:p>
        </p:txBody>
      </p:sp>
      <p:sp>
        <p:nvSpPr>
          <p:cNvPr id="3" name="Content Placeholder 2"/>
          <p:cNvSpPr>
            <a:spLocks noGrp="1"/>
          </p:cNvSpPr>
          <p:nvPr>
            <p:ph idx="1"/>
          </p:nvPr>
        </p:nvSpPr>
        <p:spPr>
          <a:xfrm>
            <a:off x="774853" y="1600200"/>
            <a:ext cx="7488237" cy="4530725"/>
          </a:xfrm>
        </p:spPr>
        <p:txBody>
          <a:bodyPr/>
          <a:lstStyle>
            <a:lvl1pPr marL="363538" indent="-363538">
              <a:defRPr/>
            </a:lvl1pPr>
            <a:lvl2pPr marL="538163" indent="-174625">
              <a:defRPr/>
            </a:lvl2pPr>
            <a:lvl3pPr marL="901700" indent="-185738">
              <a:defRPr/>
            </a:lvl3pPr>
            <a:lvl4pPr marL="1077913" indent="-176213">
              <a:defRPr/>
            </a:lvl4pPr>
            <a:lvl5pPr marL="1252538" indent="-174625">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Content Placeholder 2"/>
          <p:cNvSpPr>
            <a:spLocks noGrp="1"/>
          </p:cNvSpPr>
          <p:nvPr>
            <p:ph sz="half" idx="1"/>
          </p:nvPr>
        </p:nvSpPr>
        <p:spPr>
          <a:xfrm>
            <a:off x="900113" y="1600200"/>
            <a:ext cx="366712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
        <p:nvSpPr>
          <p:cNvPr id="4" name="Content Placeholder 3"/>
          <p:cNvSpPr>
            <a:spLocks noGrp="1"/>
          </p:cNvSpPr>
          <p:nvPr>
            <p:ph sz="half" idx="2"/>
          </p:nvPr>
        </p:nvSpPr>
        <p:spPr>
          <a:xfrm>
            <a:off x="4719638" y="1600200"/>
            <a:ext cx="366871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Rectangle 40"/>
          <p:cNvSpPr>
            <a:spLocks noGrp="1" noChangeArrowheads="1"/>
          </p:cNvSpPr>
          <p:nvPr>
            <p:ph type="dt" sz="half" idx="10"/>
          </p:nvPr>
        </p:nvSpPr>
        <p:spPr>
          <a:xfrm>
            <a:off x="457200" y="6243638"/>
            <a:ext cx="2133600" cy="457200"/>
          </a:xfrm>
          <a:prstGeom prst="rect">
            <a:avLst/>
          </a:prstGeom>
        </p:spPr>
        <p:txBody>
          <a:bodyPr/>
          <a:lstStyle>
            <a:lvl1pPr>
              <a:defRPr>
                <a:cs typeface="+mn-cs"/>
              </a:defRPr>
            </a:lvl1pPr>
          </a:lstStyle>
          <a:p>
            <a:pPr>
              <a:defRPr/>
            </a:pPr>
            <a:endParaRPr lang="en-AU"/>
          </a:p>
        </p:txBody>
      </p:sp>
      <p:sp>
        <p:nvSpPr>
          <p:cNvPr id="6" name="Rectangle 41"/>
          <p:cNvSpPr>
            <a:spLocks noGrp="1" noChangeArrowheads="1"/>
          </p:cNvSpPr>
          <p:nvPr>
            <p:ph type="ftr" sz="quarter" idx="11"/>
          </p:nvPr>
        </p:nvSpPr>
        <p:spPr>
          <a:xfrm>
            <a:off x="3124200" y="6248400"/>
            <a:ext cx="2895600" cy="457200"/>
          </a:xfrm>
          <a:prstGeom prst="rect">
            <a:avLst/>
          </a:prstGeom>
        </p:spPr>
        <p:txBody>
          <a:bodyPr/>
          <a:lstStyle>
            <a:lvl1pPr>
              <a:defRPr>
                <a:cs typeface="+mn-cs"/>
              </a:defRPr>
            </a:lvl1pPr>
          </a:lstStyle>
          <a:p>
            <a:pPr>
              <a:defRPr/>
            </a:pPr>
            <a:endParaRPr lang="en-AU"/>
          </a:p>
        </p:txBody>
      </p:sp>
      <p:sp>
        <p:nvSpPr>
          <p:cNvPr id="7" name="Rectangle 42"/>
          <p:cNvSpPr>
            <a:spLocks noGrp="1" noChangeArrowheads="1"/>
          </p:cNvSpPr>
          <p:nvPr>
            <p:ph type="sldNum" sz="quarter" idx="12"/>
          </p:nvPr>
        </p:nvSpPr>
        <p:spPr>
          <a:xfrm>
            <a:off x="6553200" y="6243638"/>
            <a:ext cx="2133600" cy="457200"/>
          </a:xfrm>
          <a:prstGeom prst="rect">
            <a:avLst/>
          </a:prstGeom>
        </p:spPr>
        <p:txBody>
          <a:bodyPr/>
          <a:lstStyle>
            <a:lvl1pPr>
              <a:defRPr>
                <a:cs typeface="+mn-cs"/>
              </a:defRPr>
            </a:lvl1pPr>
          </a:lstStyle>
          <a:p>
            <a:pPr>
              <a:defRPr/>
            </a:pPr>
            <a:fld id="{B0F24AB1-61A3-4743-BAF4-DC479DBC4E95}" type="slidenum">
              <a:rPr lang="en-AU"/>
              <a:pPr>
                <a:defRPr/>
              </a:pPr>
              <a:t>‹nº›</a:t>
            </a:fld>
            <a:endParaRPr lang="en-A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63" y="0"/>
            <a:ext cx="9148763" cy="6851650"/>
            <a:chOff x="1" y="0"/>
            <a:chExt cx="5763" cy="4316"/>
          </a:xfrm>
        </p:grpSpPr>
        <p:sp>
          <p:nvSpPr>
            <p:cNvPr id="5877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877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877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grpSp>
          <p:nvGrpSpPr>
            <p:cNvPr id="1033" name="Group 6"/>
            <p:cNvGrpSpPr>
              <a:grpSpLocks/>
            </p:cNvGrpSpPr>
            <p:nvPr/>
          </p:nvGrpSpPr>
          <p:grpSpPr bwMode="auto">
            <a:xfrm>
              <a:off x="288" y="0"/>
              <a:ext cx="5098" cy="4316"/>
              <a:chOff x="288" y="0"/>
              <a:chExt cx="5098" cy="4316"/>
            </a:xfrm>
          </p:grpSpPr>
          <p:sp>
            <p:nvSpPr>
              <p:cNvPr id="587783"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4"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5"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6"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7"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8"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9"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0"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1"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2"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3"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4"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5"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grpSp>
        <p:sp>
          <p:nvSpPr>
            <p:cNvPr id="5877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877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877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58779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AU">
                <a:cs typeface="+mn-cs"/>
              </a:endParaRPr>
            </a:p>
          </p:txBody>
        </p:sp>
        <p:sp>
          <p:nvSpPr>
            <p:cNvPr id="58780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AU">
                <a:cs typeface="+mn-cs"/>
              </a:endParaRPr>
            </a:p>
          </p:txBody>
        </p:sp>
        <p:sp>
          <p:nvSpPr>
            <p:cNvPr id="5878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58780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AU">
                <a:cs typeface="+mn-cs"/>
              </a:endParaRPr>
            </a:p>
          </p:txBody>
        </p:sp>
        <p:sp>
          <p:nvSpPr>
            <p:cNvPr id="58780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AU">
                <a:cs typeface="+mn-cs"/>
              </a:endParaRPr>
            </a:p>
          </p:txBody>
        </p:sp>
        <p:sp>
          <p:nvSpPr>
            <p:cNvPr id="58780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0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0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AU">
                <a:cs typeface="+mn-cs"/>
              </a:endParaRPr>
            </a:p>
          </p:txBody>
        </p:sp>
        <p:grpSp>
          <p:nvGrpSpPr>
            <p:cNvPr id="1045" name="Group 31"/>
            <p:cNvGrpSpPr>
              <a:grpSpLocks/>
            </p:cNvGrpSpPr>
            <p:nvPr/>
          </p:nvGrpSpPr>
          <p:grpSpPr bwMode="auto">
            <a:xfrm>
              <a:off x="1" y="392"/>
              <a:ext cx="5758" cy="1571"/>
              <a:chOff x="1" y="392"/>
              <a:chExt cx="5758" cy="1571"/>
            </a:xfrm>
          </p:grpSpPr>
          <p:sp>
            <p:nvSpPr>
              <p:cNvPr id="587808" name="Line 32"/>
              <p:cNvSpPr>
                <a:spLocks noChangeShapeType="1"/>
              </p:cNvSpPr>
              <p:nvPr/>
            </p:nvSpPr>
            <p:spPr bwMode="hidden">
              <a:xfrm>
                <a:off x="1" y="784"/>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09" name="Line 33"/>
              <p:cNvSpPr>
                <a:spLocks noChangeShapeType="1"/>
              </p:cNvSpPr>
              <p:nvPr/>
            </p:nvSpPr>
            <p:spPr bwMode="hidden">
              <a:xfrm>
                <a:off x="1" y="1963"/>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10" name="Line 34"/>
              <p:cNvSpPr>
                <a:spLocks noChangeShapeType="1"/>
              </p:cNvSpPr>
              <p:nvPr/>
            </p:nvSpPr>
            <p:spPr bwMode="hidden">
              <a:xfrm>
                <a:off x="1" y="1570"/>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11" name="Line 35"/>
              <p:cNvSpPr>
                <a:spLocks noChangeShapeType="1"/>
              </p:cNvSpPr>
              <p:nvPr/>
            </p:nvSpPr>
            <p:spPr bwMode="hidden">
              <a:xfrm>
                <a:off x="1" y="1177"/>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12" name="Line 36"/>
              <p:cNvSpPr>
                <a:spLocks noChangeShapeType="1"/>
              </p:cNvSpPr>
              <p:nvPr/>
            </p:nvSpPr>
            <p:spPr bwMode="hidden">
              <a:xfrm>
                <a:off x="1" y="392"/>
                <a:ext cx="5758" cy="0"/>
              </a:xfrm>
              <a:prstGeom prst="line">
                <a:avLst/>
              </a:prstGeom>
              <a:noFill/>
              <a:ln w="15875">
                <a:solidFill>
                  <a:schemeClr val="bg1"/>
                </a:solidFill>
                <a:round/>
                <a:headEnd/>
                <a:tailEnd/>
              </a:ln>
              <a:effectLst/>
            </p:spPr>
            <p:txBody>
              <a:bodyPr/>
              <a:lstStyle/>
              <a:p>
                <a:pPr>
                  <a:defRPr/>
                </a:pPr>
                <a:endParaRPr lang="en-AU">
                  <a:cs typeface="+mn-cs"/>
                </a:endParaRPr>
              </a:p>
            </p:txBody>
          </p:sp>
        </p:grpSp>
        <p:sp>
          <p:nvSpPr>
            <p:cNvPr id="58781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AU">
                <a:cs typeface="+mn-cs"/>
              </a:endParaRPr>
            </a:p>
          </p:txBody>
        </p:sp>
        <p:sp>
          <p:nvSpPr>
            <p:cNvPr id="58781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AU">
                <a:cs typeface="+mn-cs"/>
              </a:endParaRPr>
            </a:p>
          </p:txBody>
        </p:sp>
      </p:grpSp>
      <p:sp>
        <p:nvSpPr>
          <p:cNvPr id="587815" name="Rectangle 39"/>
          <p:cNvSpPr>
            <a:spLocks noGrp="1" noChangeArrowheads="1"/>
          </p:cNvSpPr>
          <p:nvPr>
            <p:ph type="title"/>
          </p:nvPr>
        </p:nvSpPr>
        <p:spPr bwMode="auto">
          <a:xfrm>
            <a:off x="857250" y="277813"/>
            <a:ext cx="74295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AU" dirty="0" smtClean="0"/>
          </a:p>
        </p:txBody>
      </p:sp>
      <p:sp>
        <p:nvSpPr>
          <p:cNvPr id="587819" name="Rectangle 43"/>
          <p:cNvSpPr>
            <a:spLocks noGrp="1" noChangeArrowheads="1"/>
          </p:cNvSpPr>
          <p:nvPr>
            <p:ph type="body" idx="1"/>
          </p:nvPr>
        </p:nvSpPr>
        <p:spPr bwMode="auto">
          <a:xfrm>
            <a:off x="900113" y="1600200"/>
            <a:ext cx="7488237"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 Second level</a:t>
            </a:r>
          </a:p>
          <a:p>
            <a:pPr lvl="2"/>
            <a:r>
              <a:rPr lang="en-US" noProof="0" dirty="0" smtClean="0"/>
              <a:t>Third level</a:t>
            </a:r>
          </a:p>
          <a:p>
            <a:pPr lvl="3"/>
            <a:r>
              <a:rPr lang="en-US" noProof="0" dirty="0" smtClean="0"/>
              <a:t>Fourth level</a:t>
            </a:r>
          </a:p>
          <a:p>
            <a:pPr lvl="4"/>
            <a:r>
              <a:rPr lang="en-US" noProof="0" dirty="0" smtClean="0"/>
              <a:t>Fifth level</a:t>
            </a:r>
            <a:endParaRPr lang="en-AU" dirty="0" smtClean="0"/>
          </a:p>
        </p:txBody>
      </p:sp>
      <p:pic>
        <p:nvPicPr>
          <p:cNvPr id="1029" name="Picture 43" descr="IHO Colour-transparent-small.gif"/>
          <p:cNvPicPr>
            <a:picLocks noChangeAspect="1"/>
          </p:cNvPicPr>
          <p:nvPr/>
        </p:nvPicPr>
        <p:blipFill>
          <a:blip r:embed="rId14" cstate="print"/>
          <a:srcRect/>
          <a:stretch>
            <a:fillRect/>
          </a:stretch>
        </p:blipFill>
        <p:spPr bwMode="auto">
          <a:xfrm>
            <a:off x="90488" y="6173788"/>
            <a:ext cx="438150" cy="5810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2" r:id="rId1"/>
    <p:sldLayoutId id="2147483713" r:id="rId2"/>
    <p:sldLayoutId id="2147483704" r:id="rId3"/>
    <p:sldLayoutId id="2147483714" r:id="rId4"/>
    <p:sldLayoutId id="2147483705" r:id="rId5"/>
    <p:sldLayoutId id="2147483706" r:id="rId6"/>
    <p:sldLayoutId id="2147483707" r:id="rId7"/>
    <p:sldLayoutId id="2147483708" r:id="rId8"/>
    <p:sldLayoutId id="2147483709" r:id="rId9"/>
    <p:sldLayoutId id="2147483710" r:id="rId10"/>
    <p:sldLayoutId id="2147483711" r:id="rId11"/>
    <p:sldLayoutId id="2147483727" r:id="rId12"/>
  </p:sldLayoutIdLst>
  <p:transition>
    <p:wipe dir="d"/>
  </p:transition>
  <p:timing>
    <p:tnLst>
      <p:par>
        <p:cTn id="1" dur="indefinite" restart="never" nodeType="tmRoot"/>
      </p:par>
    </p:tnLst>
  </p:timing>
  <p:txStyles>
    <p:titleStyle>
      <a:lvl1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2pPr>
      <a:lvl3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3pPr>
      <a:lvl4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4pPr>
      <a:lvl5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p:titleStyle>
    <p:bodyStyle>
      <a:lvl1pPr marL="450850" indent="-450850" algn="l" rtl="0" eaLnBrk="1" fontAlgn="base" hangingPunct="1">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622300" indent="-171450" algn="l" rtl="0" eaLnBrk="1" fontAlgn="base" hangingPunct="1">
        <a:spcBef>
          <a:spcPts val="600"/>
        </a:spcBef>
        <a:spcAft>
          <a:spcPts val="600"/>
        </a:spcAft>
        <a:buClr>
          <a:srgbClr val="FFFF00"/>
        </a:buClr>
        <a:buSzPct val="60000"/>
        <a:buFont typeface="Arial Narrow"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1" fontAlgn="base" hangingPunct="1">
        <a:spcBef>
          <a:spcPts val="600"/>
        </a:spcBef>
        <a:spcAft>
          <a:spcPts val="600"/>
        </a:spcAft>
        <a:buClr>
          <a:srgbClr val="FFFF00"/>
        </a:buClr>
        <a:buSzPct val="60000"/>
        <a:buFont typeface="Arial Narrow" pitchFamily="34" charset="0"/>
        <a:buChar char="–"/>
        <a:defRPr sz="2400">
          <a:solidFill>
            <a:srgbClr val="FFFF00"/>
          </a:solidFill>
          <a:effectLst>
            <a:outerShdw blurRad="38100" dist="38100" dir="2700000" algn="tl">
              <a:srgbClr val="000000"/>
            </a:outerShdw>
          </a:effectLst>
          <a:latin typeface="+mn-lt"/>
        </a:defRPr>
      </a:lvl3pPr>
      <a:lvl4pPr marL="1166813" indent="-185738" algn="l" rtl="0" eaLnBrk="1" fontAlgn="base" hangingPunct="1">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4pPr>
      <a:lvl5pPr marL="1338263" indent="-171450" algn="l" rtl="0" eaLnBrk="1" fontAlgn="base" hangingPunct="1">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2548948"/>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latin typeface="Arial" pitchFamily="34" charset="0"/>
                <a:ea typeface="Times New Roman" pitchFamily="18" charset="0"/>
                <a:cs typeface="Times New Roman" pitchFamily="18" charset="0"/>
              </a:rPr>
              <a:t>8</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th MEETING OF THE IHO HYDROGRAPHIC SERVICES AND STANDARDS COMMITTEE (HSSC)</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algn="ctr"/>
            <a:r>
              <a:rPr lang="pt-BR" sz="2400" b="1" dirty="0" smtClean="0"/>
              <a:t>IHO </a:t>
            </a:r>
            <a:r>
              <a:rPr lang="pt-BR" sz="2400" b="1" dirty="0" err="1" smtClean="0"/>
              <a:t>Secretariat</a:t>
            </a:r>
            <a:r>
              <a:rPr lang="pt-BR" sz="2400" b="1" dirty="0" smtClean="0"/>
              <a:t>, </a:t>
            </a:r>
            <a:r>
              <a:rPr lang="pt-BR" sz="2400" b="1" dirty="0" err="1" smtClean="0"/>
              <a:t>Monaco</a:t>
            </a:r>
            <a:r>
              <a:rPr lang="pt-BR" sz="2400" b="1" dirty="0" smtClean="0"/>
              <a:t>, 15-18 </a:t>
            </a:r>
            <a:r>
              <a:rPr lang="pt-BR" sz="2400" b="1" dirty="0" err="1" smtClean="0"/>
              <a:t>November</a:t>
            </a:r>
            <a:endParaRPr lang="pt-BR" sz="2400"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90600" y="889844"/>
            <a:ext cx="7620000" cy="4154984"/>
          </a:xfrm>
          <a:prstGeom prst="rect">
            <a:avLst/>
          </a:prstGeom>
        </p:spPr>
        <p:txBody>
          <a:bodyPr wrap="square">
            <a:spAutoFit/>
          </a:bodyPr>
          <a:lstStyle/>
          <a:p>
            <a:pPr algn="just"/>
            <a:r>
              <a:rPr lang="en-US" sz="2400" dirty="0" smtClean="0"/>
              <a:t>The Committee endorsed proposed changes to Edition 4.6.0 of S-4 - </a:t>
            </a:r>
            <a:r>
              <a:rPr lang="en-US" sz="2400" i="1" dirty="0" smtClean="0"/>
              <a:t>Chart Specifications of the IHO </a:t>
            </a:r>
            <a:r>
              <a:rPr lang="en-US" sz="2400" dirty="0" smtClean="0"/>
              <a:t>and tasked the NCWG to finalize the draft new edition 4.7.0 and forward it to the Secretariat for subsequent consideration by the IHO Member States. The Committee reached a similar decision with regard to the new draft Edition 3.0.0 of S-11 Part A - </a:t>
            </a:r>
            <a:r>
              <a:rPr lang="en-US" sz="2400" i="1" dirty="0" smtClean="0"/>
              <a:t>Guidance for the Preparation and Maintenance of International Chart Schemes</a:t>
            </a:r>
            <a:r>
              <a:rPr lang="en-US" sz="2400" dirty="0" smtClean="0"/>
              <a:t>, which now includes a separate section on ENC schemes. </a:t>
            </a:r>
            <a:endParaRPr lang="pt-BR" sz="2400"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5800" y="1028342"/>
            <a:ext cx="7772400" cy="4893647"/>
          </a:xfrm>
          <a:prstGeom prst="rect">
            <a:avLst/>
          </a:prstGeom>
        </p:spPr>
        <p:txBody>
          <a:bodyPr wrap="square">
            <a:spAutoFit/>
          </a:bodyPr>
          <a:lstStyle/>
          <a:p>
            <a:pPr algn="ctr"/>
            <a:r>
              <a:rPr lang="en-US" sz="2400" b="1" dirty="0" smtClean="0"/>
              <a:t>Consideration of the need to establish a Hydrographic Surveys Working Group</a:t>
            </a:r>
          </a:p>
          <a:p>
            <a:endParaRPr lang="pt-BR" sz="2400" dirty="0" smtClean="0"/>
          </a:p>
          <a:p>
            <a:pPr algn="just"/>
            <a:r>
              <a:rPr lang="en-US" sz="2400" dirty="0" smtClean="0"/>
              <a:t>The Committee considered the report provided by the Chair of the Hydrographic Surveys Scoping Project Team (H2S PT) established in 2015, and decided to establish a Project Team on Standards for Hydrographic Surveys (HS PT), primarily tasked to review S-44 - </a:t>
            </a:r>
            <a:r>
              <a:rPr lang="en-US" sz="2400" i="1" dirty="0" smtClean="0"/>
              <a:t>IHO Standards for Hydrographic Surveys</a:t>
            </a:r>
            <a:r>
              <a:rPr lang="en-US" sz="2400" dirty="0" smtClean="0"/>
              <a:t>, draft a new edition, if appropriate, and identify additional tasks, if any, that might require the establishment of a standing Hydrographic Surveys Working Group.</a:t>
            </a:r>
            <a:endParaRPr lang="pt-BR" sz="2400" dirty="0"/>
          </a:p>
        </p:txBody>
      </p:sp>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5800" y="685800"/>
            <a:ext cx="7924800" cy="4893647"/>
          </a:xfrm>
          <a:prstGeom prst="rect">
            <a:avLst/>
          </a:prstGeom>
        </p:spPr>
        <p:txBody>
          <a:bodyPr wrap="square">
            <a:spAutoFit/>
          </a:bodyPr>
          <a:lstStyle/>
          <a:p>
            <a:r>
              <a:rPr lang="en-US" sz="2400" b="1" dirty="0" smtClean="0"/>
              <a:t>Relations with Stakeholders </a:t>
            </a:r>
          </a:p>
          <a:p>
            <a:endParaRPr lang="en-US" sz="2400" b="1" dirty="0" smtClean="0"/>
          </a:p>
          <a:p>
            <a:pPr algn="just"/>
            <a:r>
              <a:rPr lang="en-US" sz="2400" dirty="0" smtClean="0"/>
              <a:t>The Committee invited the IHO Secretariat to monitor the activities of the newly established </a:t>
            </a:r>
            <a:r>
              <a:rPr lang="en-US" sz="2400" i="1" dirty="0" smtClean="0"/>
              <a:t>Marine Domain Working Group</a:t>
            </a:r>
            <a:r>
              <a:rPr lang="en-US" sz="2400" dirty="0" smtClean="0"/>
              <a:t> of the </a:t>
            </a:r>
            <a:r>
              <a:rPr lang="en-US" sz="2400" i="1" dirty="0" smtClean="0"/>
              <a:t>Open Geospatial Consortium</a:t>
            </a:r>
            <a:r>
              <a:rPr lang="en-US" sz="2400" dirty="0" smtClean="0"/>
              <a:t> and agreed a set of enabling actions to address the topics provided by the International Cable Protection Committee (ICPC) representative,  that might impact current charting specifications, the GEBCO Seabed 2030 project and the on-going development of S-100-based product specifications in relation to the protection of cables.</a:t>
            </a:r>
            <a:endParaRPr lang="pt-BR" sz="2400" dirty="0"/>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362200" y="609600"/>
            <a:ext cx="4336444"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2800" b="1" i="0" u="none" strike="noStrike" cap="none" normalizeH="0" baseline="0" dirty="0" smtClean="0">
                <a:ln>
                  <a:noFill/>
                </a:ln>
                <a:solidFill>
                  <a:schemeClr val="tx1"/>
                </a:solidFill>
                <a:effectLst/>
                <a:latin typeface="Times New Roman" pitchFamily="18" charset="0"/>
                <a:ea typeface="Batang"/>
                <a:cs typeface="Times New Roman" pitchFamily="18" charset="0"/>
              </a:rPr>
              <a:t>LIST OF DECISIONS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2800" b="1" i="0" u="none" strike="noStrike" cap="none" normalizeH="0" baseline="0" dirty="0" smtClean="0">
                <a:ln>
                  <a:noFill/>
                </a:ln>
                <a:solidFill>
                  <a:schemeClr val="tx1"/>
                </a:solidFill>
                <a:effectLst/>
                <a:latin typeface="Times New Roman" pitchFamily="18" charset="0"/>
                <a:ea typeface="Batang"/>
                <a:cs typeface="Times New Roman" pitchFamily="18" charset="0"/>
              </a:rPr>
              <a:t>&amp;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2800" b="1" i="0" u="none" strike="noStrike" cap="none" normalizeH="0" baseline="0" dirty="0" smtClean="0">
                <a:ln>
                  <a:noFill/>
                </a:ln>
                <a:solidFill>
                  <a:schemeClr val="tx1"/>
                </a:solidFill>
                <a:effectLst/>
                <a:latin typeface="Times New Roman" pitchFamily="18" charset="0"/>
                <a:ea typeface="Batang"/>
                <a:cs typeface="Times New Roman" pitchFamily="18" charset="0"/>
              </a:rPr>
              <a:t>ACTIONS FROM HSSC-8</a:t>
            </a:r>
            <a:endParaRPr kumimoji="0" lang="en-GB" altLang="ko-KR"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28" name="Object 4"/>
          <p:cNvGraphicFramePr>
            <a:graphicFrameLocks noChangeAspect="1"/>
          </p:cNvGraphicFramePr>
          <p:nvPr/>
        </p:nvGraphicFramePr>
        <p:xfrm>
          <a:off x="3276600" y="2057400"/>
          <a:ext cx="3284198" cy="4648200"/>
        </p:xfrm>
        <a:graphic>
          <a:graphicData uri="http://schemas.openxmlformats.org/presentationml/2006/ole">
            <p:oleObj spid="_x0000_s1028" name="Acrobat Document" r:id="rId3" imgW="5666991" imgH="8019704" progId="AcroExch.Document.7">
              <p:embed/>
            </p:oleObj>
          </a:graphicData>
        </a:graphic>
      </p:graphicFrame>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838200" y="457200"/>
            <a:ext cx="7549800" cy="6172200"/>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tIns="152280" bIns="76320" anchor="ctr"/>
          <a:lstStyle/>
          <a:p>
            <a:pPr algn="ctr">
              <a:lnSpc>
                <a:spcPct val="100000"/>
              </a:lnSpc>
            </a:pPr>
            <a:r>
              <a:rPr lang="pt-BR" sz="2800" b="1" strike="noStrike" dirty="0" smtClean="0">
                <a:latin typeface="Cambria" pitchFamily="18" charset="0"/>
                <a:ea typeface="Cambria Math" pitchFamily="18" charset="0"/>
              </a:rPr>
              <a:t>   </a:t>
            </a:r>
            <a:r>
              <a:rPr lang="pt-BR" sz="2800" b="1" strike="noStrike" dirty="0">
                <a:latin typeface="Cambria" pitchFamily="18" charset="0"/>
                <a:ea typeface="Cambria Math" pitchFamily="18" charset="0"/>
              </a:rPr>
              <a:t>DATE &amp; LOCATION OF THE NEXT MEETINGS</a:t>
            </a:r>
            <a:endParaRPr sz="2800" dirty="0">
              <a:latin typeface="Cambria" pitchFamily="18" charset="0"/>
              <a:ea typeface="Cambria Math" pitchFamily="18" charset="0"/>
            </a:endParaRPr>
          </a:p>
          <a:p>
            <a:pPr algn="just">
              <a:lnSpc>
                <a:spcPct val="100000"/>
              </a:lnSpc>
            </a:pPr>
            <a:endParaRPr lang="en-US" sz="2800" dirty="0" smtClean="0">
              <a:latin typeface="Cambria" pitchFamily="18" charset="0"/>
              <a:ea typeface="Cambria Math" pitchFamily="18" charset="0"/>
            </a:endParaRPr>
          </a:p>
          <a:p>
            <a:pPr algn="just">
              <a:lnSpc>
                <a:spcPct val="100000"/>
              </a:lnSpc>
            </a:pPr>
            <a:endParaRPr sz="2800" dirty="0">
              <a:latin typeface="Cambria" pitchFamily="18" charset="0"/>
              <a:ea typeface="Cambria Math" pitchFamily="18" charset="0"/>
            </a:endParaRPr>
          </a:p>
          <a:p>
            <a:pPr algn="just"/>
            <a:r>
              <a:rPr lang="en-US" sz="2800" dirty="0" smtClean="0">
                <a:latin typeface="Calibri" pitchFamily="34" charset="0"/>
                <a:ea typeface="Cambria Math" pitchFamily="18" charset="0"/>
              </a:rPr>
              <a:t>HSSC-9 (</a:t>
            </a:r>
            <a:r>
              <a:rPr lang="en-US" sz="2800" dirty="0" smtClean="0">
                <a:latin typeface="Calibri" pitchFamily="34" charset="0"/>
              </a:rPr>
              <a:t>6 to 10 November 2017, </a:t>
            </a:r>
            <a:r>
              <a:rPr lang="en-US" sz="2800" dirty="0" smtClean="0">
                <a:latin typeface="Calibri" pitchFamily="34" charset="0"/>
                <a:ea typeface="Cambria Math" pitchFamily="18" charset="0"/>
              </a:rPr>
              <a:t>Ottawa, Canada); HSSC- 10 (2018, Rostock, Germany); </a:t>
            </a:r>
          </a:p>
          <a:p>
            <a:pPr algn="just"/>
            <a:r>
              <a:rPr lang="en-US" sz="2800" dirty="0" smtClean="0">
                <a:latin typeface="Calibri" pitchFamily="34" charset="0"/>
                <a:ea typeface="Cambria Math" pitchFamily="18" charset="0"/>
              </a:rPr>
              <a:t>HSSC- 12 (2020, Taunton, UK ). </a:t>
            </a:r>
            <a:endParaRPr lang="pt-BR" sz="2800" dirty="0" smtClean="0">
              <a:latin typeface="Calibri" pitchFamily="34" charset="0"/>
              <a:ea typeface="Cambria Math" pitchFamily="18" charset="0"/>
            </a:endParaRPr>
          </a:p>
          <a:p>
            <a:endParaRPr lang="en-US" sz="2800" dirty="0">
              <a:latin typeface="Cambria" pitchFamily="18" charset="0"/>
              <a:ea typeface="Cambria Math" pitchFamily="18" charset="0"/>
            </a:endParaRPr>
          </a:p>
          <a:p>
            <a:r>
              <a:rPr lang="en-US" sz="2800" b="1" dirty="0" smtClean="0"/>
              <a:t> </a:t>
            </a:r>
            <a:r>
              <a:rPr lang="en-US" sz="2800" b="1" dirty="0" smtClean="0">
                <a:latin typeface="Calibri" pitchFamily="34" charset="0"/>
              </a:rPr>
              <a:t>HSSC Members </a:t>
            </a:r>
            <a:r>
              <a:rPr lang="en-US" sz="2800" dirty="0" smtClean="0">
                <a:latin typeface="Calibri" pitchFamily="34" charset="0"/>
              </a:rPr>
              <a:t>were invited to consider the possibility to host </a:t>
            </a:r>
            <a:r>
              <a:rPr lang="en-US" sz="2800" dirty="0" smtClean="0">
                <a:latin typeface="Calibri" pitchFamily="34" charset="0"/>
                <a:ea typeface="Cambria Math" pitchFamily="18" charset="0"/>
              </a:rPr>
              <a:t>HSSC- 11</a:t>
            </a:r>
            <a:r>
              <a:rPr lang="en-US" sz="2800" dirty="0" smtClean="0">
                <a:latin typeface="Calibri" pitchFamily="34" charset="0"/>
              </a:rPr>
              <a:t>, in May 2019.</a:t>
            </a:r>
          </a:p>
          <a:p>
            <a:endParaRPr lang="en-US" sz="2800" b="1" dirty="0" smtClean="0">
              <a:latin typeface="Cambria" pitchFamily="18" charset="0"/>
              <a:ea typeface="Cambria Math" pitchFamily="18" charset="0"/>
            </a:endParaRPr>
          </a:p>
          <a:p>
            <a:r>
              <a:rPr lang="en-US" sz="2400" b="1" dirty="0" smtClean="0">
                <a:latin typeface="Cambria" pitchFamily="18" charset="0"/>
                <a:ea typeface="Cambria Math" pitchFamily="18" charset="0"/>
              </a:rPr>
              <a:t>More Information</a:t>
            </a:r>
            <a:endParaRPr lang="pt-BR" sz="2400" b="1" dirty="0" smtClean="0">
              <a:latin typeface="Cambria" pitchFamily="18" charset="0"/>
              <a:ea typeface="Cambria Math" pitchFamily="18" charset="0"/>
            </a:endParaRPr>
          </a:p>
          <a:p>
            <a:r>
              <a:rPr lang="en-US" dirty="0" smtClean="0">
                <a:latin typeface="Cambria" pitchFamily="18" charset="0"/>
                <a:ea typeface="Cambria Math" pitchFamily="18" charset="0"/>
              </a:rPr>
              <a:t>Further information is available on the IHO web site at Home &gt; Committees &amp; WG &gt; HSSC.</a:t>
            </a:r>
            <a:endParaRPr lang="pt-BR" dirty="0">
              <a:latin typeface="Cambria" pitchFamily="18" charset="0"/>
              <a:ea typeface="Cambria Math" pitchFamily="18" charset="0"/>
            </a:endParaRPr>
          </a:p>
        </p:txBody>
      </p:sp>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81000" y="762000"/>
            <a:ext cx="8382000" cy="1200329"/>
          </a:xfrm>
          <a:prstGeom prst="rect">
            <a:avLst/>
          </a:prstGeom>
        </p:spPr>
        <p:txBody>
          <a:bodyPr wrap="square">
            <a:spAutoFit/>
          </a:bodyPr>
          <a:lstStyle/>
          <a:p>
            <a:pPr algn="just"/>
            <a:r>
              <a:rPr lang="en-US" sz="2400" dirty="0" smtClean="0"/>
              <a:t>HSSC-8 was attended by 74 representatives from 22 Member States, 9 international organizations accredited as observers and the IHO Secretariat.</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228600" y="2209800"/>
            <a:ext cx="8752114" cy="367163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838200" y="990600"/>
            <a:ext cx="7772400" cy="4893647"/>
          </a:xfrm>
          <a:prstGeom prst="rect">
            <a:avLst/>
          </a:prstGeom>
        </p:spPr>
        <p:txBody>
          <a:bodyPr wrap="square">
            <a:spAutoFit/>
          </a:bodyPr>
          <a:lstStyle/>
          <a:p>
            <a:pPr algn="just"/>
            <a:r>
              <a:rPr lang="en-US" sz="2400" dirty="0" smtClean="0"/>
              <a:t>The Committee reviewed the activities, proposals, and work plans of its subordinate bodies and the decisions of other organs and organizations affecting its work. Following this review, the Committee agreed on the key messages to be delivered to the 1</a:t>
            </a:r>
            <a:r>
              <a:rPr lang="en-US" sz="2400" baseline="30000" dirty="0" smtClean="0"/>
              <a:t>st </a:t>
            </a:r>
            <a:r>
              <a:rPr lang="en-US" sz="2400" dirty="0" smtClean="0"/>
              <a:t>session of the IHO Assembly (A-1) in April 2017, in relation to hydrographic standards and services. The Committee endorsed the input from the Chair Group related to the revision of the IHO Strategic Plan and the preparation of the draft 3-year Work Program of the IHO for 2018-2020 that will be submitted.</a:t>
            </a:r>
            <a:endParaRPr lang="pt-BR" sz="2400" b="1" dirty="0">
              <a:latin typeface="Cambria" pitchFamily="18" charset="0"/>
              <a:cs typeface="Times New Roman" pitchFamily="18" charset="0"/>
            </a:endParaRPr>
          </a:p>
        </p:txBody>
      </p:sp>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827640" y="1284480"/>
            <a:ext cx="7560360" cy="3820920"/>
          </a:xfrm>
          <a:prstGeom prst="rect">
            <a:avLst/>
          </a:prstGeom>
          <a:noFill/>
          <a:ln w="9360">
            <a:noFill/>
          </a:ln>
        </p:spPr>
        <p:style>
          <a:lnRef idx="0">
            <a:scrgbClr r="0" g="0" b="0"/>
          </a:lnRef>
          <a:fillRef idx="0">
            <a:scrgbClr r="0" g="0" b="0"/>
          </a:fillRef>
          <a:effectRef idx="0">
            <a:scrgbClr r="0" g="0" b="0"/>
          </a:effectRef>
          <a:fontRef idx="minor"/>
        </p:style>
        <p:txBody>
          <a:bodyPr bIns="76320" anchor="ctr"/>
          <a:lstStyle/>
          <a:p>
            <a:pPr algn="just">
              <a:lnSpc>
                <a:spcPct val="100000"/>
              </a:lnSpc>
            </a:pPr>
            <a:endParaRPr sz="2400" b="1" dirty="0">
              <a:latin typeface="Cambria" pitchFamily="18" charset="0"/>
              <a:cs typeface="Times New Roman" pitchFamily="18" charset="0"/>
            </a:endParaRPr>
          </a:p>
        </p:txBody>
      </p:sp>
      <p:sp>
        <p:nvSpPr>
          <p:cNvPr id="3" name="Retângulo 2"/>
          <p:cNvSpPr/>
          <p:nvPr/>
        </p:nvSpPr>
        <p:spPr>
          <a:xfrm>
            <a:off x="685800" y="457200"/>
            <a:ext cx="8001000" cy="369332"/>
          </a:xfrm>
          <a:prstGeom prst="rect">
            <a:avLst/>
          </a:prstGeom>
        </p:spPr>
        <p:txBody>
          <a:bodyPr wrap="square">
            <a:spAutoFit/>
          </a:bodyPr>
          <a:lstStyle/>
          <a:p>
            <a:r>
              <a:rPr lang="en-US" dirty="0" smtClean="0"/>
              <a:t>The main outcomes of the meeting are given as follows:</a:t>
            </a:r>
            <a:endParaRPr lang="en-US" dirty="0"/>
          </a:p>
        </p:txBody>
      </p:sp>
      <p:sp>
        <p:nvSpPr>
          <p:cNvPr id="4" name="Retângulo 3"/>
          <p:cNvSpPr/>
          <p:nvPr/>
        </p:nvSpPr>
        <p:spPr>
          <a:xfrm>
            <a:off x="457200" y="1028343"/>
            <a:ext cx="8305800" cy="2031325"/>
          </a:xfrm>
          <a:prstGeom prst="rect">
            <a:avLst/>
          </a:prstGeom>
        </p:spPr>
        <p:txBody>
          <a:bodyPr wrap="square">
            <a:spAutoFit/>
          </a:bodyPr>
          <a:lstStyle/>
          <a:p>
            <a:r>
              <a:rPr lang="en-US" b="1" dirty="0" smtClean="0"/>
              <a:t>S-100 development and related activities:</a:t>
            </a:r>
          </a:p>
          <a:p>
            <a:pPr algn="just"/>
            <a:r>
              <a:rPr lang="en-US" dirty="0" err="1" smtClean="0"/>
              <a:t>Hyligth</a:t>
            </a:r>
            <a:r>
              <a:rPr lang="en-US" dirty="0" smtClean="0"/>
              <a:t> – Progress and the upgrade of the web interface of the S-100 Registry.</a:t>
            </a:r>
          </a:p>
          <a:p>
            <a:pPr marL="0" lvl="2" indent="892175" algn="just"/>
            <a:r>
              <a:rPr lang="en-US" dirty="0" smtClean="0"/>
              <a:t>- First sea-trial of S-10x test data sets, including dynamic data such as S-111 (</a:t>
            </a:r>
            <a:r>
              <a:rPr lang="en-US" i="1" dirty="0" smtClean="0"/>
              <a:t>Surface Currents</a:t>
            </a:r>
            <a:r>
              <a:rPr lang="en-US" dirty="0" smtClean="0"/>
              <a:t>) and S-112 (</a:t>
            </a:r>
            <a:r>
              <a:rPr lang="en-US" i="1" dirty="0" smtClean="0"/>
              <a:t>Dynamic Water Level Data Transfer)</a:t>
            </a:r>
            <a:r>
              <a:rPr lang="en-US" dirty="0" smtClean="0"/>
              <a:t>, together with static data such as S-101 (</a:t>
            </a:r>
            <a:r>
              <a:rPr lang="en-US" i="1" dirty="0" smtClean="0"/>
              <a:t>ENCs</a:t>
            </a:r>
            <a:r>
              <a:rPr lang="en-US" dirty="0" smtClean="0"/>
              <a:t>) and S-102 (</a:t>
            </a:r>
            <a:r>
              <a:rPr lang="en-US" i="1" dirty="0" smtClean="0"/>
              <a:t>Bathymetric Surface</a:t>
            </a:r>
            <a:r>
              <a:rPr lang="en-US" dirty="0" smtClean="0"/>
              <a:t>) data.</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438400" y="3200400"/>
            <a:ext cx="5257800" cy="3429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2"/>
          <p:cNvSpPr/>
          <p:nvPr/>
        </p:nvSpPr>
        <p:spPr>
          <a:xfrm>
            <a:off x="0" y="4746600"/>
            <a:ext cx="9143640" cy="360"/>
          </a:xfrm>
          <a:prstGeom prst="rect">
            <a:avLst/>
          </a:prstGeom>
          <a:noFill/>
          <a:ln w="9360">
            <a:noFill/>
          </a:ln>
        </p:spPr>
        <p:style>
          <a:lnRef idx="0">
            <a:scrgbClr r="0" g="0" b="0"/>
          </a:lnRef>
          <a:fillRef idx="0">
            <a:scrgbClr r="0" g="0" b="0"/>
          </a:fillRef>
          <a:effectRef idx="0">
            <a:scrgbClr r="0" g="0" b="0"/>
          </a:effectRef>
          <a:fontRef idx="minor"/>
        </p:style>
      </p:sp>
      <p:sp>
        <p:nvSpPr>
          <p:cNvPr id="3" name="Retângulo 2"/>
          <p:cNvSpPr/>
          <p:nvPr/>
        </p:nvSpPr>
        <p:spPr>
          <a:xfrm>
            <a:off x="762000" y="1143000"/>
            <a:ext cx="8001000" cy="4893647"/>
          </a:xfrm>
          <a:prstGeom prst="rect">
            <a:avLst/>
          </a:prstGeom>
        </p:spPr>
        <p:txBody>
          <a:bodyPr wrap="square">
            <a:spAutoFit/>
          </a:bodyPr>
          <a:lstStyle/>
          <a:p>
            <a:pPr algn="just"/>
            <a:r>
              <a:rPr lang="en-US" sz="2400" dirty="0" smtClean="0"/>
              <a:t>The Committee endorsed the draft new Edition 3.0.0 of S-100 - </a:t>
            </a:r>
            <a:r>
              <a:rPr lang="en-US" sz="2400" i="1" dirty="0" smtClean="0"/>
              <a:t>IHO Universal Hydrographic Data Model </a:t>
            </a:r>
            <a:r>
              <a:rPr lang="en-US" sz="2400" dirty="0" smtClean="0"/>
              <a:t>and welcomed the progress of the work of the Project Teams responsible for developing product specifications: S-101 (</a:t>
            </a:r>
            <a:r>
              <a:rPr lang="en-US" sz="2400" i="1" dirty="0" smtClean="0"/>
              <a:t>ENCs</a:t>
            </a:r>
            <a:r>
              <a:rPr lang="en-US" sz="2400" dirty="0" smtClean="0"/>
              <a:t>), S-121 (</a:t>
            </a:r>
            <a:r>
              <a:rPr lang="en-US" sz="2400" i="1" dirty="0" smtClean="0"/>
              <a:t>Maritime Limits and Boundaries</a:t>
            </a:r>
            <a:r>
              <a:rPr lang="en-US" sz="2400" dirty="0" smtClean="0"/>
              <a:t>), S-124 (</a:t>
            </a:r>
            <a:r>
              <a:rPr lang="en-US" sz="2400" i="1" dirty="0" smtClean="0"/>
              <a:t>Navigational Warnings</a:t>
            </a:r>
            <a:r>
              <a:rPr lang="en-US" sz="2400" dirty="0" smtClean="0"/>
              <a:t>)</a:t>
            </a:r>
            <a:r>
              <a:rPr lang="en-US" sz="2400" baseline="30000" dirty="0" smtClean="0"/>
              <a:t>1</a:t>
            </a:r>
            <a:r>
              <a:rPr lang="en-US" sz="2400" dirty="0" smtClean="0"/>
              <a:t> and S-129 (</a:t>
            </a:r>
            <a:r>
              <a:rPr lang="en-US" sz="2400" i="1" dirty="0" smtClean="0"/>
              <a:t>Under Keel Clearance Management Information</a:t>
            </a:r>
            <a:r>
              <a:rPr lang="en-US" sz="2400" dirty="0" smtClean="0"/>
              <a:t>. </a:t>
            </a:r>
          </a:p>
          <a:p>
            <a:pPr algn="just"/>
            <a:r>
              <a:rPr lang="en-US" sz="2400" dirty="0" smtClean="0"/>
              <a:t>The Committee invited the Nautical Information Provision Working Group to place priority on the development of two product specifications related to nautical information: S-122 (</a:t>
            </a:r>
            <a:r>
              <a:rPr lang="en-US" sz="2400" i="1" dirty="0" smtClean="0"/>
              <a:t>Marine Protected Areas</a:t>
            </a:r>
            <a:r>
              <a:rPr lang="en-US" sz="2400" dirty="0" smtClean="0"/>
              <a:t>) and S-123 (</a:t>
            </a:r>
            <a:r>
              <a:rPr lang="en-US" sz="2400" i="1" dirty="0" smtClean="0"/>
              <a:t>Radio Services</a:t>
            </a:r>
            <a:r>
              <a:rPr lang="en-US" sz="2400" dirty="0" smtClean="0"/>
              <a:t>)</a:t>
            </a:r>
            <a:endParaRPr lang="pt-BR" sz="2400" dirty="0"/>
          </a:p>
        </p:txBody>
      </p:sp>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09600" y="1166843"/>
            <a:ext cx="7848600" cy="4524315"/>
          </a:xfrm>
          <a:prstGeom prst="rect">
            <a:avLst/>
          </a:prstGeom>
        </p:spPr>
        <p:txBody>
          <a:bodyPr wrap="square">
            <a:spAutoFit/>
          </a:bodyPr>
          <a:lstStyle/>
          <a:p>
            <a:pPr algn="just"/>
            <a:r>
              <a:rPr lang="en-US" sz="2400" dirty="0" smtClean="0"/>
              <a:t>The Committee decided to disband the Data Protection Scheme Working Group (DPSWG) and to continue the development of the protection scheme (the S-63 equivalent component) of S-100 based-products as well as the monitoring of cyber security requirements through a Project Team under the S-100WG. </a:t>
            </a:r>
          </a:p>
          <a:p>
            <a:pPr algn="just"/>
            <a:r>
              <a:rPr lang="en-US" sz="2400" dirty="0" smtClean="0"/>
              <a:t>The expertise required to support the Secretariat as Scheme Administrator for the existing S-63 - </a:t>
            </a:r>
            <a:r>
              <a:rPr lang="en-US" sz="2400" i="1" dirty="0" smtClean="0"/>
              <a:t>Data Protection Scheme</a:t>
            </a:r>
            <a:r>
              <a:rPr lang="en-US" sz="2400" dirty="0" smtClean="0"/>
              <a:t> will now be under the responsibility of the ENC Standards Maintenance Working Group (ENCWG).</a:t>
            </a:r>
            <a:endParaRPr lang="pt-BR" sz="2400"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38200" y="1524000"/>
            <a:ext cx="7543800" cy="3785652"/>
          </a:xfrm>
          <a:prstGeom prst="rect">
            <a:avLst/>
          </a:prstGeom>
        </p:spPr>
        <p:txBody>
          <a:bodyPr wrap="square">
            <a:spAutoFit/>
          </a:bodyPr>
          <a:lstStyle/>
          <a:p>
            <a:pPr algn="just"/>
            <a:r>
              <a:rPr lang="en-US" sz="2400" dirty="0" smtClean="0"/>
              <a:t>The Committee endorsed the proposal of the Chair of the Hydrographic Dictionary Working Group (HDWG) to seek contractor support for the development of an experimental multi-lingual wiki-based demonstrator to support a subsequent upgrade of IHO Publication S-32 - </a:t>
            </a:r>
            <a:r>
              <a:rPr lang="en-US" sz="2400" i="1" dirty="0" smtClean="0"/>
              <a:t>Hydrographic Dictionary</a:t>
            </a:r>
            <a:r>
              <a:rPr lang="en-US" sz="2400" dirty="0" smtClean="0"/>
              <a:t>. The Committee tasked the HDWG to develop a draft policy and road-map taking into account the S-100 framework.</a:t>
            </a:r>
            <a:endParaRPr lang="pt-BR" sz="2400"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90600" y="612845"/>
            <a:ext cx="7391400" cy="6001643"/>
          </a:xfrm>
          <a:prstGeom prst="rect">
            <a:avLst/>
          </a:prstGeom>
        </p:spPr>
        <p:txBody>
          <a:bodyPr wrap="square">
            <a:spAutoFit/>
          </a:bodyPr>
          <a:lstStyle/>
          <a:p>
            <a:r>
              <a:rPr lang="en-US" sz="2400" b="1" dirty="0" smtClean="0"/>
              <a:t>ECDIS matters and Nautical Cartography</a:t>
            </a:r>
          </a:p>
          <a:p>
            <a:endParaRPr lang="pt-BR" sz="2400" dirty="0" smtClean="0"/>
          </a:p>
          <a:p>
            <a:pPr algn="just"/>
            <a:r>
              <a:rPr lang="en-US" sz="2400" dirty="0" smtClean="0"/>
              <a:t>The Committee endorsed the principles of the draft revised editions of S-58 - </a:t>
            </a:r>
            <a:r>
              <a:rPr lang="en-US" sz="2400" i="1" dirty="0" smtClean="0"/>
              <a:t>ENC validation checks</a:t>
            </a:r>
            <a:r>
              <a:rPr lang="en-US" sz="2400" dirty="0" smtClean="0"/>
              <a:t>, S-65 - </a:t>
            </a:r>
            <a:r>
              <a:rPr lang="en-US" sz="2400" i="1" dirty="0" smtClean="0"/>
              <a:t>ENCs: Production, Maintenance and Distribution Guidance</a:t>
            </a:r>
            <a:r>
              <a:rPr lang="en-US" sz="2400" dirty="0" smtClean="0"/>
              <a:t> and S-66 - </a:t>
            </a:r>
            <a:r>
              <a:rPr lang="en-US" sz="2400" i="1" dirty="0" smtClean="0"/>
              <a:t>Facts about Electronic Charts and Carriage Requirements</a:t>
            </a:r>
            <a:r>
              <a:rPr lang="en-US" sz="2400" dirty="0" smtClean="0"/>
              <a:t> proposed by the ENCWG and tasked the working group to finalize the drafts and forward them to the Secretariat for subsequent consideration by IHO Member States. The Committee also endorsed the ENCWG proposal to use ECDIS Chart 1 to assist mariners in checking ECDIS operating with Edition 4.0 of the IHO S-52 </a:t>
            </a:r>
            <a:r>
              <a:rPr lang="en-US" sz="2400" i="1" dirty="0" smtClean="0"/>
              <a:t>Presentation Library</a:t>
            </a:r>
            <a:r>
              <a:rPr lang="en-US" sz="2400" dirty="0" smtClean="0"/>
              <a:t>.</a:t>
            </a:r>
            <a:endParaRPr lang="pt-BR" sz="2400"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38200" y="335846"/>
            <a:ext cx="7620000" cy="6370975"/>
          </a:xfrm>
          <a:prstGeom prst="rect">
            <a:avLst/>
          </a:prstGeom>
        </p:spPr>
        <p:txBody>
          <a:bodyPr wrap="square">
            <a:spAutoFit/>
          </a:bodyPr>
          <a:lstStyle/>
          <a:p>
            <a:pPr algn="just"/>
            <a:r>
              <a:rPr lang="en-US" sz="2400" dirty="0" smtClean="0"/>
              <a:t>In response to the concerns raised in a submission from the </a:t>
            </a:r>
            <a:r>
              <a:rPr lang="en-US" sz="2400" i="1" dirty="0" smtClean="0"/>
              <a:t>International Association of Independent Tanker Owners (INTERTANKO</a:t>
            </a:r>
            <a:r>
              <a:rPr lang="en-US" sz="2400" dirty="0" smtClean="0"/>
              <a:t>), the Committee tasked the </a:t>
            </a:r>
            <a:r>
              <a:rPr lang="en-US" sz="2400" i="1" dirty="0" smtClean="0"/>
              <a:t>ENCWG</a:t>
            </a:r>
            <a:r>
              <a:rPr lang="en-US" sz="2400" dirty="0" smtClean="0"/>
              <a:t> and the Nautical Cartography Working Group (NCWG) to draft a consolidated, authoritative IHO document addressing the issue of “equivalent” Temporary and Preliminary Notices (T&amp;Ps) for ENCs, with the intention of distributing the completed document to Hydrographic Offices, Port State Control (PSC) authorities and mariners. </a:t>
            </a:r>
          </a:p>
          <a:p>
            <a:pPr algn="just"/>
            <a:r>
              <a:rPr lang="en-US" sz="2400" dirty="0" smtClean="0"/>
              <a:t>The Committee requested the Secretariat to invite IHO Member States to liaise with their national maritime administration in order to provide feedback on PSC issues related to the carriage and operation of ECDIS.</a:t>
            </a:r>
            <a:endParaRPr lang="pt-BR" sz="2400" dirty="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HSSC Report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1952</TotalTime>
  <Words>1007</Words>
  <Application>Microsoft Office PowerPoint</Application>
  <PresentationFormat>Apresentação na tela (4:3)</PresentationFormat>
  <Paragraphs>40</Paragraphs>
  <Slides>14</Slides>
  <Notes>1</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14</vt:i4>
      </vt:variant>
    </vt:vector>
  </HeadingPairs>
  <TitlesOfParts>
    <vt:vector size="16" baseType="lpstr">
      <vt:lpstr>HSSC Report template</vt:lpstr>
      <vt:lpstr>Acrobat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Michel HUET</dc:creator>
  <cp:lastModifiedBy>ROSCHER</cp:lastModifiedBy>
  <cp:revision>186</cp:revision>
  <dcterms:created xsi:type="dcterms:W3CDTF">2011-10-01T21:09:34Z</dcterms:created>
  <dcterms:modified xsi:type="dcterms:W3CDTF">2016-12-15T06:07:40Z</dcterms:modified>
</cp:coreProperties>
</file>