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84" r:id="rId3"/>
    <p:sldId id="295" r:id="rId4"/>
    <p:sldId id="289" r:id="rId5"/>
    <p:sldId id="297" r:id="rId6"/>
    <p:sldId id="296" r:id="rId7"/>
    <p:sldId id="298" r:id="rId8"/>
    <p:sldId id="299" r:id="rId9"/>
    <p:sldId id="303" r:id="rId10"/>
    <p:sldId id="300" r:id="rId11"/>
  </p:sldIdLst>
  <p:sldSz cx="9144000" cy="6858000" type="screen4x3"/>
  <p:notesSz cx="6797675" cy="9928225"/>
  <p:defaultTextStyle>
    <a:defPPr>
      <a:defRPr lang="en-US"/>
    </a:defPPr>
    <a:lvl1pPr algn="l" rtl="0" fontAlgn="base">
      <a:spcBef>
        <a:spcPct val="0"/>
      </a:spcBef>
      <a:spcAft>
        <a:spcPct val="0"/>
      </a:spcAft>
      <a:defRPr sz="2200" kern="1200">
        <a:solidFill>
          <a:schemeClr val="tx1"/>
        </a:solidFill>
        <a:latin typeface="Verdana" pitchFamily="34" charset="0"/>
        <a:ea typeface="+mn-ea"/>
        <a:cs typeface="+mn-cs"/>
      </a:defRPr>
    </a:lvl1pPr>
    <a:lvl2pPr marL="457200" algn="l" rtl="0" fontAlgn="base">
      <a:spcBef>
        <a:spcPct val="0"/>
      </a:spcBef>
      <a:spcAft>
        <a:spcPct val="0"/>
      </a:spcAft>
      <a:defRPr sz="2200" kern="1200">
        <a:solidFill>
          <a:schemeClr val="tx1"/>
        </a:solidFill>
        <a:latin typeface="Verdana" pitchFamily="34" charset="0"/>
        <a:ea typeface="+mn-ea"/>
        <a:cs typeface="+mn-cs"/>
      </a:defRPr>
    </a:lvl2pPr>
    <a:lvl3pPr marL="914400" algn="l" rtl="0" fontAlgn="base">
      <a:spcBef>
        <a:spcPct val="0"/>
      </a:spcBef>
      <a:spcAft>
        <a:spcPct val="0"/>
      </a:spcAft>
      <a:defRPr sz="2200" kern="1200">
        <a:solidFill>
          <a:schemeClr val="tx1"/>
        </a:solidFill>
        <a:latin typeface="Verdana" pitchFamily="34" charset="0"/>
        <a:ea typeface="+mn-ea"/>
        <a:cs typeface="+mn-cs"/>
      </a:defRPr>
    </a:lvl3pPr>
    <a:lvl4pPr marL="1371600" algn="l" rtl="0" fontAlgn="base">
      <a:spcBef>
        <a:spcPct val="0"/>
      </a:spcBef>
      <a:spcAft>
        <a:spcPct val="0"/>
      </a:spcAft>
      <a:defRPr sz="2200" kern="1200">
        <a:solidFill>
          <a:schemeClr val="tx1"/>
        </a:solidFill>
        <a:latin typeface="Verdana" pitchFamily="34" charset="0"/>
        <a:ea typeface="+mn-ea"/>
        <a:cs typeface="+mn-cs"/>
      </a:defRPr>
    </a:lvl4pPr>
    <a:lvl5pPr marL="1828800" algn="l" rtl="0" fontAlgn="base">
      <a:spcBef>
        <a:spcPct val="0"/>
      </a:spcBef>
      <a:spcAft>
        <a:spcPct val="0"/>
      </a:spcAft>
      <a:defRPr sz="2200" kern="1200">
        <a:solidFill>
          <a:schemeClr val="tx1"/>
        </a:solidFill>
        <a:latin typeface="Verdana" pitchFamily="34" charset="0"/>
        <a:ea typeface="+mn-ea"/>
        <a:cs typeface="+mn-cs"/>
      </a:defRPr>
    </a:lvl5pPr>
    <a:lvl6pPr marL="2286000" algn="l" defTabSz="914400" rtl="0" eaLnBrk="1" latinLnBrk="0" hangingPunct="1">
      <a:defRPr sz="2200" kern="1200">
        <a:solidFill>
          <a:schemeClr val="tx1"/>
        </a:solidFill>
        <a:latin typeface="Verdana" pitchFamily="34" charset="0"/>
        <a:ea typeface="+mn-ea"/>
        <a:cs typeface="+mn-cs"/>
      </a:defRPr>
    </a:lvl6pPr>
    <a:lvl7pPr marL="2743200" algn="l" defTabSz="914400" rtl="0" eaLnBrk="1" latinLnBrk="0" hangingPunct="1">
      <a:defRPr sz="2200" kern="1200">
        <a:solidFill>
          <a:schemeClr val="tx1"/>
        </a:solidFill>
        <a:latin typeface="Verdana" pitchFamily="34" charset="0"/>
        <a:ea typeface="+mn-ea"/>
        <a:cs typeface="+mn-cs"/>
      </a:defRPr>
    </a:lvl7pPr>
    <a:lvl8pPr marL="3200400" algn="l" defTabSz="914400" rtl="0" eaLnBrk="1" latinLnBrk="0" hangingPunct="1">
      <a:defRPr sz="2200" kern="1200">
        <a:solidFill>
          <a:schemeClr val="tx1"/>
        </a:solidFill>
        <a:latin typeface="Verdana" pitchFamily="34" charset="0"/>
        <a:ea typeface="+mn-ea"/>
        <a:cs typeface="+mn-cs"/>
      </a:defRPr>
    </a:lvl8pPr>
    <a:lvl9pPr marL="3657600" algn="l" defTabSz="914400" rtl="0" eaLnBrk="1" latinLnBrk="0" hangingPunct="1">
      <a:defRPr sz="22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FFFF66"/>
    <a:srgbClr val="005187"/>
    <a:srgbClr val="000000"/>
    <a:srgbClr val="55286E"/>
    <a:srgbClr val="FFFFFF"/>
    <a:srgbClr val="0E3B6E"/>
    <a:srgbClr val="0042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26" autoAdjust="0"/>
    <p:restoredTop sz="94580" autoAdjust="0"/>
  </p:normalViewPr>
  <p:slideViewPr>
    <p:cSldViewPr>
      <p:cViewPr varScale="1">
        <p:scale>
          <a:sx n="68" d="100"/>
          <a:sy n="68" d="100"/>
        </p:scale>
        <p:origin x="1286"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2" d="100"/>
          <a:sy n="82" d="100"/>
        </p:scale>
        <p:origin x="-3222" y="-96"/>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523756" y="470557"/>
            <a:ext cx="5762900" cy="43563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defTabSz="960333" eaLnBrk="0" hangingPunct="0">
              <a:spcBef>
                <a:spcPct val="0"/>
              </a:spcBef>
              <a:defRPr sz="1000">
                <a:latin typeface="Arial" charset="0"/>
              </a:defRPr>
            </a:lvl1pPr>
          </a:lstStyle>
          <a:p>
            <a:pPr>
              <a:defRPr/>
            </a:pPr>
            <a:endParaRPr lang="nl-NL"/>
          </a:p>
        </p:txBody>
      </p:sp>
      <p:sp>
        <p:nvSpPr>
          <p:cNvPr id="32771" name="Rectangle 3"/>
          <p:cNvSpPr>
            <a:spLocks noGrp="1" noChangeArrowheads="1"/>
          </p:cNvSpPr>
          <p:nvPr>
            <p:ph type="dt" sz="quarter" idx="1"/>
          </p:nvPr>
        </p:nvSpPr>
        <p:spPr bwMode="auto">
          <a:xfrm>
            <a:off x="523756" y="119718"/>
            <a:ext cx="2945129" cy="15463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defTabSz="960333" eaLnBrk="0" hangingPunct="0">
              <a:spcBef>
                <a:spcPct val="0"/>
              </a:spcBef>
              <a:defRPr sz="800">
                <a:latin typeface="Arial" charset="0"/>
              </a:defRPr>
            </a:lvl1pPr>
          </a:lstStyle>
          <a:p>
            <a:pPr>
              <a:defRPr/>
            </a:pPr>
            <a:r>
              <a:rPr lang="nl-NL"/>
              <a:t>26 October 2010</a:t>
            </a:r>
          </a:p>
        </p:txBody>
      </p:sp>
      <p:sp>
        <p:nvSpPr>
          <p:cNvPr id="32772" name="Rectangle 4"/>
          <p:cNvSpPr>
            <a:spLocks noGrp="1" noChangeArrowheads="1"/>
          </p:cNvSpPr>
          <p:nvPr>
            <p:ph type="ftr" sz="quarter" idx="2"/>
          </p:nvPr>
        </p:nvSpPr>
        <p:spPr bwMode="auto">
          <a:xfrm>
            <a:off x="523757" y="9431066"/>
            <a:ext cx="5912544" cy="49716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defTabSz="960333" eaLnBrk="0" hangingPunct="0">
              <a:spcBef>
                <a:spcPct val="0"/>
              </a:spcBef>
              <a:defRPr sz="1000">
                <a:latin typeface="Arial" charset="0"/>
              </a:defRPr>
            </a:lvl1pPr>
          </a:lstStyle>
          <a:p>
            <a:pPr>
              <a:defRPr/>
            </a:pPr>
            <a:r>
              <a:rPr lang="nl-NL"/>
              <a:t>Eventuele voettekst</a:t>
            </a:r>
          </a:p>
        </p:txBody>
      </p:sp>
      <p:sp>
        <p:nvSpPr>
          <p:cNvPr id="32773" name="Rectangle 5"/>
          <p:cNvSpPr>
            <a:spLocks noGrp="1" noChangeArrowheads="1"/>
          </p:cNvSpPr>
          <p:nvPr>
            <p:ph type="sldNum" sz="quarter" idx="3"/>
          </p:nvPr>
        </p:nvSpPr>
        <p:spPr bwMode="auto">
          <a:xfrm>
            <a:off x="6495202" y="9431066"/>
            <a:ext cx="224467" cy="49716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ctr" defTabSz="960333" eaLnBrk="0" hangingPunct="0">
              <a:spcBef>
                <a:spcPct val="0"/>
              </a:spcBef>
              <a:defRPr sz="1000">
                <a:latin typeface="Arial" charset="0"/>
              </a:defRPr>
            </a:lvl1pPr>
          </a:lstStyle>
          <a:p>
            <a:pPr>
              <a:defRPr/>
            </a:pPr>
            <a:fld id="{169F8614-09D7-4843-B3F9-A431175A8389}" type="slidenum">
              <a:rPr lang="nl-NL"/>
              <a:pPr>
                <a:defRPr/>
              </a:pPr>
              <a:t>‹#›</a:t>
            </a:fld>
            <a:endParaRPr lang="nl-NL"/>
          </a:p>
        </p:txBody>
      </p:sp>
      <p:pic>
        <p:nvPicPr>
          <p:cNvPr id="15366" name="Picture 19" descr="Def_p_p"/>
          <p:cNvPicPr>
            <a:picLocks noChangeAspect="1" noChangeArrowheads="1"/>
          </p:cNvPicPr>
          <p:nvPr/>
        </p:nvPicPr>
        <p:blipFill>
          <a:blip r:embed="rId2"/>
          <a:srcRect/>
          <a:stretch>
            <a:fillRect/>
          </a:stretch>
        </p:blipFill>
        <p:spPr bwMode="auto">
          <a:xfrm>
            <a:off x="5912544" y="1"/>
            <a:ext cx="885131" cy="590273"/>
          </a:xfrm>
          <a:prstGeom prst="rect">
            <a:avLst/>
          </a:prstGeom>
          <a:noFill/>
          <a:ln w="9525">
            <a:noFill/>
            <a:miter lim="800000"/>
            <a:headEnd/>
            <a:tailEnd/>
          </a:ln>
        </p:spPr>
      </p:pic>
      <p:sp>
        <p:nvSpPr>
          <p:cNvPr id="32788" name="RubriceringEnMerking2"/>
          <p:cNvSpPr txBox="1">
            <a:spLocks noChangeArrowheads="1"/>
          </p:cNvSpPr>
          <p:nvPr/>
        </p:nvSpPr>
        <p:spPr bwMode="auto">
          <a:xfrm rot="-5400000">
            <a:off x="6549860" y="2939921"/>
            <a:ext cx="123111" cy="120989"/>
          </a:xfrm>
          <a:prstGeom prst="rect">
            <a:avLst/>
          </a:prstGeom>
          <a:noFill/>
          <a:ln w="9525">
            <a:noFill/>
            <a:miter lim="800000"/>
            <a:headEnd/>
            <a:tailEnd/>
          </a:ln>
        </p:spPr>
        <p:txBody>
          <a:bodyPr vert="eaVert" lIns="0" tIns="0" rIns="0" bIns="0">
            <a:spAutoFit/>
          </a:bodyPr>
          <a:lstStyle/>
          <a:p>
            <a:pPr algn="r" eaLnBrk="0" hangingPunct="0">
              <a:defRPr/>
            </a:pPr>
            <a:endParaRPr lang="nl-NL" sz="800">
              <a:latin typeface="Arial" charset="0"/>
            </a:endParaRPr>
          </a:p>
        </p:txBody>
      </p:sp>
      <p:sp>
        <p:nvSpPr>
          <p:cNvPr id="32789" name="RubriceringEnMerking"/>
          <p:cNvSpPr txBox="1">
            <a:spLocks noChangeArrowheads="1"/>
          </p:cNvSpPr>
          <p:nvPr/>
        </p:nvSpPr>
        <p:spPr bwMode="auto">
          <a:xfrm rot="-5400000">
            <a:off x="6548268" y="6881448"/>
            <a:ext cx="123111" cy="120989"/>
          </a:xfrm>
          <a:prstGeom prst="rect">
            <a:avLst/>
          </a:prstGeom>
          <a:noFill/>
          <a:ln w="9525">
            <a:noFill/>
            <a:miter lim="800000"/>
            <a:headEnd/>
            <a:tailEnd/>
          </a:ln>
        </p:spPr>
        <p:txBody>
          <a:bodyPr vert="eaVert" lIns="0" tIns="0" rIns="0" bIns="0">
            <a:spAutoFit/>
          </a:bodyPr>
          <a:lstStyle/>
          <a:p>
            <a:pPr eaLnBrk="0" hangingPunct="0">
              <a:defRPr/>
            </a:pPr>
            <a:endParaRPr lang="nl-NL" sz="800">
              <a:latin typeface="Arial" charset="0"/>
            </a:endParaRPr>
          </a:p>
        </p:txBody>
      </p:sp>
    </p:spTree>
    <p:extLst>
      <p:ext uri="{BB962C8B-B14F-4D97-AF65-F5344CB8AC3E}">
        <p14:creationId xmlns:p14="http://schemas.microsoft.com/office/powerpoint/2010/main" val="3923650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523756" y="472218"/>
            <a:ext cx="5762900" cy="433976"/>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defTabSz="960333" eaLnBrk="0" hangingPunct="0">
              <a:spcBef>
                <a:spcPct val="0"/>
              </a:spcBef>
              <a:defRPr sz="1000">
                <a:latin typeface="Arial" charset="0"/>
              </a:defRPr>
            </a:lvl1pPr>
          </a:lstStyle>
          <a:p>
            <a:pPr>
              <a:defRPr/>
            </a:pPr>
            <a:endParaRPr lang="en-US"/>
          </a:p>
        </p:txBody>
      </p:sp>
      <p:sp>
        <p:nvSpPr>
          <p:cNvPr id="5123" name="Rectangle 3"/>
          <p:cNvSpPr>
            <a:spLocks noGrp="1" noChangeArrowheads="1"/>
          </p:cNvSpPr>
          <p:nvPr>
            <p:ph type="dt" idx="1"/>
          </p:nvPr>
        </p:nvSpPr>
        <p:spPr bwMode="auto">
          <a:xfrm>
            <a:off x="522164" y="119718"/>
            <a:ext cx="2945129" cy="15629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defTabSz="960333" eaLnBrk="0" hangingPunct="0">
              <a:spcBef>
                <a:spcPct val="0"/>
              </a:spcBef>
              <a:defRPr sz="800">
                <a:latin typeface="Arial" charset="0"/>
              </a:defRPr>
            </a:lvl1pPr>
          </a:lstStyle>
          <a:p>
            <a:pPr>
              <a:defRPr/>
            </a:pPr>
            <a:r>
              <a:rPr lang="en-US"/>
              <a:t>26 October 2010</a:t>
            </a:r>
          </a:p>
        </p:txBody>
      </p:sp>
      <p:sp>
        <p:nvSpPr>
          <p:cNvPr id="14340" name="Rectangle 4"/>
          <p:cNvSpPr>
            <a:spLocks noGrp="1" noRot="1" noChangeAspect="1" noChangeArrowheads="1" noTextEdit="1"/>
          </p:cNvSpPr>
          <p:nvPr>
            <p:ph type="sldImg" idx="2"/>
          </p:nvPr>
        </p:nvSpPr>
        <p:spPr bwMode="auto">
          <a:xfrm>
            <a:off x="355600" y="982663"/>
            <a:ext cx="4964113" cy="3724275"/>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523756" y="4896773"/>
            <a:ext cx="4640567" cy="405209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noProof="0" smtClean="0"/>
              <a:t>Klik om het opmaakprofiel van de modeltekst te bewerken</a:t>
            </a:r>
          </a:p>
          <a:p>
            <a:pPr lvl="1"/>
            <a:r>
              <a:rPr lang="en-US" noProof="0" smtClean="0"/>
              <a:t>Tweede niveau</a:t>
            </a:r>
          </a:p>
          <a:p>
            <a:pPr lvl="2"/>
            <a:r>
              <a:rPr lang="en-US" noProof="0" smtClean="0"/>
              <a:t>Derde niveau</a:t>
            </a:r>
          </a:p>
          <a:p>
            <a:pPr lvl="3"/>
            <a:r>
              <a:rPr lang="en-US" noProof="0" smtClean="0"/>
              <a:t>Vierde niveau</a:t>
            </a:r>
          </a:p>
          <a:p>
            <a:pPr lvl="4"/>
            <a:r>
              <a:rPr lang="en-US" noProof="0" smtClean="0"/>
              <a:t>Vijfde niveau</a:t>
            </a:r>
          </a:p>
        </p:txBody>
      </p:sp>
      <p:sp>
        <p:nvSpPr>
          <p:cNvPr id="5126" name="Rectangle 6"/>
          <p:cNvSpPr>
            <a:spLocks noGrp="1" noChangeArrowheads="1"/>
          </p:cNvSpPr>
          <p:nvPr>
            <p:ph type="ftr" sz="quarter" idx="4"/>
          </p:nvPr>
        </p:nvSpPr>
        <p:spPr bwMode="auto">
          <a:xfrm>
            <a:off x="522164" y="9431066"/>
            <a:ext cx="5988959" cy="49716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defTabSz="960333" eaLnBrk="0" hangingPunct="0">
              <a:spcBef>
                <a:spcPct val="0"/>
              </a:spcBef>
              <a:defRPr sz="1000">
                <a:latin typeface="Arial" charset="0"/>
              </a:defRPr>
            </a:lvl1pPr>
          </a:lstStyle>
          <a:p>
            <a:pPr>
              <a:defRPr/>
            </a:pPr>
            <a:r>
              <a:rPr lang="en-US"/>
              <a:t>Eventuele voettekst</a:t>
            </a:r>
          </a:p>
        </p:txBody>
      </p:sp>
      <p:sp>
        <p:nvSpPr>
          <p:cNvPr id="5127" name="Rectangle 7"/>
          <p:cNvSpPr>
            <a:spLocks noGrp="1" noChangeArrowheads="1"/>
          </p:cNvSpPr>
          <p:nvPr>
            <p:ph type="sldNum" sz="quarter" idx="5"/>
          </p:nvPr>
        </p:nvSpPr>
        <p:spPr bwMode="auto">
          <a:xfrm>
            <a:off x="6496795" y="9431066"/>
            <a:ext cx="226059" cy="49716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ctr" defTabSz="960333" eaLnBrk="0" hangingPunct="0">
              <a:spcBef>
                <a:spcPct val="0"/>
              </a:spcBef>
              <a:defRPr sz="1000">
                <a:latin typeface="Arial" charset="0"/>
              </a:defRPr>
            </a:lvl1pPr>
          </a:lstStyle>
          <a:p>
            <a:pPr>
              <a:defRPr/>
            </a:pPr>
            <a:fld id="{C16C24B1-3F57-4E7F-9347-F6D8F7C45BFE}" type="slidenum">
              <a:rPr lang="en-US"/>
              <a:pPr>
                <a:defRPr/>
              </a:pPr>
              <a:t>‹#›</a:t>
            </a:fld>
            <a:endParaRPr lang="en-US"/>
          </a:p>
        </p:txBody>
      </p:sp>
      <p:pic>
        <p:nvPicPr>
          <p:cNvPr id="14344" name="Picture 18" descr="Def_p_p"/>
          <p:cNvPicPr>
            <a:picLocks noChangeAspect="1" noChangeArrowheads="1"/>
          </p:cNvPicPr>
          <p:nvPr/>
        </p:nvPicPr>
        <p:blipFill>
          <a:blip r:embed="rId2"/>
          <a:srcRect/>
          <a:stretch>
            <a:fillRect/>
          </a:stretch>
        </p:blipFill>
        <p:spPr bwMode="auto">
          <a:xfrm>
            <a:off x="5912544" y="1"/>
            <a:ext cx="885131" cy="590273"/>
          </a:xfrm>
          <a:prstGeom prst="rect">
            <a:avLst/>
          </a:prstGeom>
          <a:noFill/>
          <a:ln w="9525">
            <a:noFill/>
            <a:miter lim="800000"/>
            <a:headEnd/>
            <a:tailEnd/>
          </a:ln>
        </p:spPr>
      </p:pic>
      <p:sp>
        <p:nvSpPr>
          <p:cNvPr id="5139" name="RubriceringEnMerking2"/>
          <p:cNvSpPr txBox="1">
            <a:spLocks noChangeArrowheads="1"/>
          </p:cNvSpPr>
          <p:nvPr/>
        </p:nvSpPr>
        <p:spPr bwMode="auto">
          <a:xfrm rot="-5400000">
            <a:off x="6549860" y="2939921"/>
            <a:ext cx="123111" cy="120989"/>
          </a:xfrm>
          <a:prstGeom prst="rect">
            <a:avLst/>
          </a:prstGeom>
          <a:noFill/>
          <a:ln w="9525">
            <a:noFill/>
            <a:miter lim="800000"/>
            <a:headEnd/>
            <a:tailEnd/>
          </a:ln>
        </p:spPr>
        <p:txBody>
          <a:bodyPr vert="eaVert" lIns="0" tIns="0" rIns="0" bIns="0">
            <a:spAutoFit/>
          </a:bodyPr>
          <a:lstStyle/>
          <a:p>
            <a:pPr algn="r" eaLnBrk="0" hangingPunct="0">
              <a:defRPr/>
            </a:pPr>
            <a:endParaRPr lang="nl-NL" sz="800">
              <a:latin typeface="Arial" charset="0"/>
            </a:endParaRPr>
          </a:p>
        </p:txBody>
      </p:sp>
      <p:sp>
        <p:nvSpPr>
          <p:cNvPr id="5140" name="RubriceringEnMerking"/>
          <p:cNvSpPr txBox="1">
            <a:spLocks noChangeArrowheads="1"/>
          </p:cNvSpPr>
          <p:nvPr/>
        </p:nvSpPr>
        <p:spPr bwMode="auto">
          <a:xfrm rot="-5400000">
            <a:off x="6548268" y="6881448"/>
            <a:ext cx="123111" cy="120989"/>
          </a:xfrm>
          <a:prstGeom prst="rect">
            <a:avLst/>
          </a:prstGeom>
          <a:noFill/>
          <a:ln w="9525">
            <a:noFill/>
            <a:miter lim="800000"/>
            <a:headEnd/>
            <a:tailEnd/>
          </a:ln>
        </p:spPr>
        <p:txBody>
          <a:bodyPr vert="eaVert" lIns="0" tIns="0" rIns="0" bIns="0">
            <a:spAutoFit/>
          </a:bodyPr>
          <a:lstStyle/>
          <a:p>
            <a:pPr eaLnBrk="0" hangingPunct="0">
              <a:defRPr/>
            </a:pPr>
            <a:endParaRPr lang="nl-NL" sz="800">
              <a:latin typeface="Arial" charset="0"/>
            </a:endParaRPr>
          </a:p>
        </p:txBody>
      </p:sp>
    </p:spTree>
    <p:extLst>
      <p:ext uri="{BB962C8B-B14F-4D97-AF65-F5344CB8AC3E}">
        <p14:creationId xmlns:p14="http://schemas.microsoft.com/office/powerpoint/2010/main" val="2515150366"/>
      </p:ext>
    </p:extLst>
  </p:cSld>
  <p:clrMap bg1="lt1" tx1="dk1" bg2="lt2" tx2="dk2" accent1="accent1" accent2="accent2" accent3="accent3" accent4="accent4" accent5="accent5" accent6="accent6" hlink="hlink" folHlink="folHlink"/>
  <p:hf hdr="0"/>
  <p:notesStyle>
    <a:lvl1pPr algn="l" rtl="0" eaLnBrk="0" fontAlgn="base" hangingPunct="0">
      <a:lnSpc>
        <a:spcPct val="110000"/>
      </a:lnSpc>
      <a:spcBef>
        <a:spcPct val="0"/>
      </a:spcBef>
      <a:spcAft>
        <a:spcPct val="0"/>
      </a:spcAft>
      <a:defRPr sz="1000" kern="1200">
        <a:solidFill>
          <a:schemeClr val="tx1"/>
        </a:solidFill>
        <a:latin typeface="Arial" charset="0"/>
        <a:ea typeface="+mn-ea"/>
        <a:cs typeface="+mn-cs"/>
      </a:defRPr>
    </a:lvl1pPr>
    <a:lvl2pPr marL="190500" algn="l" rtl="0" eaLnBrk="0" fontAlgn="base" hangingPunct="0">
      <a:lnSpc>
        <a:spcPct val="110000"/>
      </a:lnSpc>
      <a:spcBef>
        <a:spcPct val="0"/>
      </a:spcBef>
      <a:spcAft>
        <a:spcPct val="0"/>
      </a:spcAft>
      <a:defRPr sz="1000" kern="1200">
        <a:solidFill>
          <a:schemeClr val="tx1"/>
        </a:solidFill>
        <a:latin typeface="Arial" charset="0"/>
        <a:ea typeface="+mn-ea"/>
        <a:cs typeface="+mn-cs"/>
      </a:defRPr>
    </a:lvl2pPr>
    <a:lvl3pPr marL="381000" algn="l" rtl="0" eaLnBrk="0" fontAlgn="base" hangingPunct="0">
      <a:lnSpc>
        <a:spcPct val="110000"/>
      </a:lnSpc>
      <a:spcBef>
        <a:spcPct val="0"/>
      </a:spcBef>
      <a:spcAft>
        <a:spcPct val="0"/>
      </a:spcAft>
      <a:defRPr sz="1000" kern="1200">
        <a:solidFill>
          <a:schemeClr val="tx1"/>
        </a:solidFill>
        <a:latin typeface="Arial" charset="0"/>
        <a:ea typeface="+mn-ea"/>
        <a:cs typeface="+mn-cs"/>
      </a:defRPr>
    </a:lvl3pPr>
    <a:lvl4pPr marL="571500" algn="l" rtl="0" eaLnBrk="0" fontAlgn="base" hangingPunct="0">
      <a:lnSpc>
        <a:spcPct val="110000"/>
      </a:lnSpc>
      <a:spcBef>
        <a:spcPct val="0"/>
      </a:spcBef>
      <a:spcAft>
        <a:spcPct val="0"/>
      </a:spcAft>
      <a:defRPr sz="1000" kern="1200">
        <a:solidFill>
          <a:schemeClr val="tx1"/>
        </a:solidFill>
        <a:latin typeface="Arial" charset="0"/>
        <a:ea typeface="+mn-ea"/>
        <a:cs typeface="+mn-cs"/>
      </a:defRPr>
    </a:lvl4pPr>
    <a:lvl5pPr marL="762000" algn="l" rtl="0" eaLnBrk="0" fontAlgn="base" hangingPunct="0">
      <a:lnSpc>
        <a:spcPct val="110000"/>
      </a:lnSpc>
      <a:spcBef>
        <a:spcPct val="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jdelijke aanduiding voor dia-afbeelding 1"/>
          <p:cNvSpPr>
            <a:spLocks noGrp="1" noRot="1" noChangeAspect="1"/>
          </p:cNvSpPr>
          <p:nvPr>
            <p:ph type="sldImg"/>
          </p:nvPr>
        </p:nvSpPr>
        <p:spPr>
          <a:ln/>
        </p:spPr>
      </p:sp>
      <p:sp>
        <p:nvSpPr>
          <p:cNvPr id="17410" name="Tijdelijke aanduiding voor notities 2"/>
          <p:cNvSpPr>
            <a:spLocks noGrp="1"/>
          </p:cNvSpPr>
          <p:nvPr>
            <p:ph type="body" idx="1"/>
          </p:nvPr>
        </p:nvSpPr>
        <p:spPr>
          <a:noFill/>
          <a:ln/>
        </p:spPr>
        <p:txBody>
          <a:bodyPr/>
          <a:lstStyle/>
          <a:p>
            <a:endParaRPr lang="nl-NL" smtClean="0"/>
          </a:p>
        </p:txBody>
      </p:sp>
      <p:sp>
        <p:nvSpPr>
          <p:cNvPr id="17411" name="Tijdelijke aanduiding voor datum 3"/>
          <p:cNvSpPr>
            <a:spLocks noGrp="1"/>
          </p:cNvSpPr>
          <p:nvPr>
            <p:ph type="dt" sz="quarter" idx="1"/>
          </p:nvPr>
        </p:nvSpPr>
        <p:spPr>
          <a:noFill/>
        </p:spPr>
        <p:txBody>
          <a:bodyPr/>
          <a:lstStyle/>
          <a:p>
            <a:r>
              <a:rPr lang="en-US" smtClean="0"/>
              <a:t>26 October 2010</a:t>
            </a:r>
          </a:p>
        </p:txBody>
      </p:sp>
      <p:sp>
        <p:nvSpPr>
          <p:cNvPr id="17412" name="Tijdelijke aanduiding voor voettekst 4"/>
          <p:cNvSpPr>
            <a:spLocks noGrp="1"/>
          </p:cNvSpPr>
          <p:nvPr>
            <p:ph type="ftr" sz="quarter" idx="4"/>
          </p:nvPr>
        </p:nvSpPr>
        <p:spPr>
          <a:noFill/>
        </p:spPr>
        <p:txBody>
          <a:bodyPr/>
          <a:lstStyle/>
          <a:p>
            <a:r>
              <a:rPr lang="en-US" smtClean="0"/>
              <a:t>Eventuele voettekst</a:t>
            </a:r>
          </a:p>
        </p:txBody>
      </p:sp>
      <p:sp>
        <p:nvSpPr>
          <p:cNvPr id="17413" name="Tijdelijke aanduiding voor dianummer 5"/>
          <p:cNvSpPr>
            <a:spLocks noGrp="1"/>
          </p:cNvSpPr>
          <p:nvPr>
            <p:ph type="sldNum" sz="quarter" idx="5"/>
          </p:nvPr>
        </p:nvSpPr>
        <p:spPr>
          <a:noFill/>
        </p:spPr>
        <p:txBody>
          <a:bodyPr/>
          <a:lstStyle/>
          <a:p>
            <a:fld id="{8357FD6B-74D8-48DF-AF77-F3DC1C721E01}"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89"/>
          <p:cNvSpPr>
            <a:spLocks noChangeArrowheads="1"/>
          </p:cNvSpPr>
          <p:nvPr/>
        </p:nvSpPr>
        <p:spPr bwMode="auto">
          <a:xfrm>
            <a:off x="4572000" y="0"/>
            <a:ext cx="4572000" cy="6858000"/>
          </a:xfrm>
          <a:prstGeom prst="rect">
            <a:avLst/>
          </a:prstGeom>
          <a:solidFill>
            <a:srgbClr val="0E61AA"/>
          </a:solidFill>
          <a:ln w="9525">
            <a:noFill/>
            <a:miter lim="800000"/>
            <a:headEnd/>
            <a:tailEnd/>
          </a:ln>
          <a:effectLst/>
        </p:spPr>
        <p:txBody>
          <a:bodyPr wrap="none" lIns="0" tIns="0" rIns="0" bIns="0" anchor="ctr"/>
          <a:lstStyle/>
          <a:p>
            <a:pPr algn="ctr" eaLnBrk="0" hangingPunct="0">
              <a:spcBef>
                <a:spcPct val="50000"/>
              </a:spcBef>
              <a:defRPr/>
            </a:pPr>
            <a:endParaRPr lang="nl-NL" sz="2600">
              <a:solidFill>
                <a:schemeClr val="bg1"/>
              </a:solidFill>
            </a:endParaRPr>
          </a:p>
        </p:txBody>
      </p:sp>
      <p:sp>
        <p:nvSpPr>
          <p:cNvPr id="5" name="Rectangle 157"/>
          <p:cNvSpPr>
            <a:spLocks noChangeArrowheads="1"/>
          </p:cNvSpPr>
          <p:nvPr/>
        </p:nvSpPr>
        <p:spPr bwMode="auto">
          <a:xfrm>
            <a:off x="4933950" y="2474913"/>
            <a:ext cx="3598863" cy="942975"/>
          </a:xfrm>
          <a:prstGeom prst="rect">
            <a:avLst/>
          </a:prstGeom>
          <a:noFill/>
          <a:ln w="9525">
            <a:noFill/>
            <a:miter lim="800000"/>
            <a:headEnd/>
            <a:tailEnd/>
          </a:ln>
          <a:effectLst/>
        </p:spPr>
        <p:txBody>
          <a:bodyPr anchor="ctr"/>
          <a:lstStyle/>
          <a:p>
            <a:pPr eaLnBrk="0" hangingPunct="0">
              <a:defRPr/>
            </a:pPr>
            <a:endParaRPr lang="nl-NL" sz="2600">
              <a:solidFill>
                <a:schemeClr val="bg1"/>
              </a:solidFill>
            </a:endParaRPr>
          </a:p>
        </p:txBody>
      </p:sp>
      <p:sp>
        <p:nvSpPr>
          <p:cNvPr id="6" name="shpDatum"/>
          <p:cNvSpPr>
            <a:spLocks noChangeArrowheads="1"/>
          </p:cNvSpPr>
          <p:nvPr/>
        </p:nvSpPr>
        <p:spPr bwMode="auto">
          <a:xfrm>
            <a:off x="4913311" y="5658148"/>
            <a:ext cx="4035425" cy="749796"/>
          </a:xfrm>
          <a:prstGeom prst="rect">
            <a:avLst/>
          </a:prstGeom>
          <a:noFill/>
          <a:ln w="9525">
            <a:noFill/>
            <a:miter lim="800000"/>
            <a:headEnd/>
            <a:tailEnd/>
          </a:ln>
          <a:effectLst/>
        </p:spPr>
        <p:txBody>
          <a:bodyPr/>
          <a:lstStyle/>
          <a:p>
            <a:pPr eaLnBrk="0" hangingPunct="0">
              <a:spcBef>
                <a:spcPct val="50000"/>
              </a:spcBef>
              <a:defRPr/>
            </a:pPr>
            <a:r>
              <a:rPr lang="nl-NL" sz="1200" dirty="0" smtClean="0">
                <a:solidFill>
                  <a:schemeClr val="bg1"/>
                </a:solidFill>
              </a:rPr>
              <a:t>Captain Marc van der Donck</a:t>
            </a:r>
          </a:p>
          <a:p>
            <a:pPr eaLnBrk="0" hangingPunct="0">
              <a:spcBef>
                <a:spcPct val="50000"/>
              </a:spcBef>
              <a:defRPr/>
            </a:pPr>
            <a:r>
              <a:rPr lang="nl-NL" sz="1200" dirty="0" smtClean="0">
                <a:solidFill>
                  <a:schemeClr val="bg1"/>
                </a:solidFill>
              </a:rPr>
              <a:t>Chair MACHC</a:t>
            </a:r>
          </a:p>
          <a:p>
            <a:pPr eaLnBrk="0" hangingPunct="0">
              <a:spcBef>
                <a:spcPct val="50000"/>
              </a:spcBef>
              <a:defRPr/>
            </a:pPr>
            <a:endParaRPr lang="nl-NL" sz="1200" dirty="0" smtClean="0">
              <a:solidFill>
                <a:schemeClr val="bg1"/>
              </a:solidFill>
            </a:endParaRPr>
          </a:p>
          <a:p>
            <a:pPr eaLnBrk="0" hangingPunct="0">
              <a:defRPr/>
            </a:pPr>
            <a:r>
              <a:rPr lang="nl-NL" sz="1200" dirty="0" smtClean="0">
                <a:solidFill>
                  <a:schemeClr val="bg1"/>
                </a:solidFill>
              </a:rPr>
              <a:t>December</a:t>
            </a:r>
            <a:r>
              <a:rPr lang="nl-NL" sz="1200" baseline="0" dirty="0" smtClean="0">
                <a:solidFill>
                  <a:schemeClr val="bg1"/>
                </a:solidFill>
              </a:rPr>
              <a:t> </a:t>
            </a:r>
            <a:r>
              <a:rPr lang="nl-NL" sz="1200" dirty="0" smtClean="0">
                <a:solidFill>
                  <a:schemeClr val="bg1"/>
                </a:solidFill>
              </a:rPr>
              <a:t>2016</a:t>
            </a:r>
            <a:endParaRPr lang="nl-NL" sz="1200" dirty="0">
              <a:solidFill>
                <a:schemeClr val="bg1"/>
              </a:solidFill>
            </a:endParaRPr>
          </a:p>
        </p:txBody>
      </p:sp>
      <p:sp>
        <p:nvSpPr>
          <p:cNvPr id="7" name="ZwarteBalk" hidden="1"/>
          <p:cNvSpPr>
            <a:spLocks noChangeArrowheads="1"/>
          </p:cNvSpPr>
          <p:nvPr/>
        </p:nvSpPr>
        <p:spPr bwMode="auto">
          <a:xfrm>
            <a:off x="8893175" y="0"/>
            <a:ext cx="250825" cy="6858000"/>
          </a:xfrm>
          <a:prstGeom prst="rect">
            <a:avLst/>
          </a:prstGeom>
          <a:solidFill>
            <a:srgbClr val="000000"/>
          </a:solidFill>
          <a:ln w="9525">
            <a:noFill/>
            <a:miter lim="800000"/>
            <a:headEnd/>
            <a:tailEnd/>
          </a:ln>
          <a:effectLst/>
        </p:spPr>
        <p:txBody>
          <a:bodyPr wrap="none" lIns="0" tIns="0" rIns="0" bIns="0" anchor="ctr"/>
          <a:lstStyle/>
          <a:p>
            <a:pPr eaLnBrk="0" hangingPunct="0">
              <a:spcBef>
                <a:spcPct val="50000"/>
              </a:spcBef>
              <a:defRPr/>
            </a:pPr>
            <a:endParaRPr lang="en-US"/>
          </a:p>
        </p:txBody>
      </p:sp>
      <p:sp>
        <p:nvSpPr>
          <p:cNvPr id="8" name="ZwarteB" hidden="1"/>
          <p:cNvSpPr>
            <a:spLocks noChangeArrowheads="1"/>
          </p:cNvSpPr>
          <p:nvPr/>
        </p:nvSpPr>
        <p:spPr bwMode="auto">
          <a:xfrm>
            <a:off x="8893175" y="0"/>
            <a:ext cx="250825" cy="6858000"/>
          </a:xfrm>
          <a:prstGeom prst="rect">
            <a:avLst/>
          </a:prstGeom>
          <a:solidFill>
            <a:srgbClr val="000000"/>
          </a:solidFill>
          <a:ln w="9525" algn="ctr">
            <a:noFill/>
            <a:miter lim="800000"/>
            <a:headEnd/>
            <a:tailEnd/>
          </a:ln>
          <a:effectLst/>
        </p:spPr>
        <p:txBody>
          <a:bodyPr wrap="none" lIns="0" tIns="0" rIns="0" bIns="0" anchor="ctr"/>
          <a:lstStyle/>
          <a:p>
            <a:pPr eaLnBrk="0" hangingPunct="0">
              <a:spcBef>
                <a:spcPct val="50000"/>
              </a:spcBef>
              <a:defRPr/>
            </a:pPr>
            <a:endParaRPr lang="en-US"/>
          </a:p>
        </p:txBody>
      </p:sp>
      <p:sp>
        <p:nvSpPr>
          <p:cNvPr id="9" name="RubriceringEnMerking"/>
          <p:cNvSpPr txBox="1">
            <a:spLocks noChangeArrowheads="1"/>
          </p:cNvSpPr>
          <p:nvPr/>
        </p:nvSpPr>
        <p:spPr bwMode="auto">
          <a:xfrm rot="16200000">
            <a:off x="5897563" y="3182938"/>
            <a:ext cx="6302375" cy="168275"/>
          </a:xfrm>
          <a:prstGeom prst="rect">
            <a:avLst/>
          </a:prstGeom>
          <a:noFill/>
          <a:ln w="9525">
            <a:noFill/>
            <a:miter lim="800000"/>
            <a:headEnd/>
            <a:tailEnd/>
          </a:ln>
          <a:effectLst/>
        </p:spPr>
        <p:txBody>
          <a:bodyPr lIns="0" tIns="0" rIns="0" bIns="0"/>
          <a:lstStyle/>
          <a:p>
            <a:pPr eaLnBrk="0" hangingPunct="0">
              <a:defRPr/>
            </a:pPr>
            <a:endParaRPr lang="en-US" sz="1100" b="1">
              <a:solidFill>
                <a:schemeClr val="bg1"/>
              </a:solidFill>
            </a:endParaRPr>
          </a:p>
        </p:txBody>
      </p:sp>
      <p:pic>
        <p:nvPicPr>
          <p:cNvPr id="10" name="Picture 202" descr="Ke_Marine_Logo_Engels"/>
          <p:cNvPicPr>
            <a:picLocks noChangeAspect="1" noChangeArrowheads="1"/>
          </p:cNvPicPr>
          <p:nvPr userDrawn="1"/>
        </p:nvPicPr>
        <p:blipFill>
          <a:blip r:embed="rId2"/>
          <a:srcRect/>
          <a:stretch>
            <a:fillRect/>
          </a:stretch>
        </p:blipFill>
        <p:spPr bwMode="auto">
          <a:xfrm>
            <a:off x="0" y="0"/>
            <a:ext cx="9144000" cy="2001838"/>
          </a:xfrm>
          <a:prstGeom prst="rect">
            <a:avLst/>
          </a:prstGeom>
          <a:noFill/>
          <a:ln w="9525">
            <a:noFill/>
            <a:miter lim="800000"/>
            <a:headEnd/>
            <a:tailEnd/>
          </a:ln>
        </p:spPr>
      </p:pic>
      <p:sp>
        <p:nvSpPr>
          <p:cNvPr id="11" name="RveBenaming"/>
          <p:cNvSpPr txBox="1">
            <a:spLocks noChangeArrowheads="1"/>
          </p:cNvSpPr>
          <p:nvPr userDrawn="1"/>
        </p:nvSpPr>
        <p:spPr bwMode="auto">
          <a:xfrm>
            <a:off x="4913313" y="1071563"/>
            <a:ext cx="3887787" cy="287337"/>
          </a:xfrm>
          <a:prstGeom prst="rect">
            <a:avLst/>
          </a:prstGeom>
          <a:noFill/>
          <a:ln w="9525">
            <a:noFill/>
            <a:miter lim="800000"/>
            <a:headEnd/>
            <a:tailEnd/>
          </a:ln>
          <a:effectLst/>
        </p:spPr>
        <p:txBody>
          <a:bodyPr lIns="90000" tIns="0" rIns="0" bIns="0" anchor="b"/>
          <a:lstStyle/>
          <a:p>
            <a:pPr eaLnBrk="0" hangingPunct="0">
              <a:spcBef>
                <a:spcPct val="50000"/>
              </a:spcBef>
              <a:defRPr/>
            </a:pPr>
            <a:r>
              <a:rPr lang="nl-NL" sz="1200" dirty="0">
                <a:solidFill>
                  <a:schemeClr val="bg1"/>
                </a:solidFill>
              </a:rPr>
              <a:t>Hydrographic Service</a:t>
            </a:r>
          </a:p>
        </p:txBody>
      </p:sp>
      <p:sp>
        <p:nvSpPr>
          <p:cNvPr id="12" name="Afdeling"/>
          <p:cNvSpPr txBox="1">
            <a:spLocks noChangeArrowheads="1"/>
          </p:cNvSpPr>
          <p:nvPr userDrawn="1"/>
        </p:nvSpPr>
        <p:spPr bwMode="auto">
          <a:xfrm>
            <a:off x="4932363" y="5746750"/>
            <a:ext cx="3886200" cy="201613"/>
          </a:xfrm>
          <a:prstGeom prst="rect">
            <a:avLst/>
          </a:prstGeom>
          <a:noFill/>
          <a:ln w="9525">
            <a:noFill/>
            <a:miter lim="800000"/>
            <a:headEnd/>
            <a:tailEnd/>
          </a:ln>
          <a:effectLst/>
        </p:spPr>
        <p:txBody>
          <a:bodyPr lIns="90000" tIns="0" rIns="0" bIns="0"/>
          <a:lstStyle/>
          <a:p>
            <a:pPr eaLnBrk="0" hangingPunct="0">
              <a:spcBef>
                <a:spcPct val="50000"/>
              </a:spcBef>
              <a:defRPr/>
            </a:pPr>
            <a:endParaRPr lang="nl-NL" sz="1100">
              <a:solidFill>
                <a:schemeClr val="bg1"/>
              </a:solidFill>
            </a:endParaRPr>
          </a:p>
        </p:txBody>
      </p:sp>
      <p:sp>
        <p:nvSpPr>
          <p:cNvPr id="7368" name="Rectangle 200"/>
          <p:cNvSpPr>
            <a:spLocks noGrp="1" noChangeArrowheads="1"/>
          </p:cNvSpPr>
          <p:nvPr>
            <p:ph type="ctrTitle" hasCustomPrompt="1"/>
          </p:nvPr>
        </p:nvSpPr>
        <p:spPr>
          <a:xfrm>
            <a:off x="4933950" y="1696661"/>
            <a:ext cx="3598863" cy="892552"/>
          </a:xfrm>
        </p:spPr>
        <p:txBody>
          <a:bodyPr lIns="90000" tIns="45720" rIns="90000" bIns="45720" anchor="b"/>
          <a:lstStyle>
            <a:lvl1pPr algn="ctr">
              <a:defRPr baseline="0">
                <a:solidFill>
                  <a:schemeClr val="bg1"/>
                </a:solidFill>
              </a:defRPr>
            </a:lvl1pPr>
          </a:lstStyle>
          <a:p>
            <a:r>
              <a:rPr lang="nl-NL" dirty="0" smtClean="0"/>
              <a:t>16th MACHC Conference</a:t>
            </a:r>
            <a:endParaRPr lang="nl-NL" dirty="0"/>
          </a:p>
        </p:txBody>
      </p:sp>
      <p:sp>
        <p:nvSpPr>
          <p:cNvPr id="7379" name="Rectangle 211"/>
          <p:cNvSpPr>
            <a:spLocks noGrp="1" noChangeArrowheads="1"/>
          </p:cNvSpPr>
          <p:nvPr>
            <p:ph type="subTitle" idx="1" hasCustomPrompt="1"/>
          </p:nvPr>
        </p:nvSpPr>
        <p:spPr>
          <a:xfrm>
            <a:off x="4933950" y="2781300"/>
            <a:ext cx="3598863" cy="2447925"/>
          </a:xfrm>
        </p:spPr>
        <p:txBody>
          <a:bodyPr lIns="91440" tIns="45720" rIns="91440" bIns="45720"/>
          <a:lstStyle>
            <a:lvl1pPr marL="0" indent="0">
              <a:buFont typeface="Arial" panose="020B0604020202020204" pitchFamily="34" charset="0"/>
              <a:buNone/>
              <a:defRPr sz="2400" baseline="0">
                <a:solidFill>
                  <a:srgbClr val="FFC000"/>
                </a:solidFill>
              </a:defRPr>
            </a:lvl1pPr>
          </a:lstStyle>
          <a:p>
            <a:r>
              <a:rPr lang="nl-NL" dirty="0" smtClean="0"/>
              <a:t>Agenda item 2.2.1</a:t>
            </a:r>
          </a:p>
          <a:p>
            <a:endParaRPr lang="nl-NL" dirty="0" smtClean="0"/>
          </a:p>
          <a:p>
            <a:r>
              <a:rPr lang="en-US" noProof="0" dirty="0" smtClean="0"/>
              <a:t>Procedure for selecting the MACHC rep to the IHO council</a:t>
            </a:r>
            <a:endParaRPr lang="en-US" noProof="0"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40488" y="1265238"/>
            <a:ext cx="1943100" cy="47545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265238"/>
            <a:ext cx="5678488" cy="4754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el, illustratie en tekst">
    <p:spTree>
      <p:nvGrpSpPr>
        <p:cNvPr id="1" name=""/>
        <p:cNvGrpSpPr/>
        <p:nvPr/>
      </p:nvGrpSpPr>
      <p:grpSpPr>
        <a:xfrm>
          <a:off x="0" y="0"/>
          <a:ext cx="0" cy="0"/>
          <a:chOff x="0" y="0"/>
          <a:chExt cx="0" cy="0"/>
        </a:xfrm>
      </p:grpSpPr>
      <p:sp>
        <p:nvSpPr>
          <p:cNvPr id="2" name="Titel 1"/>
          <p:cNvSpPr>
            <a:spLocks noGrp="1"/>
          </p:cNvSpPr>
          <p:nvPr>
            <p:ph type="title"/>
          </p:nvPr>
        </p:nvSpPr>
        <p:spPr>
          <a:xfrm>
            <a:off x="611188" y="1265238"/>
            <a:ext cx="7772400" cy="396875"/>
          </a:xfrm>
        </p:spPr>
        <p:txBody>
          <a:bodyPr/>
          <a:lstStyle/>
          <a:p>
            <a:r>
              <a:rPr lang="en-US"/>
              <a:t>Klik om de stijl te bewerken</a:t>
            </a:r>
            <a:endParaRPr lang="nl-NL"/>
          </a:p>
        </p:txBody>
      </p:sp>
      <p:sp>
        <p:nvSpPr>
          <p:cNvPr id="3" name="Tijdelijke aanduiding voor illustratie 2"/>
          <p:cNvSpPr>
            <a:spLocks noGrp="1"/>
          </p:cNvSpPr>
          <p:nvPr>
            <p:ph type="clipArt" sz="half" idx="1"/>
          </p:nvPr>
        </p:nvSpPr>
        <p:spPr>
          <a:xfrm>
            <a:off x="609600" y="1773238"/>
            <a:ext cx="3810000" cy="4246562"/>
          </a:xfrm>
        </p:spPr>
        <p:txBody>
          <a:bodyPr/>
          <a:lstStyle/>
          <a:p>
            <a:pPr lvl="0"/>
            <a:endParaRPr lang="nl-NL" noProof="0"/>
          </a:p>
        </p:txBody>
      </p:sp>
      <p:sp>
        <p:nvSpPr>
          <p:cNvPr id="4" name="Tijdelijke aanduiding voor tekst 3"/>
          <p:cNvSpPr>
            <a:spLocks noGrp="1"/>
          </p:cNvSpPr>
          <p:nvPr>
            <p:ph type="body" sz="half" idx="2"/>
          </p:nvPr>
        </p:nvSpPr>
        <p:spPr>
          <a:xfrm>
            <a:off x="4572000" y="1773238"/>
            <a:ext cx="3810000" cy="4246562"/>
          </a:xfrm>
        </p:spPr>
        <p:txBody>
          <a:bodyPr/>
          <a:lstStyle/>
          <a:p>
            <a:pPr lvl="0"/>
            <a:r>
              <a:rPr lang="en-US"/>
              <a:t>Klik om de modelstijlen te bewerken</a:t>
            </a:r>
          </a:p>
          <a:p>
            <a:pPr lvl="1"/>
            <a:r>
              <a:rPr lang="en-US"/>
              <a:t>Tweede niveau</a:t>
            </a:r>
          </a:p>
          <a:p>
            <a:pPr lvl="2"/>
            <a:r>
              <a:rPr lang="en-US"/>
              <a:t>Derde niveau</a:t>
            </a:r>
          </a:p>
          <a:p>
            <a:pPr lvl="3"/>
            <a:r>
              <a:rPr lang="en-US"/>
              <a:t>Vierde niveau</a:t>
            </a:r>
          </a:p>
          <a:p>
            <a:pPr lvl="4"/>
            <a:r>
              <a:rPr lang="en-US"/>
              <a:t>Vijfde niveau</a:t>
            </a:r>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itle 4"/>
          <p:cNvSpPr>
            <a:spLocks noGrp="1"/>
          </p:cNvSpPr>
          <p:nvPr>
            <p:ph type="title"/>
          </p:nvPr>
        </p:nvSpPr>
        <p:spPr/>
        <p:txBody>
          <a:bodyPr/>
          <a:lstStyle/>
          <a:p>
            <a:r>
              <a:rPr lang="en-US" smtClean="0"/>
              <a:t>Click to edit Master title style</a:t>
            </a:r>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773238"/>
            <a:ext cx="3810000" cy="4246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1773238"/>
            <a:ext cx="3810000" cy="4246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97" name="shpKleurvlakOnder"/>
          <p:cNvSpPr>
            <a:spLocks noChangeArrowheads="1"/>
          </p:cNvSpPr>
          <p:nvPr/>
        </p:nvSpPr>
        <p:spPr bwMode="auto">
          <a:xfrm>
            <a:off x="0" y="6318250"/>
            <a:ext cx="9144000" cy="539750"/>
          </a:xfrm>
          <a:prstGeom prst="rect">
            <a:avLst/>
          </a:prstGeom>
          <a:solidFill>
            <a:srgbClr val="0E61AA"/>
          </a:solidFill>
          <a:ln w="25400">
            <a:noFill/>
            <a:miter lim="800000"/>
            <a:headEnd/>
            <a:tailEnd/>
          </a:ln>
        </p:spPr>
        <p:txBody>
          <a:bodyPr anchor="ctr"/>
          <a:lstStyle/>
          <a:p>
            <a:pPr algn="ctr">
              <a:defRPr/>
            </a:pPr>
            <a:endParaRPr lang="nl-NL" sz="1800">
              <a:solidFill>
                <a:srgbClr val="FFFFFF"/>
              </a:solidFill>
              <a:cs typeface="Arial" charset="0"/>
            </a:endParaRPr>
          </a:p>
        </p:txBody>
      </p:sp>
      <p:sp>
        <p:nvSpPr>
          <p:cNvPr id="1027" name="Rectangle 46"/>
          <p:cNvSpPr>
            <a:spLocks noGrp="1" noChangeAspect="1" noChangeArrowheads="1"/>
          </p:cNvSpPr>
          <p:nvPr>
            <p:ph type="body" idx="1"/>
          </p:nvPr>
        </p:nvSpPr>
        <p:spPr bwMode="auto">
          <a:xfrm>
            <a:off x="609600" y="1773238"/>
            <a:ext cx="7772400" cy="42465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Klik om het opmaakprofiel van de modeltekst te bewerken</a:t>
            </a:r>
          </a:p>
          <a:p>
            <a:pPr lvl="1"/>
            <a:r>
              <a:rPr lang="en-US" smtClean="0"/>
              <a:t> </a:t>
            </a:r>
          </a:p>
          <a:p>
            <a:pPr lvl="2"/>
            <a:r>
              <a:rPr lang="en-US" smtClean="0"/>
              <a:t> </a:t>
            </a:r>
          </a:p>
          <a:p>
            <a:pPr lvl="3"/>
            <a:r>
              <a:rPr lang="en-US" smtClean="0"/>
              <a:t> </a:t>
            </a:r>
          </a:p>
          <a:p>
            <a:pPr lvl="4"/>
            <a:r>
              <a:rPr lang="en-US" smtClean="0"/>
              <a:t> </a:t>
            </a:r>
          </a:p>
        </p:txBody>
      </p:sp>
      <p:sp>
        <p:nvSpPr>
          <p:cNvPr id="1095" name="shpTekst"/>
          <p:cNvSpPr>
            <a:spLocks noChangeArrowheads="1"/>
          </p:cNvSpPr>
          <p:nvPr/>
        </p:nvSpPr>
        <p:spPr bwMode="auto">
          <a:xfrm>
            <a:off x="0" y="0"/>
            <a:ext cx="9144000" cy="1071563"/>
          </a:xfrm>
          <a:prstGeom prst="rect">
            <a:avLst/>
          </a:prstGeom>
          <a:solidFill>
            <a:srgbClr val="0E61AA"/>
          </a:solidFill>
          <a:ln w="25400">
            <a:noFill/>
            <a:miter lim="800000"/>
            <a:headEnd/>
            <a:tailEnd/>
          </a:ln>
        </p:spPr>
        <p:txBody>
          <a:bodyPr anchor="ctr"/>
          <a:lstStyle/>
          <a:p>
            <a:pPr algn="ctr">
              <a:defRPr/>
            </a:pPr>
            <a:endParaRPr lang="nl-NL" sz="1800">
              <a:solidFill>
                <a:srgbClr val="FFFFFF"/>
              </a:solidFill>
              <a:cs typeface="Arial" charset="0"/>
            </a:endParaRPr>
          </a:p>
        </p:txBody>
      </p:sp>
      <p:sp>
        <p:nvSpPr>
          <p:cNvPr id="1029" name="Rectangle 45"/>
          <p:cNvSpPr>
            <a:spLocks noGrp="1" noChangeArrowheads="1"/>
          </p:cNvSpPr>
          <p:nvPr>
            <p:ph type="title"/>
          </p:nvPr>
        </p:nvSpPr>
        <p:spPr bwMode="auto">
          <a:xfrm>
            <a:off x="611188" y="1265238"/>
            <a:ext cx="7772400" cy="39687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endParaRPr lang="nl-NL" smtClean="0"/>
          </a:p>
        </p:txBody>
      </p:sp>
      <p:sp>
        <p:nvSpPr>
          <p:cNvPr id="1100" name="shpBeeldmerk"/>
          <p:cNvSpPr>
            <a:spLocks noChangeArrowheads="1"/>
          </p:cNvSpPr>
          <p:nvPr/>
        </p:nvSpPr>
        <p:spPr bwMode="auto">
          <a:xfrm>
            <a:off x="19050" y="6330950"/>
            <a:ext cx="712788" cy="363538"/>
          </a:xfrm>
          <a:prstGeom prst="rect">
            <a:avLst/>
          </a:prstGeom>
          <a:noFill/>
          <a:ln w="9525">
            <a:noFill/>
            <a:miter lim="800000"/>
            <a:headEnd/>
            <a:tailEnd/>
          </a:ln>
        </p:spPr>
        <p:txBody>
          <a:bodyPr/>
          <a:lstStyle/>
          <a:p>
            <a:pPr eaLnBrk="0" hangingPunct="0">
              <a:defRPr/>
            </a:pPr>
            <a:fld id="{8EE11AD8-92F2-4C1E-BA97-C2E0F57E82BC}" type="slidenum">
              <a:rPr lang="nl-NL" sz="1000">
                <a:solidFill>
                  <a:schemeClr val="bg1"/>
                </a:solidFill>
                <a:cs typeface="Arial" charset="0"/>
              </a:rPr>
              <a:pPr eaLnBrk="0" hangingPunct="0">
                <a:defRPr/>
              </a:pPr>
              <a:t>‹#›</a:t>
            </a:fld>
            <a:endParaRPr lang="nl-NL" sz="1000" dirty="0">
              <a:solidFill>
                <a:schemeClr val="bg1"/>
              </a:solidFill>
              <a:cs typeface="Arial" charset="0"/>
            </a:endParaRPr>
          </a:p>
        </p:txBody>
      </p:sp>
      <p:sp>
        <p:nvSpPr>
          <p:cNvPr id="1101" name="shpDatum"/>
          <p:cNvSpPr>
            <a:spLocks noChangeArrowheads="1"/>
          </p:cNvSpPr>
          <p:nvPr/>
        </p:nvSpPr>
        <p:spPr bwMode="auto">
          <a:xfrm>
            <a:off x="5724525" y="6531769"/>
            <a:ext cx="3419475" cy="217487"/>
          </a:xfrm>
          <a:prstGeom prst="rect">
            <a:avLst/>
          </a:prstGeom>
          <a:noFill/>
          <a:ln w="9525">
            <a:noFill/>
            <a:miter lim="800000"/>
            <a:headEnd/>
            <a:tailEnd/>
          </a:ln>
          <a:effectLst/>
        </p:spPr>
        <p:txBody>
          <a:bodyPr/>
          <a:lstStyle/>
          <a:p>
            <a:pPr eaLnBrk="0" hangingPunct="0">
              <a:defRPr/>
            </a:pPr>
            <a:r>
              <a:rPr lang="nl-NL" sz="1200" dirty="0" smtClean="0">
                <a:solidFill>
                  <a:schemeClr val="bg1"/>
                </a:solidFill>
              </a:rPr>
              <a:t>December</a:t>
            </a:r>
            <a:r>
              <a:rPr lang="nl-NL" sz="1200" baseline="0" dirty="0" smtClean="0">
                <a:solidFill>
                  <a:schemeClr val="bg1"/>
                </a:solidFill>
              </a:rPr>
              <a:t> </a:t>
            </a:r>
            <a:r>
              <a:rPr lang="nl-NL" sz="1200" dirty="0" smtClean="0">
                <a:solidFill>
                  <a:schemeClr val="bg1"/>
                </a:solidFill>
              </a:rPr>
              <a:t>2016</a:t>
            </a:r>
            <a:endParaRPr lang="nl-NL" sz="1200" dirty="0">
              <a:solidFill>
                <a:schemeClr val="bg1"/>
              </a:solidFill>
            </a:endParaRPr>
          </a:p>
        </p:txBody>
      </p:sp>
      <p:sp>
        <p:nvSpPr>
          <p:cNvPr id="1109" name="TitelSlide2"/>
          <p:cNvSpPr txBox="1">
            <a:spLocks noChangeArrowheads="1"/>
          </p:cNvSpPr>
          <p:nvPr/>
        </p:nvSpPr>
        <p:spPr bwMode="auto">
          <a:xfrm>
            <a:off x="19100" y="6531769"/>
            <a:ext cx="4006850" cy="217487"/>
          </a:xfrm>
          <a:prstGeom prst="rect">
            <a:avLst/>
          </a:prstGeom>
          <a:noFill/>
          <a:ln w="9525">
            <a:noFill/>
            <a:miter lim="800000"/>
            <a:headEnd/>
            <a:tailEnd/>
          </a:ln>
          <a:effectLst/>
        </p:spPr>
        <p:txBody>
          <a:bodyPr lIns="90000" tIns="46800" rIns="90000" bIns="46800"/>
          <a:lstStyle/>
          <a:p>
            <a:pPr eaLnBrk="0" hangingPunct="0">
              <a:spcBef>
                <a:spcPct val="50000"/>
              </a:spcBef>
              <a:defRPr/>
            </a:pPr>
            <a:r>
              <a:rPr lang="en-US" sz="1200" dirty="0" smtClean="0">
                <a:solidFill>
                  <a:schemeClr val="bg1"/>
                </a:solidFill>
              </a:rPr>
              <a:t>17</a:t>
            </a:r>
            <a:r>
              <a:rPr lang="en-US" sz="1200" baseline="30000" dirty="0" smtClean="0">
                <a:solidFill>
                  <a:schemeClr val="bg1"/>
                </a:solidFill>
              </a:rPr>
              <a:t>th</a:t>
            </a:r>
            <a:r>
              <a:rPr lang="en-US" sz="1200" dirty="0" smtClean="0">
                <a:solidFill>
                  <a:schemeClr val="bg1"/>
                </a:solidFill>
              </a:rPr>
              <a:t> MACHC Conference</a:t>
            </a:r>
            <a:endParaRPr lang="nl-NL" sz="1200" dirty="0">
              <a:solidFill>
                <a:schemeClr val="bg1"/>
              </a:solidFill>
            </a:endParaRPr>
          </a:p>
        </p:txBody>
      </p:sp>
      <p:sp>
        <p:nvSpPr>
          <p:cNvPr id="1113" name="ZwarteBalk" hidden="1"/>
          <p:cNvSpPr>
            <a:spLocks noChangeArrowheads="1"/>
          </p:cNvSpPr>
          <p:nvPr/>
        </p:nvSpPr>
        <p:spPr bwMode="auto">
          <a:xfrm>
            <a:off x="8893175" y="0"/>
            <a:ext cx="250825" cy="6858000"/>
          </a:xfrm>
          <a:prstGeom prst="rect">
            <a:avLst/>
          </a:prstGeom>
          <a:solidFill>
            <a:srgbClr val="000000"/>
          </a:solidFill>
          <a:ln w="9525">
            <a:noFill/>
            <a:miter lim="800000"/>
            <a:headEnd/>
            <a:tailEnd/>
          </a:ln>
          <a:effectLst/>
        </p:spPr>
        <p:txBody>
          <a:bodyPr wrap="none" lIns="0" tIns="0" rIns="0" bIns="0" anchor="ctr"/>
          <a:lstStyle/>
          <a:p>
            <a:pPr eaLnBrk="0" hangingPunct="0">
              <a:spcBef>
                <a:spcPct val="50000"/>
              </a:spcBef>
              <a:defRPr/>
            </a:pPr>
            <a:endParaRPr lang="en-US"/>
          </a:p>
        </p:txBody>
      </p:sp>
      <p:sp>
        <p:nvSpPr>
          <p:cNvPr id="1118" name="ZwarteB" hidden="1"/>
          <p:cNvSpPr>
            <a:spLocks noChangeArrowheads="1"/>
          </p:cNvSpPr>
          <p:nvPr/>
        </p:nvSpPr>
        <p:spPr bwMode="auto">
          <a:xfrm>
            <a:off x="8893175" y="0"/>
            <a:ext cx="250825" cy="6858000"/>
          </a:xfrm>
          <a:prstGeom prst="rect">
            <a:avLst/>
          </a:prstGeom>
          <a:solidFill>
            <a:schemeClr val="tx1"/>
          </a:solidFill>
          <a:ln w="9525">
            <a:noFill/>
            <a:miter lim="800000"/>
            <a:headEnd/>
            <a:tailEnd/>
          </a:ln>
          <a:effectLst/>
        </p:spPr>
        <p:txBody>
          <a:bodyPr wrap="none" lIns="0" tIns="0" rIns="0" bIns="0" anchor="ctr"/>
          <a:lstStyle/>
          <a:p>
            <a:pPr eaLnBrk="0" hangingPunct="0">
              <a:spcBef>
                <a:spcPct val="50000"/>
              </a:spcBef>
              <a:defRPr/>
            </a:pPr>
            <a:endParaRPr lang="en-US"/>
          </a:p>
        </p:txBody>
      </p:sp>
      <p:sp>
        <p:nvSpPr>
          <p:cNvPr id="1116" name="RubriceringEnMerking"/>
          <p:cNvSpPr txBox="1">
            <a:spLocks noChangeArrowheads="1"/>
          </p:cNvSpPr>
          <p:nvPr/>
        </p:nvSpPr>
        <p:spPr bwMode="auto">
          <a:xfrm rot="-5400000">
            <a:off x="5903119" y="3177382"/>
            <a:ext cx="6302375" cy="179387"/>
          </a:xfrm>
          <a:prstGeom prst="rect">
            <a:avLst/>
          </a:prstGeom>
          <a:noFill/>
          <a:ln w="9525">
            <a:noFill/>
            <a:miter lim="800000"/>
            <a:headEnd/>
            <a:tailEnd/>
          </a:ln>
          <a:effectLst/>
        </p:spPr>
        <p:txBody>
          <a:bodyPr lIns="0" tIns="0" rIns="0" bIns="0"/>
          <a:lstStyle/>
          <a:p>
            <a:pPr eaLnBrk="0" hangingPunct="0">
              <a:defRPr/>
            </a:pPr>
            <a:endParaRPr lang="en-US" sz="1100" b="1">
              <a:solidFill>
                <a:schemeClr val="bg1"/>
              </a:solidFill>
            </a:endParaRPr>
          </a:p>
        </p:txBody>
      </p:sp>
      <p:pic>
        <p:nvPicPr>
          <p:cNvPr id="1036" name="LogoMarine" descr="K_Marine_Logo_Powerpoint_pos"/>
          <p:cNvPicPr>
            <a:picLocks noChangeArrowheads="1"/>
          </p:cNvPicPr>
          <p:nvPr/>
        </p:nvPicPr>
        <p:blipFill>
          <a:blip r:embed="rId14"/>
          <a:srcRect/>
          <a:stretch>
            <a:fillRect/>
          </a:stretch>
        </p:blipFill>
        <p:spPr bwMode="auto">
          <a:xfrm>
            <a:off x="4335463" y="0"/>
            <a:ext cx="439737" cy="8493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Lst>
  <p:timing>
    <p:tnLst>
      <p:par>
        <p:cTn id="1" dur="indefinite" restart="never" nodeType="tmRoot"/>
      </p:par>
    </p:tnLst>
  </p:timing>
  <p:txStyles>
    <p:titleStyle>
      <a:lvl1pPr algn="l" rtl="0" eaLnBrk="0" fontAlgn="base" hangingPunct="0">
        <a:spcBef>
          <a:spcPct val="0"/>
        </a:spcBef>
        <a:spcAft>
          <a:spcPct val="0"/>
        </a:spcAft>
        <a:defRPr sz="2600">
          <a:solidFill>
            <a:srgbClr val="E17000"/>
          </a:solidFill>
          <a:latin typeface="+mj-lt"/>
          <a:ea typeface="+mj-ea"/>
          <a:cs typeface="+mj-cs"/>
        </a:defRPr>
      </a:lvl1pPr>
      <a:lvl2pPr algn="l" rtl="0" eaLnBrk="0" fontAlgn="base" hangingPunct="0">
        <a:spcBef>
          <a:spcPct val="0"/>
        </a:spcBef>
        <a:spcAft>
          <a:spcPct val="0"/>
        </a:spcAft>
        <a:defRPr sz="2600">
          <a:solidFill>
            <a:srgbClr val="E17000"/>
          </a:solidFill>
          <a:latin typeface="Verdana" pitchFamily="34" charset="0"/>
        </a:defRPr>
      </a:lvl2pPr>
      <a:lvl3pPr algn="l" rtl="0" eaLnBrk="0" fontAlgn="base" hangingPunct="0">
        <a:spcBef>
          <a:spcPct val="0"/>
        </a:spcBef>
        <a:spcAft>
          <a:spcPct val="0"/>
        </a:spcAft>
        <a:defRPr sz="2600">
          <a:solidFill>
            <a:srgbClr val="E17000"/>
          </a:solidFill>
          <a:latin typeface="Verdana" pitchFamily="34" charset="0"/>
        </a:defRPr>
      </a:lvl3pPr>
      <a:lvl4pPr algn="l" rtl="0" eaLnBrk="0" fontAlgn="base" hangingPunct="0">
        <a:spcBef>
          <a:spcPct val="0"/>
        </a:spcBef>
        <a:spcAft>
          <a:spcPct val="0"/>
        </a:spcAft>
        <a:defRPr sz="2600">
          <a:solidFill>
            <a:srgbClr val="E17000"/>
          </a:solidFill>
          <a:latin typeface="Verdana" pitchFamily="34" charset="0"/>
        </a:defRPr>
      </a:lvl4pPr>
      <a:lvl5pPr algn="l" rtl="0" eaLnBrk="0" fontAlgn="base" hangingPunct="0">
        <a:spcBef>
          <a:spcPct val="0"/>
        </a:spcBef>
        <a:spcAft>
          <a:spcPct val="0"/>
        </a:spcAft>
        <a:defRPr sz="2600">
          <a:solidFill>
            <a:srgbClr val="E17000"/>
          </a:solidFill>
          <a:latin typeface="Verdana" pitchFamily="34" charset="0"/>
        </a:defRPr>
      </a:lvl5pPr>
      <a:lvl6pPr marL="457200" algn="l" rtl="0" eaLnBrk="0" fontAlgn="base" hangingPunct="0">
        <a:spcBef>
          <a:spcPct val="0"/>
        </a:spcBef>
        <a:spcAft>
          <a:spcPct val="0"/>
        </a:spcAft>
        <a:defRPr sz="2600">
          <a:solidFill>
            <a:srgbClr val="E17000"/>
          </a:solidFill>
          <a:latin typeface="Verdana" pitchFamily="34" charset="0"/>
        </a:defRPr>
      </a:lvl6pPr>
      <a:lvl7pPr marL="914400" algn="l" rtl="0" eaLnBrk="0" fontAlgn="base" hangingPunct="0">
        <a:spcBef>
          <a:spcPct val="0"/>
        </a:spcBef>
        <a:spcAft>
          <a:spcPct val="0"/>
        </a:spcAft>
        <a:defRPr sz="2600">
          <a:solidFill>
            <a:srgbClr val="E17000"/>
          </a:solidFill>
          <a:latin typeface="Verdana" pitchFamily="34" charset="0"/>
        </a:defRPr>
      </a:lvl7pPr>
      <a:lvl8pPr marL="1371600" algn="l" rtl="0" eaLnBrk="0" fontAlgn="base" hangingPunct="0">
        <a:spcBef>
          <a:spcPct val="0"/>
        </a:spcBef>
        <a:spcAft>
          <a:spcPct val="0"/>
        </a:spcAft>
        <a:defRPr sz="2600">
          <a:solidFill>
            <a:srgbClr val="E17000"/>
          </a:solidFill>
          <a:latin typeface="Verdana" pitchFamily="34" charset="0"/>
        </a:defRPr>
      </a:lvl8pPr>
      <a:lvl9pPr marL="1828800" algn="l" rtl="0" eaLnBrk="0" fontAlgn="base" hangingPunct="0">
        <a:spcBef>
          <a:spcPct val="0"/>
        </a:spcBef>
        <a:spcAft>
          <a:spcPct val="0"/>
        </a:spcAft>
        <a:defRPr sz="2600">
          <a:solidFill>
            <a:srgbClr val="E17000"/>
          </a:solidFill>
          <a:latin typeface="Verdana" pitchFamily="34" charset="0"/>
        </a:defRPr>
      </a:lvl9pPr>
    </p:titleStyle>
    <p:bodyStyle>
      <a:lvl1pPr marL="342900" indent="-342900" algn="l" rtl="0" eaLnBrk="0" fontAlgn="base" hangingPunct="0">
        <a:spcBef>
          <a:spcPct val="5000"/>
        </a:spcBef>
        <a:spcAft>
          <a:spcPct val="0"/>
        </a:spcAft>
        <a:buChar char="•"/>
        <a:defRPr sz="2200">
          <a:solidFill>
            <a:srgbClr val="000000"/>
          </a:solidFill>
          <a:latin typeface="+mn-lt"/>
          <a:ea typeface="+mn-ea"/>
          <a:cs typeface="+mn-cs"/>
        </a:defRPr>
      </a:lvl1pPr>
      <a:lvl2pPr marL="374650" indent="-184150" algn="l" rtl="0" eaLnBrk="0" fontAlgn="base" hangingPunct="0">
        <a:spcBef>
          <a:spcPct val="5000"/>
        </a:spcBef>
        <a:spcAft>
          <a:spcPct val="0"/>
        </a:spcAft>
        <a:buChar char="•"/>
        <a:defRPr sz="2200">
          <a:solidFill>
            <a:srgbClr val="000000"/>
          </a:solidFill>
          <a:latin typeface="+mn-lt"/>
        </a:defRPr>
      </a:lvl2pPr>
      <a:lvl3pPr marL="660400" indent="254000" algn="l" rtl="0" eaLnBrk="0" fontAlgn="base" hangingPunct="0">
        <a:spcBef>
          <a:spcPct val="5000"/>
        </a:spcBef>
        <a:spcAft>
          <a:spcPct val="0"/>
        </a:spcAft>
        <a:buFont typeface="Verdana" pitchFamily="34" charset="0"/>
        <a:buChar char="–"/>
        <a:defRPr sz="2200">
          <a:solidFill>
            <a:srgbClr val="000000"/>
          </a:solidFill>
          <a:latin typeface="+mn-lt"/>
        </a:defRPr>
      </a:lvl3pPr>
      <a:lvl4pPr marL="1166813" indent="-177800" algn="l" rtl="0" eaLnBrk="0" fontAlgn="base" hangingPunct="0">
        <a:spcBef>
          <a:spcPct val="5000"/>
        </a:spcBef>
        <a:spcAft>
          <a:spcPct val="0"/>
        </a:spcAft>
        <a:buFont typeface="Verdana" pitchFamily="34" charset="0"/>
        <a:buChar char="›"/>
        <a:defRPr sz="2200">
          <a:solidFill>
            <a:srgbClr val="000000"/>
          </a:solidFill>
          <a:latin typeface="+mn-lt"/>
        </a:defRPr>
      </a:lvl4pPr>
      <a:lvl5pPr marL="1346200" indent="482600" algn="l" rtl="0" eaLnBrk="0" fontAlgn="base" hangingPunct="0">
        <a:spcBef>
          <a:spcPct val="5000"/>
        </a:spcBef>
        <a:spcAft>
          <a:spcPct val="0"/>
        </a:spcAft>
        <a:buFont typeface="Verdana" pitchFamily="34" charset="0"/>
        <a:buChar char="»"/>
        <a:defRPr sz="2200">
          <a:solidFill>
            <a:srgbClr val="000000"/>
          </a:solidFill>
          <a:latin typeface="+mn-lt"/>
        </a:defRPr>
      </a:lvl5pPr>
      <a:lvl6pPr marL="1803400" algn="l" rtl="0" eaLnBrk="0" fontAlgn="base" hangingPunct="0">
        <a:spcBef>
          <a:spcPct val="5000"/>
        </a:spcBef>
        <a:spcAft>
          <a:spcPct val="0"/>
        </a:spcAft>
        <a:buFont typeface="Verdana" pitchFamily="34" charset="0"/>
        <a:buChar char="»"/>
        <a:defRPr sz="2200">
          <a:solidFill>
            <a:srgbClr val="000000"/>
          </a:solidFill>
          <a:latin typeface="+mn-lt"/>
        </a:defRPr>
      </a:lvl6pPr>
      <a:lvl7pPr marL="2260600" algn="l" rtl="0" eaLnBrk="0" fontAlgn="base" hangingPunct="0">
        <a:spcBef>
          <a:spcPct val="5000"/>
        </a:spcBef>
        <a:spcAft>
          <a:spcPct val="0"/>
        </a:spcAft>
        <a:buFont typeface="Verdana" pitchFamily="34" charset="0"/>
        <a:buChar char="»"/>
        <a:defRPr sz="2200">
          <a:solidFill>
            <a:srgbClr val="000000"/>
          </a:solidFill>
          <a:latin typeface="+mn-lt"/>
        </a:defRPr>
      </a:lvl7pPr>
      <a:lvl8pPr marL="2717800" algn="l" rtl="0" eaLnBrk="0" fontAlgn="base" hangingPunct="0">
        <a:spcBef>
          <a:spcPct val="5000"/>
        </a:spcBef>
        <a:spcAft>
          <a:spcPct val="0"/>
        </a:spcAft>
        <a:buFont typeface="Verdana" pitchFamily="34" charset="0"/>
        <a:buChar char="»"/>
        <a:defRPr sz="2200">
          <a:solidFill>
            <a:srgbClr val="000000"/>
          </a:solidFill>
          <a:latin typeface="+mn-lt"/>
        </a:defRPr>
      </a:lvl8pPr>
      <a:lvl9pPr marL="3175000" algn="l" rtl="0" eaLnBrk="0" fontAlgn="base" hangingPunct="0">
        <a:spcBef>
          <a:spcPct val="5000"/>
        </a:spcBef>
        <a:spcAft>
          <a:spcPct val="0"/>
        </a:spcAft>
        <a:buFont typeface="Verdana" pitchFamily="34" charset="0"/>
        <a:buChar char="»"/>
        <a:defRPr sz="22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33950" y="1696662"/>
            <a:ext cx="3598863" cy="892552"/>
          </a:xfrm>
        </p:spPr>
        <p:txBody>
          <a:bodyPr/>
          <a:lstStyle/>
          <a:p>
            <a:r>
              <a:rPr lang="nl-NL" dirty="0" smtClean="0"/>
              <a:t>17th MACHC Conference</a:t>
            </a:r>
            <a:endParaRPr lang="en-US" dirty="0"/>
          </a:p>
        </p:txBody>
      </p:sp>
      <p:sp>
        <p:nvSpPr>
          <p:cNvPr id="5" name="Rectangle 211"/>
          <p:cNvSpPr>
            <a:spLocks noGrp="1" noChangeArrowheads="1"/>
          </p:cNvSpPr>
          <p:nvPr>
            <p:ph type="subTitle" idx="1"/>
          </p:nvPr>
        </p:nvSpPr>
        <p:spPr>
          <a:xfrm>
            <a:off x="4933950" y="2781300"/>
            <a:ext cx="3598863" cy="2447925"/>
          </a:xfrm>
        </p:spPr>
        <p:txBody>
          <a:bodyPr lIns="91440" tIns="45720" rIns="91440" bIns="45720"/>
          <a:lstStyle>
            <a:lvl1pPr marL="0" indent="0">
              <a:buFont typeface="Arial" panose="020B0604020202020204" pitchFamily="34" charset="0"/>
              <a:buNone/>
              <a:defRPr sz="2400" baseline="0">
                <a:solidFill>
                  <a:srgbClr val="FFC000"/>
                </a:solidFill>
              </a:defRPr>
            </a:lvl1pPr>
          </a:lstStyle>
          <a:p>
            <a:r>
              <a:rPr lang="nl-NL" dirty="0" smtClean="0"/>
              <a:t>Agenda item 1.5</a:t>
            </a:r>
          </a:p>
          <a:p>
            <a:endParaRPr lang="nl-NL" dirty="0" smtClean="0"/>
          </a:p>
          <a:p>
            <a:r>
              <a:rPr lang="en-US" noProof="0" dirty="0" smtClean="0"/>
              <a:t>MACHC 16 Action list Review</a:t>
            </a:r>
            <a:endParaRPr lang="en-US" noProof="0" dirty="0"/>
          </a:p>
        </p:txBody>
      </p:sp>
      <p:pic>
        <p:nvPicPr>
          <p:cNvPr id="6" name="Afbeelding 1"/>
          <p:cNvPicPr>
            <a:picLocks noChangeAspect="1"/>
          </p:cNvPicPr>
          <p:nvPr/>
        </p:nvPicPr>
        <p:blipFill>
          <a:blip r:embed="rId3" cstate="print"/>
          <a:srcRect/>
          <a:stretch>
            <a:fillRect/>
          </a:stretch>
        </p:blipFill>
        <p:spPr bwMode="auto">
          <a:xfrm>
            <a:off x="823128" y="669791"/>
            <a:ext cx="2848928" cy="3263265"/>
          </a:xfrm>
          <a:prstGeom prst="rect">
            <a:avLst/>
          </a:prstGeom>
          <a:noFill/>
          <a:ln w="9525">
            <a:noFill/>
            <a:miter lim="800000"/>
            <a:headEnd/>
            <a:tailEnd/>
          </a:ln>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921" y="4149080"/>
            <a:ext cx="4645025" cy="199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684213" y="1052736"/>
            <a:ext cx="3296095" cy="430887"/>
          </a:xfrm>
          <a:prstGeom prst="rect">
            <a:avLst/>
          </a:prstGeom>
          <a:noFill/>
          <a:ln w="9525">
            <a:noFill/>
            <a:miter lim="800000"/>
            <a:headEnd/>
            <a:tailEnd/>
          </a:ln>
        </p:spPr>
        <p:txBody>
          <a:bodyPr wrap="none">
            <a:spAutoFit/>
          </a:bodyPr>
          <a:lstStyle/>
          <a:p>
            <a:r>
              <a:rPr lang="en-GB" dirty="0" smtClean="0">
                <a:solidFill>
                  <a:schemeClr val="tx2"/>
                </a:solidFill>
              </a:rPr>
              <a:t>Open action items (1)</a:t>
            </a:r>
            <a:endParaRPr lang="en-GB" dirty="0">
              <a:solidFill>
                <a:schemeClr val="tx2"/>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860746908"/>
              </p:ext>
            </p:extLst>
          </p:nvPr>
        </p:nvGraphicFramePr>
        <p:xfrm>
          <a:off x="107504" y="1556792"/>
          <a:ext cx="8856984" cy="26572076"/>
        </p:xfrm>
        <a:graphic>
          <a:graphicData uri="http://schemas.openxmlformats.org/drawingml/2006/table">
            <a:tbl>
              <a:tblPr/>
              <a:tblGrid>
                <a:gridCol w="792088">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gridCol w="3039512">
                  <a:extLst>
                    <a:ext uri="{9D8B030D-6E8A-4147-A177-3AD203B41FA5}">
                      <a16:colId xmlns:a16="http://schemas.microsoft.com/office/drawing/2014/main" val="20002"/>
                    </a:ext>
                  </a:extLst>
                </a:gridCol>
                <a:gridCol w="704904">
                  <a:extLst>
                    <a:ext uri="{9D8B030D-6E8A-4147-A177-3AD203B41FA5}">
                      <a16:colId xmlns:a16="http://schemas.microsoft.com/office/drawing/2014/main" val="20003"/>
                    </a:ext>
                  </a:extLst>
                </a:gridCol>
                <a:gridCol w="576064">
                  <a:extLst>
                    <a:ext uri="{9D8B030D-6E8A-4147-A177-3AD203B41FA5}">
                      <a16:colId xmlns:a16="http://schemas.microsoft.com/office/drawing/2014/main" val="20004"/>
                    </a:ext>
                  </a:extLst>
                </a:gridCol>
                <a:gridCol w="144016">
                  <a:extLst>
                    <a:ext uri="{9D8B030D-6E8A-4147-A177-3AD203B41FA5}">
                      <a16:colId xmlns:a16="http://schemas.microsoft.com/office/drawing/2014/main" val="20005"/>
                    </a:ext>
                  </a:extLst>
                </a:gridCol>
                <a:gridCol w="2808312">
                  <a:extLst>
                    <a:ext uri="{9D8B030D-6E8A-4147-A177-3AD203B41FA5}">
                      <a16:colId xmlns:a16="http://schemas.microsoft.com/office/drawing/2014/main" val="20006"/>
                    </a:ext>
                  </a:extLst>
                </a:gridCol>
              </a:tblGrid>
              <a:tr h="504056">
                <a:tc>
                  <a:txBody>
                    <a:bodyPr/>
                    <a:lstStyle/>
                    <a:p>
                      <a:pPr marL="0" algn="l" defTabSz="914400" rtl="0" eaLnBrk="1" latinLnBrk="0" hangingPunct="1">
                        <a:lnSpc>
                          <a:spcPct val="115000"/>
                        </a:lnSpc>
                        <a:spcBef>
                          <a:spcPts val="200"/>
                        </a:spcBef>
                        <a:spcAft>
                          <a:spcPts val="200"/>
                        </a:spcAft>
                      </a:pPr>
                      <a:r>
                        <a:rPr lang="en-US" sz="1400" kern="1200" dirty="0">
                          <a:solidFill>
                            <a:schemeClr val="bg1"/>
                          </a:solidFill>
                          <a:effectLst/>
                          <a:latin typeface="Arial" panose="020B0604020202020204" pitchFamily="34" charset="0"/>
                          <a:ea typeface="Times New Roman"/>
                          <a:cs typeface="Arial" panose="020B0604020202020204" pitchFamily="34" charset="0"/>
                        </a:rPr>
                        <a:t>No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69850" algn="l" defTabSz="914400" rtl="0" eaLnBrk="1" latinLnBrk="0" hangingPunct="1">
                        <a:lnSpc>
                          <a:spcPct val="115000"/>
                        </a:lnSpc>
                        <a:spcBef>
                          <a:spcPts val="200"/>
                        </a:spcBef>
                        <a:spcAft>
                          <a:spcPts val="200"/>
                        </a:spcAft>
                      </a:pPr>
                      <a:r>
                        <a:rPr lang="en-US" sz="1400" kern="1200" dirty="0">
                          <a:solidFill>
                            <a:schemeClr val="bg1"/>
                          </a:solidFill>
                          <a:effectLst/>
                          <a:latin typeface="Arial" panose="020B0604020202020204" pitchFamily="34" charset="0"/>
                          <a:ea typeface="Times New Roman"/>
                          <a:cs typeface="Arial" panose="020B0604020202020204" pitchFamily="34" charset="0"/>
                        </a:rPr>
                        <a:t>Subject mater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l" defTabSz="914400" rtl="0" eaLnBrk="1" latinLnBrk="0" hangingPunct="1">
                        <a:lnSpc>
                          <a:spcPct val="115000"/>
                        </a:lnSpc>
                        <a:spcBef>
                          <a:spcPts val="200"/>
                        </a:spcBef>
                        <a:spcAft>
                          <a:spcPts val="200"/>
                        </a:spcAft>
                      </a:pPr>
                      <a:r>
                        <a:rPr lang="en-US" sz="1400" kern="1200" dirty="0">
                          <a:solidFill>
                            <a:schemeClr val="bg1"/>
                          </a:solidFill>
                          <a:effectLst/>
                          <a:latin typeface="Arial" panose="020B0604020202020204" pitchFamily="34" charset="0"/>
                          <a:ea typeface="Times New Roman"/>
                          <a:cs typeface="Arial" panose="020B0604020202020204" pitchFamily="34" charset="0"/>
                        </a:rPr>
                        <a:t>Action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l" defTabSz="914400" rtl="0" eaLnBrk="1" latinLnBrk="0" hangingPunct="1">
                        <a:lnSpc>
                          <a:spcPct val="115000"/>
                        </a:lnSpc>
                        <a:spcBef>
                          <a:spcPts val="200"/>
                        </a:spcBef>
                        <a:spcAft>
                          <a:spcPts val="200"/>
                        </a:spcAft>
                      </a:pPr>
                      <a:r>
                        <a:rPr lang="en-US" sz="1400" kern="1200" dirty="0" err="1" smtClean="0">
                          <a:solidFill>
                            <a:schemeClr val="bg1"/>
                          </a:solidFill>
                          <a:effectLst/>
                          <a:latin typeface="Arial" panose="020B0604020202020204" pitchFamily="34" charset="0"/>
                          <a:ea typeface="Times New Roman"/>
                          <a:cs typeface="Arial" panose="020B0604020202020204" pitchFamily="34" charset="0"/>
                        </a:rPr>
                        <a:t>Respon-sible</a:t>
                      </a:r>
                      <a:endParaRPr lang="en-US" sz="1400" kern="1200" dirty="0">
                        <a:solidFill>
                          <a:schemeClr val="bg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l" defTabSz="914400" rtl="0" eaLnBrk="1" latinLnBrk="0" hangingPunct="1">
                        <a:lnSpc>
                          <a:spcPct val="115000"/>
                        </a:lnSpc>
                        <a:spcBef>
                          <a:spcPts val="200"/>
                        </a:spcBef>
                        <a:spcAft>
                          <a:spcPts val="200"/>
                        </a:spcAft>
                      </a:pPr>
                      <a:r>
                        <a:rPr lang="en-US" sz="1400" kern="1200" dirty="0">
                          <a:solidFill>
                            <a:schemeClr val="bg1"/>
                          </a:solidFill>
                          <a:effectLst/>
                          <a:latin typeface="Arial" panose="020B0604020202020204" pitchFamily="34" charset="0"/>
                          <a:ea typeface="Times New Roman"/>
                          <a:cs typeface="Arial" panose="020B0604020202020204" pitchFamily="34" charset="0"/>
                        </a:rPr>
                        <a:t>Due date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gridSpan="2">
                  <a:txBody>
                    <a:bodyPr/>
                    <a:lstStyle/>
                    <a:p>
                      <a:pPr marL="0" algn="l" defTabSz="914400" rtl="0" eaLnBrk="1" latinLnBrk="0" hangingPunct="1">
                        <a:lnSpc>
                          <a:spcPct val="115000"/>
                        </a:lnSpc>
                        <a:spcBef>
                          <a:spcPts val="200"/>
                        </a:spcBef>
                        <a:spcAft>
                          <a:spcPts val="200"/>
                        </a:spcAft>
                      </a:pPr>
                      <a:r>
                        <a:rPr lang="en-US" sz="1400" kern="1200" dirty="0">
                          <a:solidFill>
                            <a:schemeClr val="bg1"/>
                          </a:solidFill>
                          <a:effectLst/>
                          <a:latin typeface="Arial" panose="020B0604020202020204" pitchFamily="34" charset="0"/>
                          <a:ea typeface="Times New Roman"/>
                          <a:cs typeface="Arial" panose="020B0604020202020204" pitchFamily="34" charset="0"/>
                        </a:rPr>
                        <a:t>Status at the start of 17th MACHC</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hMerge="1">
                  <a:txBody>
                    <a:bodyPr/>
                    <a:lstStyle/>
                    <a:p>
                      <a:endParaRPr lang="en-US"/>
                    </a:p>
                  </a:txBody>
                  <a:tcPr/>
                </a:tc>
                <a:extLst>
                  <a:ext uri="{0D108BD9-81ED-4DB2-BD59-A6C34878D82A}">
                    <a16:rowId xmlns:a16="http://schemas.microsoft.com/office/drawing/2014/main" val="10000"/>
                  </a:ext>
                </a:extLst>
              </a:tr>
              <a:tr h="216024">
                <a:tc gridSpan="7">
                  <a:txBody>
                    <a:bodyPr/>
                    <a:lstStyle/>
                    <a:p>
                      <a:pPr marL="0" algn="l" defTabSz="914400" rtl="0" eaLnBrk="1" latinLnBrk="0" hangingPunct="1">
                        <a:lnSpc>
                          <a:spcPct val="115000"/>
                        </a:lnSpc>
                        <a:spcBef>
                          <a:spcPts val="200"/>
                        </a:spcBef>
                        <a:spcAft>
                          <a:spcPts val="200"/>
                        </a:spcAft>
                      </a:pPr>
                      <a:r>
                        <a:rPr lang="en-US" sz="1400" b="1" kern="1200" dirty="0">
                          <a:solidFill>
                            <a:schemeClr val="tx1"/>
                          </a:solidFill>
                          <a:effectLst/>
                          <a:latin typeface="Arial" panose="020B0604020202020204" pitchFamily="34" charset="0"/>
                          <a:ea typeface="Times New Roman"/>
                          <a:cs typeface="Arial" panose="020B0604020202020204" pitchFamily="34" charset="0"/>
                        </a:rPr>
                        <a:t>List of open actions 16th MACHC meeting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178350">
                <a:tc>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16.1.6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Statutes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15000"/>
                        </a:lnSpc>
                        <a:spcBef>
                          <a:spcPts val="200"/>
                        </a:spcBef>
                        <a:spcAft>
                          <a:spcPts val="200"/>
                        </a:spcAft>
                      </a:pPr>
                      <a:r>
                        <a:rPr lang="en-GB" sz="1400" kern="1200" dirty="0">
                          <a:solidFill>
                            <a:schemeClr val="tx1"/>
                          </a:solidFill>
                          <a:effectLst/>
                          <a:latin typeface="Arial" panose="020B0604020202020204" pitchFamily="34" charset="0"/>
                          <a:ea typeface="Times New Roman"/>
                          <a:cs typeface="Arial" panose="020B0604020202020204" pitchFamily="34" charset="0"/>
                        </a:rPr>
                        <a:t>Member States to consider how to provide dual versions in Spanish and English of MACHC documents, for instance as a voluntary service by a Member State.</a:t>
                      </a: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Member States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17th </a:t>
                      </a:r>
                      <a:r>
                        <a:rPr lang="en-US" sz="1400" kern="1200" dirty="0" smtClean="0">
                          <a:solidFill>
                            <a:schemeClr val="tx1"/>
                          </a:solidFill>
                          <a:effectLst/>
                          <a:latin typeface="Arial" panose="020B0604020202020204" pitchFamily="34" charset="0"/>
                          <a:ea typeface="Times New Roman"/>
                          <a:cs typeface="Arial" panose="020B0604020202020204" pitchFamily="34" charset="0"/>
                        </a:rPr>
                        <a:t>MACHC</a:t>
                      </a:r>
                    </a:p>
                    <a:p>
                      <a:pPr marL="0" algn="l" defTabSz="914400" rtl="0" eaLnBrk="1" latinLnBrk="0" hangingPunct="1">
                        <a:lnSpc>
                          <a:spcPct val="115000"/>
                        </a:lnSpc>
                        <a:spcBef>
                          <a:spcPts val="200"/>
                        </a:spcBef>
                        <a:spcAft>
                          <a:spcPts val="200"/>
                        </a:spcAft>
                      </a:pPr>
                      <a:r>
                        <a:rPr lang="nl-NL" sz="1400" kern="1200" dirty="0" smtClean="0">
                          <a:solidFill>
                            <a:schemeClr val="tx1"/>
                          </a:solidFill>
                          <a:effectLst/>
                          <a:latin typeface="Arial" panose="020B0604020202020204" pitchFamily="34" charset="0"/>
                          <a:ea typeface="Times New Roman"/>
                          <a:cs typeface="Arial" panose="020B0604020202020204" pitchFamily="34" charset="0"/>
                        </a:rPr>
                        <a:t>Meet</a:t>
                      </a: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algn="l" defTabSz="914400" rtl="0" eaLnBrk="1" latinLnBrk="0" hangingPunct="1">
                        <a:lnSpc>
                          <a:spcPct val="115000"/>
                        </a:lnSpc>
                        <a:spcBef>
                          <a:spcPts val="200"/>
                        </a:spcBef>
                        <a:spcAft>
                          <a:spcPts val="200"/>
                        </a:spcAft>
                      </a:pP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15000"/>
                        </a:lnSpc>
                        <a:spcBef>
                          <a:spcPts val="200"/>
                        </a:spcBef>
                        <a:spcAft>
                          <a:spcPts val="200"/>
                        </a:spcAft>
                      </a:pPr>
                      <a:r>
                        <a:rPr lang="en-US" sz="1400" b="1" kern="1200" dirty="0">
                          <a:solidFill>
                            <a:schemeClr val="tx1"/>
                          </a:solidFill>
                          <a:effectLst/>
                          <a:latin typeface="Arial" panose="020B0604020202020204" pitchFamily="34" charset="0"/>
                          <a:ea typeface="Times New Roman"/>
                          <a:cs typeface="Arial" panose="020B0604020202020204" pitchFamily="34" charset="0"/>
                        </a:rPr>
                        <a:t>Open. </a:t>
                      </a:r>
                      <a:r>
                        <a:rPr lang="en-US" sz="1400" kern="1200" dirty="0">
                          <a:solidFill>
                            <a:schemeClr val="tx1"/>
                          </a:solidFill>
                          <a:effectLst/>
                          <a:latin typeface="Arial" panose="020B0604020202020204" pitchFamily="34" charset="0"/>
                          <a:ea typeface="Times New Roman"/>
                          <a:cs typeface="Arial" panose="020B0604020202020204" pitchFamily="34" charset="0"/>
                        </a:rPr>
                        <a:t>No members volunteered. As a courtesy Chair used Google Translate.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56700">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16.2.1.3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CB</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Honduras, Guatemala and/or Belize to give an (annual) feedback at the MACHC Conference on the Gulf of Honduras project. </a:t>
                      </a:r>
                    </a:p>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Honduras, Guatemala,</a:t>
                      </a:r>
                    </a:p>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Belize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17th </a:t>
                      </a:r>
                      <a:r>
                        <a:rPr lang="en-US" sz="1400" kern="1200" dirty="0" smtClean="0">
                          <a:solidFill>
                            <a:schemeClr val="tx1"/>
                          </a:solidFill>
                          <a:effectLst/>
                          <a:latin typeface="Arial" panose="020B0604020202020204" pitchFamily="34" charset="0"/>
                          <a:ea typeface="Times New Roman"/>
                          <a:cs typeface="Arial" panose="020B0604020202020204" pitchFamily="34" charset="0"/>
                        </a:rPr>
                        <a:t>MACHC Meet</a:t>
                      </a: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algn="l" defTabSz="914400" rtl="0" eaLnBrk="1" latinLnBrk="0" hangingPunct="1">
                        <a:lnSpc>
                          <a:spcPct val="115000"/>
                        </a:lnSpc>
                        <a:spcBef>
                          <a:spcPts val="200"/>
                        </a:spcBef>
                        <a:spcAft>
                          <a:spcPts val="200"/>
                        </a:spcAft>
                      </a:pP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b="1" kern="1200" dirty="0">
                          <a:solidFill>
                            <a:schemeClr val="tx1"/>
                          </a:solidFill>
                          <a:effectLst/>
                          <a:latin typeface="Arial" panose="020B0604020202020204" pitchFamily="34" charset="0"/>
                          <a:ea typeface="Times New Roman"/>
                          <a:cs typeface="Arial" panose="020B0604020202020204" pitchFamily="34" charset="0"/>
                        </a:rPr>
                        <a:t>Open</a:t>
                      </a:r>
                      <a:r>
                        <a:rPr lang="en-US" sz="1400" kern="1200" dirty="0">
                          <a:solidFill>
                            <a:schemeClr val="tx1"/>
                          </a:solidFill>
                          <a:effectLst/>
                          <a:latin typeface="Arial" panose="020B0604020202020204" pitchFamily="34" charset="0"/>
                          <a:ea typeface="Times New Roman"/>
                          <a:cs typeface="Arial" panose="020B0604020202020204" pitchFamily="34" charset="0"/>
                        </a:rPr>
                        <a:t>. Within the context of the GOH-project hydrographic systems were </a:t>
                      </a:r>
                      <a:r>
                        <a:rPr lang="en-US" sz="1400" kern="1200" dirty="0" smtClean="0">
                          <a:solidFill>
                            <a:schemeClr val="tx1"/>
                          </a:solidFill>
                          <a:effectLst/>
                          <a:latin typeface="Arial" panose="020B0604020202020204" pitchFamily="34" charset="0"/>
                          <a:ea typeface="Times New Roman"/>
                          <a:cs typeface="Arial" panose="020B0604020202020204" pitchFamily="34" charset="0"/>
                        </a:rPr>
                        <a:t>provided</a:t>
                      </a:r>
                      <a:r>
                        <a:rPr lang="en-US" sz="1400" kern="1200" dirty="0">
                          <a:solidFill>
                            <a:schemeClr val="tx1"/>
                          </a:solidFill>
                          <a:effectLst/>
                          <a:latin typeface="Arial" panose="020B0604020202020204" pitchFamily="34" charset="0"/>
                          <a:ea typeface="Times New Roman"/>
                          <a:cs typeface="Arial" panose="020B0604020202020204" pitchFamily="34" charset="0"/>
                        </a:rPr>
                        <a:t>. Currently it is unclear if and where this capability has been put to use.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279274">
                <a:tc>
                  <a:txBody>
                    <a:bodyPr/>
                    <a:lstStyle/>
                    <a:p>
                      <a:pPr marL="0" algn="l" defTabSz="914400" rtl="0" eaLnBrk="1" latinLnBrk="0" hangingPunct="1">
                        <a:lnSpc>
                          <a:spcPct val="115000"/>
                        </a:lnSpc>
                        <a:spcBef>
                          <a:spcPts val="200"/>
                        </a:spcBef>
                        <a:spcAft>
                          <a:spcPts val="200"/>
                        </a:spcAft>
                      </a:pPr>
                      <a:r>
                        <a:rPr lang="en-GB" sz="1400" kern="1200" dirty="0">
                          <a:solidFill>
                            <a:schemeClr val="tx1"/>
                          </a:solidFill>
                          <a:effectLst/>
                          <a:latin typeface="Arial" panose="020B0604020202020204" pitchFamily="34" charset="0"/>
                          <a:ea typeface="Times New Roman"/>
                          <a:cs typeface="Arial" panose="020B0604020202020204" pitchFamily="34" charset="0"/>
                        </a:rPr>
                        <a:t>16.2.2.7</a:t>
                      </a: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15000"/>
                        </a:lnSpc>
                        <a:spcBef>
                          <a:spcPts val="200"/>
                        </a:spcBef>
                        <a:spcAft>
                          <a:spcPts val="200"/>
                        </a:spcAft>
                      </a:pPr>
                      <a:r>
                        <a:rPr lang="en-GB" sz="1400" kern="1200" dirty="0">
                          <a:solidFill>
                            <a:schemeClr val="tx1"/>
                          </a:solidFill>
                          <a:effectLst/>
                          <a:latin typeface="Arial" panose="020B0604020202020204" pitchFamily="34" charset="0"/>
                          <a:ea typeface="Times New Roman"/>
                          <a:cs typeface="Arial" panose="020B0604020202020204" pitchFamily="34" charset="0"/>
                        </a:rPr>
                        <a:t>IRCC7/28</a:t>
                      </a: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15000"/>
                        </a:lnSpc>
                        <a:spcBef>
                          <a:spcPts val="200"/>
                        </a:spcBef>
                        <a:spcAft>
                          <a:spcPts val="200"/>
                        </a:spcAft>
                      </a:pPr>
                      <a:r>
                        <a:rPr lang="en-GB" sz="1400" kern="1200" dirty="0">
                          <a:solidFill>
                            <a:schemeClr val="tx1"/>
                          </a:solidFill>
                          <a:effectLst/>
                          <a:latin typeface="Arial" panose="020B0604020202020204" pitchFamily="34" charset="0"/>
                          <a:ea typeface="Times New Roman"/>
                          <a:cs typeface="Arial" panose="020B0604020202020204" pitchFamily="34" charset="0"/>
                        </a:rPr>
                        <a:t>Implement procedures approved by Decision 3 and to report their processes for the review of first edition INT Charts produced by new Producer Nations to IRCC </a:t>
                      </a: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15000"/>
                        </a:lnSpc>
                        <a:spcBef>
                          <a:spcPts val="200"/>
                        </a:spcBef>
                        <a:spcAft>
                          <a:spcPts val="200"/>
                        </a:spcAft>
                      </a:pPr>
                      <a:r>
                        <a:rPr lang="en-GB" sz="1400" kern="1200" dirty="0">
                          <a:solidFill>
                            <a:schemeClr val="tx1"/>
                          </a:solidFill>
                          <a:effectLst/>
                          <a:latin typeface="Arial" panose="020B0604020202020204" pitchFamily="34" charset="0"/>
                          <a:ea typeface="Times New Roman"/>
                          <a:cs typeface="Arial" panose="020B0604020202020204" pitchFamily="34" charset="0"/>
                        </a:rPr>
                        <a:t>Chair MACHC through MICC chair</a:t>
                      </a: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algn="l" defTabSz="914400" rtl="0" eaLnBrk="1" latinLnBrk="0" hangingPunct="1">
                        <a:lnSpc>
                          <a:spcPct val="115000"/>
                        </a:lnSpc>
                        <a:spcBef>
                          <a:spcPts val="200"/>
                        </a:spcBef>
                        <a:spcAft>
                          <a:spcPts val="200"/>
                        </a:spcAft>
                      </a:pPr>
                      <a:r>
                        <a:rPr lang="en-GB" sz="1400" kern="1200" dirty="0">
                          <a:solidFill>
                            <a:schemeClr val="tx1"/>
                          </a:solidFill>
                          <a:effectLst/>
                          <a:latin typeface="Arial" panose="020B0604020202020204" pitchFamily="34" charset="0"/>
                          <a:ea typeface="Times New Roman"/>
                          <a:cs typeface="Arial" panose="020B0604020202020204" pitchFamily="34" charset="0"/>
                        </a:rPr>
                        <a:t>IRCC8</a:t>
                      </a: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algn="l" defTabSz="914400" rtl="0" eaLnBrk="1" latinLnBrk="0" hangingPunct="1">
                        <a:lnSpc>
                          <a:spcPct val="115000"/>
                        </a:lnSpc>
                        <a:spcBef>
                          <a:spcPts val="200"/>
                        </a:spcBef>
                        <a:spcAft>
                          <a:spcPts val="200"/>
                        </a:spcAft>
                      </a:pP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15000"/>
                        </a:lnSpc>
                        <a:spcBef>
                          <a:spcPts val="200"/>
                        </a:spcBef>
                        <a:spcAft>
                          <a:spcPts val="200"/>
                        </a:spcAft>
                      </a:pPr>
                      <a:r>
                        <a:rPr lang="en-GB" sz="1400" b="1" kern="1200" dirty="0">
                          <a:solidFill>
                            <a:schemeClr val="tx1"/>
                          </a:solidFill>
                          <a:effectLst/>
                          <a:latin typeface="Arial" panose="020B0604020202020204" pitchFamily="34" charset="0"/>
                          <a:ea typeface="Times New Roman"/>
                          <a:cs typeface="Arial" panose="020B0604020202020204" pitchFamily="34" charset="0"/>
                        </a:rPr>
                        <a:t>Open</a:t>
                      </a:r>
                      <a:r>
                        <a:rPr lang="en-GB" sz="1400" kern="1200" dirty="0">
                          <a:solidFill>
                            <a:schemeClr val="tx1"/>
                          </a:solidFill>
                          <a:effectLst/>
                          <a:latin typeface="Arial" panose="020B0604020202020204" pitchFamily="34" charset="0"/>
                          <a:ea typeface="Times New Roman"/>
                          <a:cs typeface="Arial" panose="020B0604020202020204" pitchFamily="34" charset="0"/>
                        </a:rPr>
                        <a:t>. no longer extant (closed) as IRRC action.</a:t>
                      </a: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p>
                      <a:pPr marL="0" algn="l" defTabSz="914400" rtl="0" eaLnBrk="1" latinLnBrk="0" hangingPunct="1">
                        <a:lnSpc>
                          <a:spcPct val="115000"/>
                        </a:lnSpc>
                        <a:spcBef>
                          <a:spcPts val="200"/>
                        </a:spcBef>
                        <a:spcAft>
                          <a:spcPts val="200"/>
                        </a:spcAft>
                      </a:pPr>
                      <a:r>
                        <a:rPr lang="en-GB" sz="1400" b="1" kern="1200" dirty="0">
                          <a:solidFill>
                            <a:schemeClr val="tx1"/>
                          </a:solidFill>
                          <a:effectLst/>
                          <a:latin typeface="Arial" panose="020B0604020202020204" pitchFamily="34" charset="0"/>
                          <a:ea typeface="Times New Roman"/>
                          <a:cs typeface="Arial" panose="020B0604020202020204" pitchFamily="34" charset="0"/>
                        </a:rPr>
                        <a:t>Intend to close </a:t>
                      </a:r>
                      <a:r>
                        <a:rPr lang="en-GB" sz="1400" kern="1200" dirty="0">
                          <a:solidFill>
                            <a:schemeClr val="tx1"/>
                          </a:solidFill>
                          <a:effectLst/>
                          <a:latin typeface="Arial" panose="020B0604020202020204" pitchFamily="34" charset="0"/>
                          <a:ea typeface="Times New Roman"/>
                          <a:cs typeface="Arial" panose="020B0604020202020204" pitchFamily="34" charset="0"/>
                        </a:rPr>
                        <a:t>after of MICC report at MACHC meeting.</a:t>
                      </a: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23861">
                <a:tc>
                  <a:txBody>
                    <a:bodyPr/>
                    <a:lstStyle/>
                    <a:p>
                      <a:pPr marL="0" algn="l" defTabSz="914400" rtl="0" eaLnBrk="1" latinLnBrk="0" hangingPunct="1">
                        <a:lnSpc>
                          <a:spcPct val="115000"/>
                        </a:lnSpc>
                        <a:spcBef>
                          <a:spcPts val="200"/>
                        </a:spcBef>
                        <a:spcAft>
                          <a:spcPts val="200"/>
                        </a:spcAft>
                      </a:pPr>
                      <a:r>
                        <a:rPr lang="en-GB" sz="1400" kern="1200" dirty="0">
                          <a:solidFill>
                            <a:schemeClr val="tx1"/>
                          </a:solidFill>
                          <a:effectLst/>
                          <a:latin typeface="Arial" panose="020B0604020202020204" pitchFamily="34" charset="0"/>
                          <a:ea typeface="Times New Roman"/>
                          <a:cs typeface="Arial" panose="020B0604020202020204" pitchFamily="34" charset="0"/>
                        </a:rPr>
                        <a:t>16.2.2.11</a:t>
                      </a: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15000"/>
                        </a:lnSpc>
                        <a:spcBef>
                          <a:spcPts val="200"/>
                        </a:spcBef>
                        <a:spcAft>
                          <a:spcPts val="200"/>
                        </a:spcAft>
                      </a:pPr>
                      <a:r>
                        <a:rPr lang="en-GB" sz="1400" kern="1200" dirty="0">
                          <a:solidFill>
                            <a:schemeClr val="tx1"/>
                          </a:solidFill>
                          <a:effectLst/>
                          <a:latin typeface="Arial" panose="020B0604020202020204" pitchFamily="34" charset="0"/>
                          <a:ea typeface="Times New Roman"/>
                          <a:cs typeface="Arial" panose="020B0604020202020204" pitchFamily="34" charset="0"/>
                        </a:rPr>
                        <a:t>IRCC7/62</a:t>
                      </a: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15000"/>
                        </a:lnSpc>
                        <a:spcBef>
                          <a:spcPts val="200"/>
                        </a:spcBef>
                        <a:spcAft>
                          <a:spcPts val="200"/>
                        </a:spcAft>
                      </a:pPr>
                      <a:r>
                        <a:rPr lang="en-GB" sz="1400" kern="1200" dirty="0">
                          <a:solidFill>
                            <a:schemeClr val="tx1"/>
                          </a:solidFill>
                          <a:effectLst/>
                          <a:latin typeface="Arial" panose="020B0604020202020204" pitchFamily="34" charset="0"/>
                          <a:ea typeface="Times New Roman"/>
                          <a:cs typeface="Arial" panose="020B0604020202020204" pitchFamily="34" charset="0"/>
                        </a:rPr>
                        <a:t>MACHC Chair invites Member States  to consider providing representatives of the IHO at the international meetings listed in Annex A to paper IRRC8-08B on “Relations with other International Organizations and IHO Stakeholders”</a:t>
                      </a: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15000"/>
                        </a:lnSpc>
                        <a:spcBef>
                          <a:spcPts val="200"/>
                        </a:spcBef>
                        <a:spcAft>
                          <a:spcPts val="200"/>
                        </a:spcAft>
                      </a:pPr>
                      <a:r>
                        <a:rPr lang="en-GB" sz="1400" kern="1200">
                          <a:solidFill>
                            <a:schemeClr val="tx1"/>
                          </a:solidFill>
                          <a:effectLst/>
                          <a:latin typeface="Arial" panose="020B0604020202020204" pitchFamily="34" charset="0"/>
                          <a:ea typeface="Times New Roman"/>
                          <a:cs typeface="Arial" panose="020B0604020202020204" pitchFamily="34" charset="0"/>
                        </a:rPr>
                        <a:t>Member States</a:t>
                      </a:r>
                      <a:endParaRPr lang="en-US" sz="1400" kern="120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algn="l" defTabSz="914400" rtl="0" eaLnBrk="1" latinLnBrk="0" hangingPunct="1">
                        <a:lnSpc>
                          <a:spcPct val="115000"/>
                        </a:lnSpc>
                        <a:spcBef>
                          <a:spcPts val="200"/>
                        </a:spcBef>
                        <a:spcAft>
                          <a:spcPts val="200"/>
                        </a:spcAft>
                      </a:pPr>
                      <a:r>
                        <a:rPr lang="en-GB" sz="1400" kern="1200">
                          <a:solidFill>
                            <a:schemeClr val="tx1"/>
                          </a:solidFill>
                          <a:effectLst/>
                          <a:latin typeface="Arial" panose="020B0604020202020204" pitchFamily="34" charset="0"/>
                          <a:ea typeface="Times New Roman"/>
                          <a:cs typeface="Arial" panose="020B0604020202020204" pitchFamily="34" charset="0"/>
                        </a:rPr>
                        <a:t>17th MACHC Conference (as soon as possible)</a:t>
                      </a:r>
                      <a:endParaRPr lang="en-US" sz="1400" kern="120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algn="l" defTabSz="914400" rtl="0" eaLnBrk="1" latinLnBrk="0" hangingPunct="1">
                        <a:lnSpc>
                          <a:spcPct val="115000"/>
                        </a:lnSpc>
                        <a:spcBef>
                          <a:spcPts val="200"/>
                        </a:spcBef>
                        <a:spcAft>
                          <a:spcPts val="200"/>
                        </a:spcAft>
                      </a:pP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15000"/>
                        </a:lnSpc>
                        <a:spcBef>
                          <a:spcPts val="200"/>
                        </a:spcBef>
                        <a:spcAft>
                          <a:spcPts val="200"/>
                        </a:spcAft>
                      </a:pPr>
                      <a:r>
                        <a:rPr lang="en-GB" sz="1400" b="1" kern="1200" dirty="0">
                          <a:solidFill>
                            <a:schemeClr val="tx1"/>
                          </a:solidFill>
                          <a:effectLst/>
                          <a:latin typeface="Arial" panose="020B0604020202020204" pitchFamily="34" charset="0"/>
                          <a:ea typeface="Times New Roman"/>
                          <a:cs typeface="Arial" panose="020B0604020202020204" pitchFamily="34" charset="0"/>
                        </a:rPr>
                        <a:t>Open</a:t>
                      </a:r>
                      <a:r>
                        <a:rPr lang="en-GB" sz="1400" kern="1200" dirty="0">
                          <a:solidFill>
                            <a:schemeClr val="tx1"/>
                          </a:solidFill>
                          <a:effectLst/>
                          <a:latin typeface="Arial" panose="020B0604020202020204" pitchFamily="34" charset="0"/>
                          <a:ea typeface="Times New Roman"/>
                          <a:cs typeface="Arial" panose="020B0604020202020204" pitchFamily="34" charset="0"/>
                        </a:rPr>
                        <a:t>. no longer extant (closed) as IRRC action.</a:t>
                      </a: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p>
                      <a:pPr marL="0" algn="l" defTabSz="914400" rtl="0" eaLnBrk="1" latinLnBrk="0" hangingPunct="1">
                        <a:lnSpc>
                          <a:spcPct val="115000"/>
                        </a:lnSpc>
                        <a:spcBef>
                          <a:spcPts val="200"/>
                        </a:spcBef>
                        <a:spcAft>
                          <a:spcPts val="200"/>
                        </a:spcAft>
                      </a:pPr>
                      <a:r>
                        <a:rPr lang="en-GB" sz="1400" kern="1200" dirty="0">
                          <a:solidFill>
                            <a:schemeClr val="tx1"/>
                          </a:solidFill>
                          <a:effectLst/>
                          <a:latin typeface="Arial" panose="020B0604020202020204" pitchFamily="34" charset="0"/>
                          <a:ea typeface="Times New Roman"/>
                          <a:cs typeface="Arial" panose="020B0604020202020204" pitchFamily="34" charset="0"/>
                        </a:rPr>
                        <a:t>Intent to keep as continuous MACHC action after meeting under IHO.</a:t>
                      </a: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80198">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16.5.1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Risk Assess-ment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Chair, supported by UKHO, to organize a follow-on and longer meeting on Risk Assessment during next MACHC conference. Aims are:</a:t>
                      </a:r>
                    </a:p>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1. Exchange information, learn and apply.</a:t>
                      </a:r>
                    </a:p>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2. Clarify future objectives and attain consistency about terminology.</a:t>
                      </a:r>
                    </a:p>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 </a:t>
                      </a:r>
                    </a:p>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MS to provide their thinking either in writing or through the MICC-communication channel during the year.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Chair MACHC, UKHO and Member States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17th MACHC Conference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algn="l" defTabSz="914400" rtl="0" eaLnBrk="1" latinLnBrk="0" hangingPunct="1">
                        <a:lnSpc>
                          <a:spcPct val="115000"/>
                        </a:lnSpc>
                        <a:spcBef>
                          <a:spcPts val="200"/>
                        </a:spcBef>
                        <a:spcAft>
                          <a:spcPts val="200"/>
                        </a:spcAft>
                      </a:pP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15000"/>
                        </a:lnSpc>
                        <a:spcBef>
                          <a:spcPts val="200"/>
                        </a:spcBef>
                        <a:spcAft>
                          <a:spcPts val="200"/>
                        </a:spcAft>
                      </a:pPr>
                      <a:r>
                        <a:rPr lang="en-US" sz="1400" b="1" kern="1200" dirty="0">
                          <a:solidFill>
                            <a:schemeClr val="tx1"/>
                          </a:solidFill>
                          <a:effectLst/>
                          <a:latin typeface="Arial" panose="020B0604020202020204" pitchFamily="34" charset="0"/>
                          <a:ea typeface="Times New Roman"/>
                          <a:cs typeface="Arial" panose="020B0604020202020204" pitchFamily="34" charset="0"/>
                        </a:rPr>
                        <a:t>Open</a:t>
                      </a:r>
                      <a:r>
                        <a:rPr lang="en-US" sz="1400" kern="1200" dirty="0">
                          <a:solidFill>
                            <a:schemeClr val="tx1"/>
                          </a:solidFill>
                          <a:effectLst/>
                          <a:latin typeface="Arial" panose="020B0604020202020204" pitchFamily="34" charset="0"/>
                          <a:ea typeface="Times New Roman"/>
                          <a:cs typeface="Arial" panose="020B0604020202020204" pitchFamily="34" charset="0"/>
                        </a:rPr>
                        <a:t>. Follow on Risk assessment group had been organized for MACHC 17.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37904">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16.5.5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SDB</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SHOM to provide an update on the planned SDB activities during 2016.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France (SHOM)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17th MACHC </a:t>
                      </a:r>
                      <a:r>
                        <a:rPr lang="en-US" sz="1400" kern="1200" dirty="0" smtClean="0">
                          <a:solidFill>
                            <a:schemeClr val="tx1"/>
                          </a:solidFill>
                          <a:effectLst/>
                          <a:latin typeface="Arial" panose="020B0604020202020204" pitchFamily="34" charset="0"/>
                          <a:ea typeface="Times New Roman"/>
                          <a:cs typeface="Arial" panose="020B0604020202020204" pitchFamily="34" charset="0"/>
                        </a:rPr>
                        <a:t>Meeting</a:t>
                      </a: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algn="l" defTabSz="914400" rtl="0" eaLnBrk="1" latinLnBrk="0" hangingPunct="1">
                        <a:lnSpc>
                          <a:spcPct val="115000"/>
                        </a:lnSpc>
                        <a:spcBef>
                          <a:spcPts val="200"/>
                        </a:spcBef>
                        <a:spcAft>
                          <a:spcPts val="200"/>
                        </a:spcAft>
                      </a:pP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b="1" kern="1200" dirty="0">
                          <a:solidFill>
                            <a:schemeClr val="tx1"/>
                          </a:solidFill>
                          <a:effectLst/>
                          <a:latin typeface="Arial" panose="020B0604020202020204" pitchFamily="34" charset="0"/>
                          <a:ea typeface="Times New Roman"/>
                          <a:cs typeface="Arial" panose="020B0604020202020204" pitchFamily="34" charset="0"/>
                        </a:rPr>
                        <a:t>Open</a:t>
                      </a:r>
                      <a:r>
                        <a:rPr lang="en-US" sz="1400" kern="1200" dirty="0">
                          <a:solidFill>
                            <a:schemeClr val="tx1"/>
                          </a:solidFill>
                          <a:effectLst/>
                          <a:latin typeface="Arial" panose="020B0604020202020204" pitchFamily="34" charset="0"/>
                          <a:ea typeface="Times New Roman"/>
                          <a:cs typeface="Arial" panose="020B0604020202020204" pitchFamily="34" charset="0"/>
                        </a:rPr>
                        <a: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368449">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16.6.1.1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MEIP</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MEIP Chair to prepare a ‘think piece’ which lists potential options for the way ahead for the MEIP with the aim to facilitate decision making in the next MACHC. The ambition level is central to this piece: how and with what data to integrate and fit in with other complementary initiatives for spatial data infrastructures, an example being the “Eye on the Earth” project of PAIGH.</a:t>
                      </a:r>
                    </a:p>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Member states are invited to share their thoughts on the future of the MEIP via correspondence/e-mail before next MACHC.</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MEIP chair and Member States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17th MACHC </a:t>
                      </a:r>
                      <a:r>
                        <a:rPr lang="en-US" sz="1400" kern="1200" dirty="0" err="1" smtClean="0">
                          <a:solidFill>
                            <a:schemeClr val="tx1"/>
                          </a:solidFill>
                          <a:effectLst/>
                          <a:latin typeface="Arial" panose="020B0604020202020204" pitchFamily="34" charset="0"/>
                          <a:ea typeface="Times New Roman"/>
                          <a:cs typeface="Arial" panose="020B0604020202020204" pitchFamily="34" charset="0"/>
                        </a:rPr>
                        <a:t>Meetinge</a:t>
                      </a: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algn="l" defTabSz="914400" rtl="0" eaLnBrk="1" latinLnBrk="0" hangingPunct="1">
                        <a:lnSpc>
                          <a:spcPct val="115000"/>
                        </a:lnSpc>
                        <a:spcBef>
                          <a:spcPts val="200"/>
                        </a:spcBef>
                        <a:spcAft>
                          <a:spcPts val="200"/>
                        </a:spcAft>
                      </a:pP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b="1" kern="1200" dirty="0">
                          <a:solidFill>
                            <a:schemeClr val="tx1"/>
                          </a:solidFill>
                          <a:effectLst/>
                          <a:latin typeface="Arial" panose="020B0604020202020204" pitchFamily="34" charset="0"/>
                          <a:ea typeface="Times New Roman"/>
                          <a:cs typeface="Arial" panose="020B0604020202020204" pitchFamily="34" charset="0"/>
                        </a:rPr>
                        <a:t>Open</a:t>
                      </a:r>
                      <a:r>
                        <a:rPr lang="en-US" sz="1400" kern="1200" dirty="0">
                          <a:solidFill>
                            <a:schemeClr val="tx1"/>
                          </a:solidFill>
                          <a:effectLst/>
                          <a:latin typeface="Arial" panose="020B0604020202020204" pitchFamily="34" charset="0"/>
                          <a:ea typeface="Times New Roman"/>
                          <a:cs typeface="Arial" panose="020B0604020202020204" pitchFamily="34" charset="0"/>
                        </a:rPr>
                        <a:t>. Is part of 17th MACHC meeting agenda, cluster DTM and SDI.</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178350">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16.6.1.2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MEIP</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Member States to provide NOAA with a letter/email in which they inform NOAA which data is available for the open ENC Online viewer (without password).</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Member States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As soon as possible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algn="l" defTabSz="914400" rtl="0" eaLnBrk="1" latinLnBrk="0" hangingPunct="1">
                        <a:lnSpc>
                          <a:spcPct val="115000"/>
                        </a:lnSpc>
                        <a:spcBef>
                          <a:spcPts val="200"/>
                        </a:spcBef>
                        <a:spcAft>
                          <a:spcPts val="200"/>
                        </a:spcAft>
                      </a:pP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b="1" kern="1200" dirty="0">
                          <a:solidFill>
                            <a:schemeClr val="tx1"/>
                          </a:solidFill>
                          <a:effectLst/>
                          <a:latin typeface="Arial" panose="020B0604020202020204" pitchFamily="34" charset="0"/>
                          <a:ea typeface="Times New Roman"/>
                          <a:cs typeface="Arial" panose="020B0604020202020204" pitchFamily="34" charset="0"/>
                        </a:rPr>
                        <a:t>Open</a:t>
                      </a:r>
                      <a:r>
                        <a:rPr lang="en-US" sz="1400" kern="1200" dirty="0">
                          <a:solidFill>
                            <a:schemeClr val="tx1"/>
                          </a:solidFill>
                          <a:effectLst/>
                          <a:latin typeface="Arial" panose="020B0604020202020204" pitchFamily="34" charset="0"/>
                          <a:ea typeface="Times New Roman"/>
                          <a:cs typeface="Arial" panose="020B0604020202020204" pitchFamily="34" charset="0"/>
                        </a:rPr>
                        <a:t>.  Is part of back brief at 17th MACHC meeting, agenda item 6.1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178350">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16.10.4.1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FOCAHIMECA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Mexico to make their FOCAHIMECA program available to the CB Coordinator (Chair and Vice Chair) with the aim to harmonise time schedules and/or CB-activities between programs.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Mexico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17th MACHC </a:t>
                      </a:r>
                      <a:r>
                        <a:rPr lang="en-US" sz="1400" kern="1200" dirty="0" smtClean="0">
                          <a:solidFill>
                            <a:schemeClr val="tx1"/>
                          </a:solidFill>
                          <a:effectLst/>
                          <a:latin typeface="Arial" panose="020B0604020202020204" pitchFamily="34" charset="0"/>
                          <a:ea typeface="Times New Roman"/>
                          <a:cs typeface="Arial" panose="020B0604020202020204" pitchFamily="34" charset="0"/>
                        </a:rPr>
                        <a:t>Meeting</a:t>
                      </a: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algn="l" defTabSz="914400" rtl="0" eaLnBrk="1" latinLnBrk="0" hangingPunct="1">
                        <a:lnSpc>
                          <a:spcPct val="115000"/>
                        </a:lnSpc>
                        <a:spcBef>
                          <a:spcPts val="200"/>
                        </a:spcBef>
                        <a:spcAft>
                          <a:spcPts val="200"/>
                        </a:spcAft>
                      </a:pP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b="1" kern="1200" dirty="0">
                          <a:solidFill>
                            <a:schemeClr val="tx1"/>
                          </a:solidFill>
                          <a:effectLst/>
                          <a:latin typeface="Arial" panose="020B0604020202020204" pitchFamily="34" charset="0"/>
                          <a:ea typeface="Times New Roman"/>
                          <a:cs typeface="Arial" panose="020B0604020202020204" pitchFamily="34" charset="0"/>
                        </a:rPr>
                        <a:t>Open</a:t>
                      </a:r>
                      <a:r>
                        <a:rPr lang="en-US" sz="1400" kern="1200" dirty="0">
                          <a:solidFill>
                            <a:schemeClr val="tx1"/>
                          </a:solidFill>
                          <a:effectLst/>
                          <a:latin typeface="Arial" panose="020B0604020202020204" pitchFamily="34" charset="0"/>
                          <a:ea typeface="Times New Roman"/>
                          <a:cs typeface="Arial" panose="020B0604020202020204" pitchFamily="34" charset="0"/>
                        </a:rPr>
                        <a:t>. CBC has limited insight, that prevents </a:t>
                      </a:r>
                      <a:r>
                        <a:rPr lang="en-GB" sz="1400" kern="1200" dirty="0">
                          <a:solidFill>
                            <a:schemeClr val="tx1"/>
                          </a:solidFill>
                          <a:effectLst/>
                          <a:latin typeface="Arial" panose="020B0604020202020204" pitchFamily="34" charset="0"/>
                          <a:ea typeface="Times New Roman"/>
                          <a:cs typeface="Arial" panose="020B0604020202020204" pitchFamily="34" charset="0"/>
                        </a:rPr>
                        <a:t>synchronised efforts  </a:t>
                      </a: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64326">
                <a:tc gridSpan="7">
                  <a:txBody>
                    <a:bodyPr/>
                    <a:lstStyle/>
                    <a:p>
                      <a:pPr marL="0" algn="l" defTabSz="914400" rtl="0" eaLnBrk="1" latinLnBrk="0" hangingPunct="1">
                        <a:lnSpc>
                          <a:spcPct val="115000"/>
                        </a:lnSpc>
                        <a:spcBef>
                          <a:spcPts val="200"/>
                        </a:spcBef>
                        <a:spcAft>
                          <a:spcPts val="200"/>
                        </a:spcAft>
                      </a:pPr>
                      <a:r>
                        <a:rPr lang="en-US" sz="1400" b="1" kern="1200" dirty="0">
                          <a:solidFill>
                            <a:schemeClr val="tx1"/>
                          </a:solidFill>
                          <a:effectLst/>
                          <a:latin typeface="Arial" panose="020B0604020202020204" pitchFamily="34" charset="0"/>
                          <a:ea typeface="Times New Roman"/>
                          <a:cs typeface="Arial" panose="020B0604020202020204" pitchFamily="34" charset="0"/>
                        </a:rPr>
                        <a:t>List of open actions 15th MACHC meeting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1"/>
                  </a:ext>
                </a:extLst>
              </a:tr>
              <a:tr h="133762">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15.5.1.2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IHO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Haiti will send the Instrument of Accession to the IHO.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Haiti</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As soon as possible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algn="l" defTabSz="914400" rtl="0" eaLnBrk="1" latinLnBrk="0" hangingPunct="1">
                        <a:lnSpc>
                          <a:spcPct val="115000"/>
                        </a:lnSpc>
                        <a:spcBef>
                          <a:spcPts val="200"/>
                        </a:spcBef>
                        <a:spcAft>
                          <a:spcPts val="200"/>
                        </a:spcAft>
                      </a:pP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b="1" kern="1200" dirty="0">
                          <a:solidFill>
                            <a:schemeClr val="tx1"/>
                          </a:solidFill>
                          <a:effectLst/>
                          <a:latin typeface="Arial" panose="020B0604020202020204" pitchFamily="34" charset="0"/>
                          <a:ea typeface="Times New Roman"/>
                          <a:cs typeface="Arial" panose="020B0604020202020204" pitchFamily="34" charset="0"/>
                        </a:rPr>
                        <a:t>Open</a:t>
                      </a:r>
                      <a:r>
                        <a:rPr lang="en-US" sz="1400" kern="1200" dirty="0">
                          <a:solidFill>
                            <a:schemeClr val="tx1"/>
                          </a:solidFill>
                          <a:effectLst/>
                          <a:latin typeface="Arial" panose="020B0604020202020204" pitchFamily="34" charset="0"/>
                          <a:ea typeface="Times New Roman"/>
                          <a:cs typeface="Arial" panose="020B0604020202020204" pitchFamily="34" charset="0"/>
                        </a:rPr>
                        <a:t>, not deposited yet, to be updated at 17th MACHC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2"/>
                  </a:ext>
                </a:extLst>
              </a:tr>
              <a:tr h="89175">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15.6.2.1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National report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Brazil to engage other countries in the MACHC region and other RHCs to develop a platform in the area of Inland ENC (IENC).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Brazil</a:t>
                      </a:r>
                      <a:br>
                        <a:rPr lang="en-US" sz="1400" kern="1200">
                          <a:solidFill>
                            <a:schemeClr val="tx1"/>
                          </a:solidFill>
                          <a:effectLst/>
                          <a:latin typeface="Arial" panose="020B0604020202020204" pitchFamily="34" charset="0"/>
                          <a:ea typeface="Times New Roman"/>
                          <a:cs typeface="Arial" panose="020B0604020202020204" pitchFamily="34" charset="0"/>
                        </a:rPr>
                      </a:br>
                      <a:endParaRPr lang="en-US" sz="1400" kern="120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17th MACHC meeting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algn="l" defTabSz="914400" rtl="0" eaLnBrk="1" latinLnBrk="0" hangingPunct="1">
                        <a:lnSpc>
                          <a:spcPct val="115000"/>
                        </a:lnSpc>
                        <a:spcBef>
                          <a:spcPts val="200"/>
                        </a:spcBef>
                        <a:spcAft>
                          <a:spcPts val="200"/>
                        </a:spcAft>
                      </a:pP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b="1" kern="1200" dirty="0">
                          <a:solidFill>
                            <a:schemeClr val="tx1"/>
                          </a:solidFill>
                          <a:effectLst/>
                          <a:latin typeface="Arial" panose="020B0604020202020204" pitchFamily="34" charset="0"/>
                          <a:ea typeface="Times New Roman"/>
                          <a:cs typeface="Arial" panose="020B0604020202020204" pitchFamily="34" charset="0"/>
                        </a:rPr>
                        <a:t>Open</a:t>
                      </a:r>
                      <a:r>
                        <a:rPr lang="en-US" sz="1400" kern="1200" dirty="0">
                          <a:solidFill>
                            <a:schemeClr val="tx1"/>
                          </a:solidFill>
                          <a:effectLst/>
                          <a:latin typeface="Arial" panose="020B0604020202020204" pitchFamily="34" charset="0"/>
                          <a:ea typeface="Times New Roman"/>
                          <a:cs typeface="Arial" panose="020B0604020202020204" pitchFamily="34" charset="0"/>
                        </a:rPr>
                        <a:t>, ongoing activity.</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3"/>
                  </a:ext>
                </a:extLst>
              </a:tr>
              <a:tr h="312112">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15.6.2.3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National report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Technical visit to Haiti postponed to 2016 because of busy political agenda in Haiti.</a:t>
                      </a:r>
                    </a:p>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NB: further postponed by the passage of Hurricane Matthew</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IHO Secretariat, CB Coordinator, NOAA and IALA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TBD</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algn="l" defTabSz="914400" rtl="0" eaLnBrk="1" latinLnBrk="0" hangingPunct="1">
                        <a:lnSpc>
                          <a:spcPct val="115000"/>
                        </a:lnSpc>
                        <a:spcBef>
                          <a:spcPts val="200"/>
                        </a:spcBef>
                        <a:spcAft>
                          <a:spcPts val="200"/>
                        </a:spcAft>
                      </a:pP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GB" sz="1400" b="1" kern="1200" dirty="0">
                          <a:solidFill>
                            <a:schemeClr val="tx1"/>
                          </a:solidFill>
                          <a:effectLst/>
                          <a:latin typeface="Arial" panose="020B0604020202020204" pitchFamily="34" charset="0"/>
                          <a:ea typeface="Times New Roman"/>
                          <a:cs typeface="Arial" panose="020B0604020202020204" pitchFamily="34" charset="0"/>
                        </a:rPr>
                        <a:t>Open, </a:t>
                      </a:r>
                      <a:r>
                        <a:rPr lang="en-GB" sz="1400" kern="1200" dirty="0">
                          <a:solidFill>
                            <a:schemeClr val="tx1"/>
                          </a:solidFill>
                          <a:effectLst/>
                          <a:latin typeface="Arial" panose="020B0604020202020204" pitchFamily="34" charset="0"/>
                          <a:ea typeface="Times New Roman"/>
                          <a:cs typeface="Arial" panose="020B0604020202020204" pitchFamily="34" charset="0"/>
                        </a:rPr>
                        <a:t>is on-going discussion between IHO Secretariat, CBC, NOAA and IALA on responsibilities and conduct of TV.</a:t>
                      </a: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4"/>
                  </a:ext>
                </a:extLst>
              </a:tr>
              <a:tr h="89175">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15.6.2.6</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National report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indent="-21717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ESRI will try to make its data available to Haiti.</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ESRI</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17th MACHC </a:t>
                      </a:r>
                      <a:r>
                        <a:rPr lang="en-US" sz="1400" kern="1200" dirty="0" smtClean="0">
                          <a:solidFill>
                            <a:schemeClr val="tx1"/>
                          </a:solidFill>
                          <a:effectLst/>
                          <a:latin typeface="Arial" panose="020B0604020202020204" pitchFamily="34" charset="0"/>
                          <a:ea typeface="Times New Roman"/>
                          <a:cs typeface="Arial" panose="020B0604020202020204" pitchFamily="34" charset="0"/>
                        </a:rPr>
                        <a:t>meeting</a:t>
                      </a: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algn="l" defTabSz="914400" rtl="0" eaLnBrk="1" latinLnBrk="0" hangingPunct="1">
                        <a:lnSpc>
                          <a:spcPct val="115000"/>
                        </a:lnSpc>
                        <a:spcBef>
                          <a:spcPts val="200"/>
                        </a:spcBef>
                        <a:spcAft>
                          <a:spcPts val="200"/>
                        </a:spcAft>
                      </a:pP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b="1" kern="1200" dirty="0">
                          <a:solidFill>
                            <a:schemeClr val="tx1"/>
                          </a:solidFill>
                          <a:effectLst/>
                          <a:latin typeface="Arial" panose="020B0604020202020204" pitchFamily="34" charset="0"/>
                          <a:ea typeface="Times New Roman"/>
                          <a:cs typeface="Arial" panose="020B0604020202020204" pitchFamily="34" charset="0"/>
                        </a:rPr>
                        <a:t>Open</a:t>
                      </a:r>
                      <a:r>
                        <a:rPr lang="en-US" sz="1400" kern="1200" dirty="0">
                          <a:solidFill>
                            <a:schemeClr val="tx1"/>
                          </a:solidFill>
                          <a:effectLst/>
                          <a:latin typeface="Arial" panose="020B0604020202020204" pitchFamily="34" charset="0"/>
                          <a:ea typeface="Times New Roman"/>
                          <a:cs typeface="Arial" panose="020B0604020202020204" pitchFamily="34" charset="0"/>
                        </a:rPr>
                        <a:t>. Feedback at 17th MACHC meet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5"/>
                  </a:ext>
                </a:extLst>
              </a:tr>
              <a:tr h="267525">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15.6.3.4</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MSI</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Invite the Caribbean Disaster Agency to attend the MACHC meetings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Chair MACHC</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17th MACHC </a:t>
                      </a:r>
                      <a:r>
                        <a:rPr lang="en-US" sz="1400" kern="1200" dirty="0" smtClean="0">
                          <a:solidFill>
                            <a:schemeClr val="tx1"/>
                          </a:solidFill>
                          <a:effectLst/>
                          <a:latin typeface="Arial" panose="020B0604020202020204" pitchFamily="34" charset="0"/>
                          <a:ea typeface="Times New Roman"/>
                          <a:cs typeface="Arial" panose="020B0604020202020204" pitchFamily="34" charset="0"/>
                        </a:rPr>
                        <a:t>meeting</a:t>
                      </a: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algn="l" defTabSz="914400" rtl="0" eaLnBrk="1" latinLnBrk="0" hangingPunct="1">
                        <a:lnSpc>
                          <a:spcPct val="115000"/>
                        </a:lnSpc>
                        <a:spcBef>
                          <a:spcPts val="200"/>
                        </a:spcBef>
                        <a:spcAft>
                          <a:spcPts val="200"/>
                        </a:spcAft>
                      </a:pP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b="1" kern="1200" dirty="0">
                          <a:solidFill>
                            <a:schemeClr val="tx1"/>
                          </a:solidFill>
                          <a:effectLst/>
                          <a:latin typeface="Arial" panose="020B0604020202020204" pitchFamily="34" charset="0"/>
                          <a:ea typeface="Times New Roman"/>
                          <a:cs typeface="Arial" panose="020B0604020202020204" pitchFamily="34" charset="0"/>
                        </a:rPr>
                        <a:t>Open</a:t>
                      </a:r>
                      <a:r>
                        <a:rPr lang="en-US" sz="1400" kern="1200" dirty="0">
                          <a:solidFill>
                            <a:schemeClr val="tx1"/>
                          </a:solidFill>
                          <a:effectLst/>
                          <a:latin typeface="Arial" panose="020B0604020202020204" pitchFamily="34" charset="0"/>
                          <a:ea typeface="Times New Roman"/>
                          <a:cs typeface="Arial" panose="020B0604020202020204" pitchFamily="34" charset="0"/>
                        </a:rPr>
                        <a:t>, contact established. No attendance at 17the MACHC. Still being regarded for 18the MACHC.</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6"/>
                  </a:ext>
                </a:extLst>
              </a:tr>
              <a:tr h="89175">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15.8.1.2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OECS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OECS to join MEIP WG.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OECS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17th MACHC </a:t>
                      </a:r>
                      <a:r>
                        <a:rPr lang="en-US" sz="1400" kern="1200" dirty="0" smtClean="0">
                          <a:solidFill>
                            <a:schemeClr val="tx1"/>
                          </a:solidFill>
                          <a:effectLst/>
                          <a:latin typeface="Arial" panose="020B0604020202020204" pitchFamily="34" charset="0"/>
                          <a:ea typeface="Times New Roman"/>
                          <a:cs typeface="Arial" panose="020B0604020202020204" pitchFamily="34" charset="0"/>
                        </a:rPr>
                        <a:t>meeting</a:t>
                      </a: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algn="l" defTabSz="914400" rtl="0" eaLnBrk="1" latinLnBrk="0" hangingPunct="1">
                        <a:lnSpc>
                          <a:spcPct val="115000"/>
                        </a:lnSpc>
                        <a:spcBef>
                          <a:spcPts val="200"/>
                        </a:spcBef>
                        <a:spcAft>
                          <a:spcPts val="200"/>
                        </a:spcAft>
                      </a:pP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GB" sz="1400" b="1" kern="1200" dirty="0">
                          <a:solidFill>
                            <a:schemeClr val="tx1"/>
                          </a:solidFill>
                          <a:effectLst/>
                          <a:latin typeface="Arial" panose="020B0604020202020204" pitchFamily="34" charset="0"/>
                          <a:ea typeface="Times New Roman"/>
                          <a:cs typeface="Arial" panose="020B0604020202020204" pitchFamily="34" charset="0"/>
                        </a:rPr>
                        <a:t>Open, </a:t>
                      </a:r>
                      <a:r>
                        <a:rPr lang="en-GB" sz="1400" kern="1200" dirty="0">
                          <a:solidFill>
                            <a:schemeClr val="tx1"/>
                          </a:solidFill>
                          <a:effectLst/>
                          <a:latin typeface="Arial" panose="020B0604020202020204" pitchFamily="34" charset="0"/>
                          <a:ea typeface="Times New Roman"/>
                          <a:cs typeface="Arial" panose="020B0604020202020204" pitchFamily="34" charset="0"/>
                        </a:rPr>
                        <a:t>pending status of the OECS report.</a:t>
                      </a: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7"/>
                  </a:ext>
                </a:extLst>
              </a:tr>
              <a:tr h="89175">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15.8.1.3.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OECS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OECS to work together with the MACHC in order to develop common areas of collaboration (e.g. donorship for MACHC projects).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OECS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17th MACHC </a:t>
                      </a:r>
                      <a:r>
                        <a:rPr lang="en-US" sz="1400" kern="1200" dirty="0" smtClean="0">
                          <a:solidFill>
                            <a:schemeClr val="tx1"/>
                          </a:solidFill>
                          <a:effectLst/>
                          <a:latin typeface="Arial" panose="020B0604020202020204" pitchFamily="34" charset="0"/>
                          <a:ea typeface="Times New Roman"/>
                          <a:cs typeface="Arial" panose="020B0604020202020204" pitchFamily="34" charset="0"/>
                        </a:rPr>
                        <a:t>meeting</a:t>
                      </a: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algn="l" defTabSz="914400" rtl="0" eaLnBrk="1" latinLnBrk="0" hangingPunct="1">
                        <a:lnSpc>
                          <a:spcPct val="115000"/>
                        </a:lnSpc>
                        <a:spcBef>
                          <a:spcPts val="200"/>
                        </a:spcBef>
                        <a:spcAft>
                          <a:spcPts val="200"/>
                        </a:spcAft>
                      </a:pP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b="1" kern="1200" dirty="0">
                          <a:solidFill>
                            <a:schemeClr val="tx1"/>
                          </a:solidFill>
                          <a:effectLst/>
                          <a:latin typeface="Arial" panose="020B0604020202020204" pitchFamily="34" charset="0"/>
                          <a:ea typeface="Times New Roman"/>
                          <a:cs typeface="Arial" panose="020B0604020202020204" pitchFamily="34" charset="0"/>
                        </a:rPr>
                        <a:t>Open</a:t>
                      </a:r>
                      <a:r>
                        <a:rPr lang="en-US" sz="1400" kern="1200" dirty="0">
                          <a:solidFill>
                            <a:schemeClr val="tx1"/>
                          </a:solidFill>
                          <a:effectLst/>
                          <a:latin typeface="Arial" panose="020B0604020202020204" pitchFamily="34" charset="0"/>
                          <a:ea typeface="Times New Roman"/>
                          <a:cs typeface="Arial" panose="020B0604020202020204" pitchFamily="34" charset="0"/>
                        </a:rPr>
                        <a:t>, awaits initiating activity.</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8"/>
                  </a:ext>
                </a:extLst>
              </a:tr>
              <a:tr h="81656">
                <a:tc gridSpan="7">
                  <a:txBody>
                    <a:bodyPr/>
                    <a:lstStyle/>
                    <a:p>
                      <a:pPr marL="0" algn="l" defTabSz="914400" rtl="0" eaLnBrk="1" latinLnBrk="0" hangingPunct="1">
                        <a:lnSpc>
                          <a:spcPct val="115000"/>
                        </a:lnSpc>
                        <a:spcBef>
                          <a:spcPts val="200"/>
                        </a:spcBef>
                        <a:spcAft>
                          <a:spcPts val="200"/>
                        </a:spcAft>
                      </a:pPr>
                      <a:r>
                        <a:rPr lang="en-US" sz="1400" b="1" kern="1200" dirty="0">
                          <a:solidFill>
                            <a:schemeClr val="tx1"/>
                          </a:solidFill>
                          <a:effectLst/>
                          <a:latin typeface="Arial" panose="020B0604020202020204" pitchFamily="34" charset="0"/>
                          <a:ea typeface="Times New Roman"/>
                          <a:cs typeface="Arial" panose="020B0604020202020204" pitchFamily="34" charset="0"/>
                        </a:rPr>
                        <a:t>List of open actions 14th MACHC meeting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9"/>
                  </a:ext>
                </a:extLst>
              </a:tr>
              <a:tr h="102363">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14.1.5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MSs to support the new WEND guidelines and the definition of a cartographic boundary that will be circulated by CL.</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MS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As by CL to be send</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algn="l" defTabSz="914400" rtl="0" eaLnBrk="1" latinLnBrk="0" hangingPunct="1">
                        <a:lnSpc>
                          <a:spcPct val="115000"/>
                        </a:lnSpc>
                        <a:spcBef>
                          <a:spcPts val="200"/>
                        </a:spcBef>
                        <a:spcAft>
                          <a:spcPts val="200"/>
                        </a:spcAft>
                      </a:pP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b="1" kern="1200" dirty="0">
                          <a:solidFill>
                            <a:schemeClr val="tx1"/>
                          </a:solidFill>
                          <a:effectLst/>
                          <a:latin typeface="Arial" panose="020B0604020202020204" pitchFamily="34" charset="0"/>
                          <a:ea typeface="Times New Roman"/>
                          <a:cs typeface="Arial" panose="020B0604020202020204" pitchFamily="34" charset="0"/>
                        </a:rPr>
                        <a:t>Open</a:t>
                      </a:r>
                      <a:r>
                        <a:rPr lang="en-US" sz="1400" kern="1200" dirty="0">
                          <a:solidFill>
                            <a:schemeClr val="tx1"/>
                          </a:solidFill>
                          <a:effectLst/>
                          <a:latin typeface="Arial" panose="020B0604020202020204" pitchFamily="34" charset="0"/>
                          <a:ea typeface="Times New Roman"/>
                          <a:cs typeface="Arial" panose="020B0604020202020204" pitchFamily="34" charset="0"/>
                        </a:rPr>
                        <a:t>, awaiting CL by WEND WG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0"/>
                  </a:ext>
                </a:extLst>
              </a:tr>
              <a:tr h="81068">
                <a:tc gridSpan="7">
                  <a:txBody>
                    <a:bodyPr/>
                    <a:lstStyle/>
                    <a:p>
                      <a:pPr marL="0" algn="l" defTabSz="914400" rtl="0" eaLnBrk="1" latinLnBrk="0" hangingPunct="1">
                        <a:lnSpc>
                          <a:spcPct val="115000"/>
                        </a:lnSpc>
                        <a:spcBef>
                          <a:spcPts val="200"/>
                        </a:spcBef>
                        <a:spcAft>
                          <a:spcPts val="200"/>
                        </a:spcAft>
                      </a:pPr>
                      <a:r>
                        <a:rPr lang="en-US" sz="1400" b="1" kern="1200" dirty="0">
                          <a:solidFill>
                            <a:schemeClr val="tx1"/>
                          </a:solidFill>
                          <a:effectLst/>
                          <a:latin typeface="Arial" panose="020B0604020202020204" pitchFamily="34" charset="0"/>
                          <a:ea typeface="Times New Roman"/>
                          <a:cs typeface="Arial" panose="020B0604020202020204" pitchFamily="34" charset="0"/>
                        </a:rPr>
                        <a:t>List of open actions 13th MACHC meeting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21"/>
                  </a:ext>
                </a:extLst>
              </a:tr>
              <a:tr h="312112">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13.2.6</a:t>
                      </a:r>
                    </a:p>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(13.2.6)</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MICC (MEIP)</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UK and Celebrity Cruises (cruise industry) to discuss alternate sources of survey data and how/if it can be applied to charting products in the Bahamas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UK and Celebrity Cruise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Until completion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algn="l" defTabSz="914400" rtl="0" eaLnBrk="1" latinLnBrk="0" hangingPunct="1">
                        <a:lnSpc>
                          <a:spcPct val="115000"/>
                        </a:lnSpc>
                        <a:spcBef>
                          <a:spcPts val="200"/>
                        </a:spcBef>
                        <a:spcAft>
                          <a:spcPts val="200"/>
                        </a:spcAft>
                      </a:pP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b="1" i="0" kern="1200" dirty="0">
                          <a:solidFill>
                            <a:schemeClr val="tx1"/>
                          </a:solidFill>
                          <a:effectLst/>
                          <a:latin typeface="Arial" panose="020B0604020202020204" pitchFamily="34" charset="0"/>
                          <a:ea typeface="Times New Roman"/>
                          <a:cs typeface="Arial" panose="020B0604020202020204" pitchFamily="34" charset="0"/>
                        </a:rPr>
                        <a:t>Open</a:t>
                      </a:r>
                      <a:r>
                        <a:rPr lang="en-US" sz="1400" i="1" kern="1200" dirty="0">
                          <a:solidFill>
                            <a:schemeClr val="tx1"/>
                          </a:solidFill>
                          <a:effectLst/>
                          <a:latin typeface="Arial" panose="020B0604020202020204" pitchFamily="34" charset="0"/>
                          <a:ea typeface="Times New Roman"/>
                          <a:cs typeface="Arial" panose="020B0604020202020204" pitchFamily="34" charset="0"/>
                        </a:rPr>
                        <a:t>. </a:t>
                      </a:r>
                      <a:r>
                        <a:rPr lang="en-US" sz="1400" kern="1200" dirty="0">
                          <a:solidFill>
                            <a:schemeClr val="tx1"/>
                          </a:solidFill>
                          <a:effectLst/>
                          <a:latin typeface="Arial" panose="020B0604020202020204" pitchFamily="34" charset="0"/>
                          <a:ea typeface="Times New Roman"/>
                          <a:cs typeface="Arial" panose="020B0604020202020204" pitchFamily="34" charset="0"/>
                        </a:rPr>
                        <a:t>Has not been resolved by the MICC. Awaiting UKHO input. Discussed in general at the last CLIA meeting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2"/>
                  </a:ext>
                </a:extLst>
              </a:tr>
            </a:tbl>
          </a:graphicData>
        </a:graphic>
      </p:graphicFrame>
    </p:spTree>
    <p:extLst>
      <p:ext uri="{BB962C8B-B14F-4D97-AF65-F5344CB8AC3E}">
        <p14:creationId xmlns:p14="http://schemas.microsoft.com/office/powerpoint/2010/main" val="19765991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477232" y="1108075"/>
            <a:ext cx="3669594" cy="430887"/>
          </a:xfrm>
          <a:prstGeom prst="rect">
            <a:avLst/>
          </a:prstGeom>
          <a:noFill/>
          <a:ln w="9525">
            <a:noFill/>
            <a:miter lim="800000"/>
            <a:headEnd/>
            <a:tailEnd/>
          </a:ln>
        </p:spPr>
        <p:txBody>
          <a:bodyPr wrap="none">
            <a:spAutoFit/>
          </a:bodyPr>
          <a:lstStyle/>
          <a:p>
            <a:r>
              <a:rPr lang="en-GB" dirty="0" smtClean="0">
                <a:solidFill>
                  <a:schemeClr val="tx2"/>
                </a:solidFill>
              </a:rPr>
              <a:t>Status indicators actions</a:t>
            </a:r>
            <a:endParaRPr lang="en-GB" dirty="0">
              <a:solidFill>
                <a:schemeClr val="tx2"/>
              </a:solidFill>
            </a:endParaRPr>
          </a:p>
        </p:txBody>
      </p:sp>
      <p:sp>
        <p:nvSpPr>
          <p:cNvPr id="14" name="TextBox 13"/>
          <p:cNvSpPr txBox="1"/>
          <p:nvPr/>
        </p:nvSpPr>
        <p:spPr>
          <a:xfrm>
            <a:off x="468426" y="1542846"/>
            <a:ext cx="8280920" cy="6278642"/>
          </a:xfrm>
          <a:prstGeom prst="rect">
            <a:avLst/>
          </a:prstGeom>
          <a:noFill/>
        </p:spPr>
        <p:txBody>
          <a:bodyPr wrap="square" rtlCol="0">
            <a:spAutoFit/>
          </a:bodyPr>
          <a:lstStyle/>
          <a:p>
            <a:pPr lvl="0"/>
            <a:r>
              <a:rPr lang="en-US" u="sng" dirty="0" smtClean="0"/>
              <a:t>Open actions</a:t>
            </a:r>
            <a:r>
              <a:rPr lang="en-US" dirty="0" smtClean="0"/>
              <a:t> </a:t>
            </a:r>
          </a:p>
          <a:p>
            <a:pPr marL="342900" lvl="0" indent="-342900">
              <a:buFont typeface="Arial" panose="020B0604020202020204" pitchFamily="34" charset="0"/>
              <a:buChar char="•"/>
            </a:pPr>
            <a:r>
              <a:rPr lang="en-US" dirty="0" smtClean="0"/>
              <a:t>Focus </a:t>
            </a:r>
            <a:r>
              <a:rPr lang="en-US" dirty="0"/>
              <a:t>on concrete </a:t>
            </a:r>
            <a:r>
              <a:rPr lang="en-US" dirty="0" smtClean="0"/>
              <a:t>deliverables</a:t>
            </a:r>
            <a:r>
              <a:rPr lang="en-US" dirty="0"/>
              <a:t>. </a:t>
            </a:r>
            <a:endParaRPr lang="en-US" dirty="0" smtClean="0"/>
          </a:p>
          <a:p>
            <a:pPr marL="342900" lvl="0" indent="-342900">
              <a:buFont typeface="Arial" panose="020B0604020202020204" pitchFamily="34" charset="0"/>
              <a:buChar char="•"/>
            </a:pPr>
            <a:r>
              <a:rPr lang="en-US" dirty="0" smtClean="0"/>
              <a:t>Close  as action:</a:t>
            </a:r>
          </a:p>
          <a:p>
            <a:pPr marL="800100" lvl="1" indent="-342900">
              <a:buFont typeface="Arial" panose="020B0604020202020204" pitchFamily="34" charset="0"/>
              <a:buChar char="•"/>
            </a:pPr>
            <a:r>
              <a:rPr lang="en-US" sz="2000" dirty="0" smtClean="0"/>
              <a:t>When deliverables </a:t>
            </a:r>
            <a:r>
              <a:rPr lang="en-US" sz="2000" dirty="0"/>
              <a:t>are unclear or </a:t>
            </a:r>
            <a:r>
              <a:rPr lang="en-US" sz="2000" dirty="0" smtClean="0"/>
              <a:t>overtaken </a:t>
            </a:r>
            <a:r>
              <a:rPr lang="en-US" sz="2000" dirty="0"/>
              <a:t>by events</a:t>
            </a:r>
            <a:r>
              <a:rPr lang="en-US" sz="2000" dirty="0" smtClean="0"/>
              <a:t>, </a:t>
            </a:r>
          </a:p>
          <a:p>
            <a:pPr marL="800100" lvl="1" indent="-342900">
              <a:buFont typeface="Arial" panose="020B0604020202020204" pitchFamily="34" charset="0"/>
              <a:buChar char="•"/>
            </a:pPr>
            <a:r>
              <a:rPr lang="en-US" sz="2000" dirty="0" smtClean="0"/>
              <a:t>Action not </a:t>
            </a:r>
            <a:r>
              <a:rPr lang="en-US" sz="2000" dirty="0"/>
              <a:t>within the remit of </a:t>
            </a:r>
            <a:r>
              <a:rPr lang="en-US" sz="2000" dirty="0" smtClean="0"/>
              <a:t>TOR</a:t>
            </a:r>
          </a:p>
          <a:p>
            <a:pPr lvl="0"/>
            <a:endParaRPr lang="en-US" sz="2000" dirty="0"/>
          </a:p>
          <a:p>
            <a:pPr lvl="0"/>
            <a:r>
              <a:rPr lang="en-US" u="sng" dirty="0"/>
              <a:t>Continuous </a:t>
            </a:r>
            <a:r>
              <a:rPr lang="en-US" u="sng" dirty="0" smtClean="0"/>
              <a:t>actions.</a:t>
            </a:r>
            <a:r>
              <a:rPr lang="en-US" dirty="0" smtClean="0"/>
              <a:t> </a:t>
            </a:r>
          </a:p>
          <a:p>
            <a:pPr marL="342900" indent="-342900">
              <a:buFont typeface="Arial" panose="020B0604020202020204" pitchFamily="34" charset="0"/>
              <a:buChar char="•"/>
            </a:pPr>
            <a:r>
              <a:rPr lang="en-GB" dirty="0" smtClean="0"/>
              <a:t>In separate </a:t>
            </a:r>
            <a:r>
              <a:rPr lang="en-GB" dirty="0"/>
              <a:t>list </a:t>
            </a:r>
            <a:r>
              <a:rPr lang="en-GB" dirty="0" smtClean="0"/>
              <a:t>for </a:t>
            </a:r>
            <a:r>
              <a:rPr lang="en-GB" dirty="0"/>
              <a:t>future reference as they do not have a specific deliverable in time</a:t>
            </a:r>
            <a:r>
              <a:rPr lang="en-GB" dirty="0" smtClean="0"/>
              <a:t>.</a:t>
            </a:r>
            <a:r>
              <a:rPr lang="en-US" dirty="0"/>
              <a:t> </a:t>
            </a:r>
            <a:endParaRPr lang="en-US" dirty="0" smtClean="0"/>
          </a:p>
          <a:p>
            <a:pPr marL="342900" indent="-342900">
              <a:buFont typeface="Arial" panose="020B0604020202020204" pitchFamily="34" charset="0"/>
              <a:buChar char="•"/>
            </a:pPr>
            <a:r>
              <a:rPr lang="en-US" dirty="0" smtClean="0"/>
              <a:t>Close as action, if </a:t>
            </a:r>
            <a:r>
              <a:rPr lang="en-US" dirty="0"/>
              <a:t>already </a:t>
            </a:r>
            <a:r>
              <a:rPr lang="en-GB" dirty="0"/>
              <a:t>standing activities/responsibilities within the MACHC </a:t>
            </a:r>
            <a:r>
              <a:rPr lang="en-GB" dirty="0" smtClean="0"/>
              <a:t>structure.</a:t>
            </a:r>
            <a:endParaRPr lang="en-GB" dirty="0"/>
          </a:p>
          <a:p>
            <a:pPr lvl="0"/>
            <a:endParaRPr lang="en-US" sz="2000" dirty="0"/>
          </a:p>
          <a:p>
            <a:r>
              <a:rPr lang="en-US" u="sng" dirty="0"/>
              <a:t>Completed or closed </a:t>
            </a:r>
            <a:r>
              <a:rPr lang="en-US" u="sng" dirty="0" smtClean="0"/>
              <a:t>actions</a:t>
            </a:r>
            <a:r>
              <a:rPr lang="en-US" dirty="0" smtClean="0"/>
              <a:t>. </a:t>
            </a:r>
          </a:p>
          <a:p>
            <a:pPr marL="342900" indent="-342900">
              <a:buFont typeface="Arial" panose="020B0604020202020204" pitchFamily="34" charset="0"/>
              <a:buChar char="•"/>
            </a:pPr>
            <a:r>
              <a:rPr lang="en-US" dirty="0" smtClean="0"/>
              <a:t>No longer need reviewing.</a:t>
            </a:r>
          </a:p>
          <a:p>
            <a:r>
              <a:rPr lang="en-US" dirty="0" smtClean="0"/>
              <a:t> </a:t>
            </a:r>
            <a:endParaRPr lang="nl-NL" dirty="0" smtClean="0"/>
          </a:p>
          <a:p>
            <a:pPr lvl="0"/>
            <a:endParaRPr lang="nl-NL" sz="2000" dirty="0"/>
          </a:p>
          <a:p>
            <a:pPr lvl="0"/>
            <a:endParaRPr lang="en-US" sz="2000" dirty="0" smtClean="0"/>
          </a:p>
          <a:p>
            <a:pPr marL="342900" lvl="0" indent="-342900">
              <a:buFont typeface="Arial" panose="020B0604020202020204" pitchFamily="34" charset="0"/>
              <a:buChar char="•"/>
            </a:pPr>
            <a:endParaRPr lang="en-US" sz="2000" i="1" u="sng" dirty="0"/>
          </a:p>
          <a:p>
            <a:r>
              <a:rPr lang="en-GB" sz="2000" dirty="0" smtClean="0"/>
              <a:t> </a:t>
            </a:r>
            <a:endParaRPr lang="en-US" sz="2000" dirty="0"/>
          </a:p>
        </p:txBody>
      </p:sp>
    </p:spTree>
    <p:extLst>
      <p:ext uri="{BB962C8B-B14F-4D97-AF65-F5344CB8AC3E}">
        <p14:creationId xmlns:p14="http://schemas.microsoft.com/office/powerpoint/2010/main" val="167557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4">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4">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4">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684213" y="1125538"/>
            <a:ext cx="5378395" cy="430887"/>
          </a:xfrm>
          <a:prstGeom prst="rect">
            <a:avLst/>
          </a:prstGeom>
          <a:noFill/>
          <a:ln w="9525">
            <a:noFill/>
            <a:miter lim="800000"/>
            <a:headEnd/>
            <a:tailEnd/>
          </a:ln>
        </p:spPr>
        <p:txBody>
          <a:bodyPr wrap="none">
            <a:spAutoFit/>
          </a:bodyPr>
          <a:lstStyle/>
          <a:p>
            <a:r>
              <a:rPr lang="en-GB" dirty="0" smtClean="0">
                <a:solidFill>
                  <a:schemeClr val="tx2"/>
                </a:solidFill>
              </a:rPr>
              <a:t>Procedure for dealing with action list</a:t>
            </a:r>
            <a:endParaRPr lang="en-GB" dirty="0">
              <a:solidFill>
                <a:schemeClr val="tx2"/>
              </a:solidFill>
            </a:endParaRPr>
          </a:p>
        </p:txBody>
      </p:sp>
      <p:sp>
        <p:nvSpPr>
          <p:cNvPr id="14" name="TextBox 13"/>
          <p:cNvSpPr txBox="1"/>
          <p:nvPr/>
        </p:nvSpPr>
        <p:spPr>
          <a:xfrm>
            <a:off x="467544" y="1700808"/>
            <a:ext cx="7992888" cy="5436873"/>
          </a:xfrm>
          <a:prstGeom prst="rect">
            <a:avLst/>
          </a:prstGeom>
          <a:noFill/>
        </p:spPr>
        <p:txBody>
          <a:bodyPr wrap="square" rtlCol="0">
            <a:spAutoFit/>
          </a:bodyPr>
          <a:lstStyle/>
          <a:p>
            <a:pPr marL="342900" indent="-342900">
              <a:spcAft>
                <a:spcPts val="0"/>
              </a:spcAft>
              <a:buFont typeface="Arial" panose="020B0604020202020204" pitchFamily="34" charset="0"/>
              <a:buChar char="•"/>
              <a:tabLst>
                <a:tab pos="445770" algn="l"/>
              </a:tabLst>
            </a:pPr>
            <a:r>
              <a:rPr lang="en-US" u="sng" dirty="0"/>
              <a:t>Step 1</a:t>
            </a:r>
            <a:r>
              <a:rPr lang="en-US" dirty="0"/>
              <a:t>: </a:t>
            </a:r>
            <a:endParaRPr lang="en-US" dirty="0" smtClean="0"/>
          </a:p>
          <a:p>
            <a:pPr lvl="1">
              <a:spcAft>
                <a:spcPts val="0"/>
              </a:spcAft>
              <a:tabLst>
                <a:tab pos="445770" algn="l"/>
              </a:tabLst>
            </a:pPr>
            <a:r>
              <a:rPr lang="en-US" dirty="0" smtClean="0"/>
              <a:t>Vetted the action list after the 16th meeting for closed and completed action items </a:t>
            </a:r>
            <a:endParaRPr lang="en-US" dirty="0"/>
          </a:p>
          <a:p>
            <a:pPr lvl="1">
              <a:spcAft>
                <a:spcPts val="0"/>
              </a:spcAft>
              <a:tabLst>
                <a:tab pos="445770" algn="l"/>
              </a:tabLst>
            </a:pPr>
            <a:r>
              <a:rPr lang="en-US" dirty="0"/>
              <a:t>=&gt; Only the active action items remain: </a:t>
            </a:r>
            <a:r>
              <a:rPr lang="en-US" dirty="0" smtClean="0"/>
              <a:t>‘Open’ and  ‘Continuous’. </a:t>
            </a:r>
            <a:endParaRPr lang="en-US" dirty="0"/>
          </a:p>
          <a:p>
            <a:pPr>
              <a:spcAft>
                <a:spcPts val="0"/>
              </a:spcAft>
              <a:tabLst>
                <a:tab pos="445770" algn="l"/>
              </a:tabLst>
            </a:pPr>
            <a:r>
              <a:rPr lang="en-US" dirty="0"/>
              <a:t> </a:t>
            </a:r>
          </a:p>
          <a:p>
            <a:pPr marL="342900" indent="-342900">
              <a:buFont typeface="Arial" panose="020B0604020202020204" pitchFamily="34" charset="0"/>
              <a:buChar char="•"/>
            </a:pPr>
            <a:r>
              <a:rPr lang="en-US" u="sng" dirty="0"/>
              <a:t>Step 2</a:t>
            </a:r>
            <a:r>
              <a:rPr lang="en-US" dirty="0"/>
              <a:t>: </a:t>
            </a:r>
            <a:endParaRPr lang="en-US" dirty="0" smtClean="0"/>
          </a:p>
          <a:p>
            <a:pPr>
              <a:spcAft>
                <a:spcPts val="0"/>
              </a:spcAft>
              <a:tabLst>
                <a:tab pos="445770" algn="l"/>
              </a:tabLst>
            </a:pPr>
            <a:r>
              <a:rPr lang="en-US" dirty="0"/>
              <a:t>	</a:t>
            </a:r>
            <a:r>
              <a:rPr lang="en-US" dirty="0" smtClean="0"/>
              <a:t>Propose a Status </a:t>
            </a:r>
            <a:r>
              <a:rPr lang="en-US" dirty="0"/>
              <a:t>at the Start of the 17th MACHC. </a:t>
            </a:r>
          </a:p>
          <a:p>
            <a:pPr marL="569595" indent="-342900">
              <a:lnSpc>
                <a:spcPct val="115000"/>
              </a:lnSpc>
              <a:spcAft>
                <a:spcPts val="0"/>
              </a:spcAft>
              <a:buFont typeface="Arial" panose="020B0604020202020204" pitchFamily="34" charset="0"/>
              <a:buChar char="•"/>
            </a:pPr>
            <a:endParaRPr lang="en-US" dirty="0"/>
          </a:p>
          <a:p>
            <a:pPr marL="342900" indent="-342900">
              <a:spcAft>
                <a:spcPts val="0"/>
              </a:spcAft>
              <a:buFont typeface="Arial" panose="020B0604020202020204" pitchFamily="34" charset="0"/>
              <a:buChar char="•"/>
            </a:pPr>
            <a:r>
              <a:rPr lang="en-US" u="sng" dirty="0"/>
              <a:t>Step 3</a:t>
            </a:r>
            <a:r>
              <a:rPr lang="en-US" dirty="0"/>
              <a:t>: </a:t>
            </a:r>
          </a:p>
          <a:p>
            <a:pPr>
              <a:spcAft>
                <a:spcPts val="0"/>
              </a:spcAft>
              <a:tabLst>
                <a:tab pos="445770" algn="l"/>
              </a:tabLst>
            </a:pPr>
            <a:r>
              <a:rPr lang="en-US" dirty="0" smtClean="0"/>
              <a:t>	</a:t>
            </a:r>
            <a:r>
              <a:rPr lang="en-US" dirty="0"/>
              <a:t>Only discus in plenary </a:t>
            </a:r>
            <a:r>
              <a:rPr lang="en-US" dirty="0" smtClean="0"/>
              <a:t>‘Open’ </a:t>
            </a:r>
            <a:r>
              <a:rPr lang="en-US" dirty="0"/>
              <a:t>action </a:t>
            </a:r>
            <a:r>
              <a:rPr lang="en-US" dirty="0" smtClean="0"/>
              <a:t>with their 	status update</a:t>
            </a:r>
            <a:r>
              <a:rPr lang="en-US" dirty="0"/>
              <a:t>, unless….. </a:t>
            </a:r>
          </a:p>
          <a:p>
            <a:pPr lvl="0">
              <a:spcAft>
                <a:spcPts val="0"/>
              </a:spcAft>
              <a:tabLst>
                <a:tab pos="445770" algn="l"/>
              </a:tabLst>
            </a:pPr>
            <a:endParaRPr lang="nl-NL" dirty="0"/>
          </a:p>
          <a:p>
            <a:pPr lvl="0"/>
            <a:endParaRPr lang="en-US" sz="2000" dirty="0" smtClean="0"/>
          </a:p>
          <a:p>
            <a:pPr marL="342900" lvl="0" indent="-342900">
              <a:buFont typeface="Arial" panose="020B0604020202020204" pitchFamily="34" charset="0"/>
              <a:buChar char="•"/>
            </a:pPr>
            <a:endParaRPr lang="en-US" sz="2000" i="1" u="sng" dirty="0"/>
          </a:p>
          <a:p>
            <a:r>
              <a:rPr lang="en-GB" sz="2000" dirty="0" smtClean="0"/>
              <a:t> </a:t>
            </a:r>
            <a:endParaRPr lang="en-US" sz="2000" dirty="0"/>
          </a:p>
        </p:txBody>
      </p:sp>
    </p:spTree>
    <p:extLst>
      <p:ext uri="{BB962C8B-B14F-4D97-AF65-F5344CB8AC3E}">
        <p14:creationId xmlns:p14="http://schemas.microsoft.com/office/powerpoint/2010/main" val="3337561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4">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684213" y="1052736"/>
            <a:ext cx="8286243" cy="430887"/>
          </a:xfrm>
          <a:prstGeom prst="rect">
            <a:avLst/>
          </a:prstGeom>
          <a:noFill/>
          <a:ln w="9525">
            <a:noFill/>
            <a:miter lim="800000"/>
            <a:headEnd/>
            <a:tailEnd/>
          </a:ln>
        </p:spPr>
        <p:txBody>
          <a:bodyPr wrap="none">
            <a:spAutoFit/>
          </a:bodyPr>
          <a:lstStyle/>
          <a:p>
            <a:r>
              <a:rPr lang="en-GB" dirty="0">
                <a:solidFill>
                  <a:schemeClr val="tx2"/>
                </a:solidFill>
              </a:rPr>
              <a:t>MACHC 16 action with ‘Open’ status update at start </a:t>
            </a:r>
            <a:r>
              <a:rPr lang="en-GB" dirty="0" smtClean="0">
                <a:solidFill>
                  <a:schemeClr val="tx2"/>
                </a:solidFill>
              </a:rPr>
              <a:t>(1)</a:t>
            </a:r>
            <a:endParaRPr lang="en-GB" dirty="0">
              <a:solidFill>
                <a:schemeClr val="tx2"/>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856535156"/>
              </p:ext>
            </p:extLst>
          </p:nvPr>
        </p:nvGraphicFramePr>
        <p:xfrm>
          <a:off x="107504" y="1556792"/>
          <a:ext cx="8856984" cy="4591680"/>
        </p:xfrm>
        <a:graphic>
          <a:graphicData uri="http://schemas.openxmlformats.org/drawingml/2006/table">
            <a:tbl>
              <a:tblPr/>
              <a:tblGrid>
                <a:gridCol w="792088">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gridCol w="3039512">
                  <a:extLst>
                    <a:ext uri="{9D8B030D-6E8A-4147-A177-3AD203B41FA5}">
                      <a16:colId xmlns:a16="http://schemas.microsoft.com/office/drawing/2014/main" val="20002"/>
                    </a:ext>
                  </a:extLst>
                </a:gridCol>
                <a:gridCol w="704904">
                  <a:extLst>
                    <a:ext uri="{9D8B030D-6E8A-4147-A177-3AD203B41FA5}">
                      <a16:colId xmlns:a16="http://schemas.microsoft.com/office/drawing/2014/main" val="20003"/>
                    </a:ext>
                  </a:extLst>
                </a:gridCol>
                <a:gridCol w="576064">
                  <a:extLst>
                    <a:ext uri="{9D8B030D-6E8A-4147-A177-3AD203B41FA5}">
                      <a16:colId xmlns:a16="http://schemas.microsoft.com/office/drawing/2014/main" val="20004"/>
                    </a:ext>
                  </a:extLst>
                </a:gridCol>
                <a:gridCol w="144016">
                  <a:extLst>
                    <a:ext uri="{9D8B030D-6E8A-4147-A177-3AD203B41FA5}">
                      <a16:colId xmlns:a16="http://schemas.microsoft.com/office/drawing/2014/main" val="20005"/>
                    </a:ext>
                  </a:extLst>
                </a:gridCol>
                <a:gridCol w="2808312">
                  <a:extLst>
                    <a:ext uri="{9D8B030D-6E8A-4147-A177-3AD203B41FA5}">
                      <a16:colId xmlns:a16="http://schemas.microsoft.com/office/drawing/2014/main" val="20006"/>
                    </a:ext>
                  </a:extLst>
                </a:gridCol>
              </a:tblGrid>
              <a:tr h="504056">
                <a:tc>
                  <a:txBody>
                    <a:bodyPr/>
                    <a:lstStyle/>
                    <a:p>
                      <a:pPr marL="0" algn="l" defTabSz="914400" rtl="0" eaLnBrk="1" latinLnBrk="0" hangingPunct="1">
                        <a:lnSpc>
                          <a:spcPct val="115000"/>
                        </a:lnSpc>
                        <a:spcBef>
                          <a:spcPts val="200"/>
                        </a:spcBef>
                        <a:spcAft>
                          <a:spcPts val="200"/>
                        </a:spcAft>
                      </a:pPr>
                      <a:r>
                        <a:rPr lang="en-US" sz="1400" kern="1200" dirty="0">
                          <a:solidFill>
                            <a:schemeClr val="bg1"/>
                          </a:solidFill>
                          <a:effectLst/>
                          <a:latin typeface="Arial" panose="020B0604020202020204" pitchFamily="34" charset="0"/>
                          <a:ea typeface="Times New Roman"/>
                          <a:cs typeface="Arial" panose="020B0604020202020204" pitchFamily="34" charset="0"/>
                        </a:rPr>
                        <a:t>No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69850" algn="l" defTabSz="914400" rtl="0" eaLnBrk="1" latinLnBrk="0" hangingPunct="1">
                        <a:lnSpc>
                          <a:spcPct val="115000"/>
                        </a:lnSpc>
                        <a:spcBef>
                          <a:spcPts val="200"/>
                        </a:spcBef>
                        <a:spcAft>
                          <a:spcPts val="200"/>
                        </a:spcAft>
                      </a:pPr>
                      <a:r>
                        <a:rPr lang="en-US" sz="1400" kern="1200" dirty="0">
                          <a:solidFill>
                            <a:schemeClr val="bg1"/>
                          </a:solidFill>
                          <a:effectLst/>
                          <a:latin typeface="Arial" panose="020B0604020202020204" pitchFamily="34" charset="0"/>
                          <a:ea typeface="Times New Roman"/>
                          <a:cs typeface="Arial" panose="020B0604020202020204" pitchFamily="34" charset="0"/>
                        </a:rPr>
                        <a:t>Subject mater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l" defTabSz="914400" rtl="0" eaLnBrk="1" latinLnBrk="0" hangingPunct="1">
                        <a:lnSpc>
                          <a:spcPct val="115000"/>
                        </a:lnSpc>
                        <a:spcBef>
                          <a:spcPts val="200"/>
                        </a:spcBef>
                        <a:spcAft>
                          <a:spcPts val="200"/>
                        </a:spcAft>
                      </a:pPr>
                      <a:r>
                        <a:rPr lang="en-US" sz="1400" kern="1200" dirty="0">
                          <a:solidFill>
                            <a:schemeClr val="bg1"/>
                          </a:solidFill>
                          <a:effectLst/>
                          <a:latin typeface="Arial" panose="020B0604020202020204" pitchFamily="34" charset="0"/>
                          <a:ea typeface="Times New Roman"/>
                          <a:cs typeface="Arial" panose="020B0604020202020204" pitchFamily="34" charset="0"/>
                        </a:rPr>
                        <a:t>Action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l" defTabSz="914400" rtl="0" eaLnBrk="1" latinLnBrk="0" hangingPunct="1">
                        <a:lnSpc>
                          <a:spcPct val="115000"/>
                        </a:lnSpc>
                        <a:spcBef>
                          <a:spcPts val="200"/>
                        </a:spcBef>
                        <a:spcAft>
                          <a:spcPts val="200"/>
                        </a:spcAft>
                      </a:pPr>
                      <a:r>
                        <a:rPr lang="en-US" sz="1400" kern="1200" dirty="0" err="1" smtClean="0">
                          <a:solidFill>
                            <a:schemeClr val="bg1"/>
                          </a:solidFill>
                          <a:effectLst/>
                          <a:latin typeface="Arial" panose="020B0604020202020204" pitchFamily="34" charset="0"/>
                          <a:ea typeface="Times New Roman"/>
                          <a:cs typeface="Arial" panose="020B0604020202020204" pitchFamily="34" charset="0"/>
                        </a:rPr>
                        <a:t>Respon-sible</a:t>
                      </a:r>
                      <a:endParaRPr lang="en-US" sz="1400" kern="1200" dirty="0">
                        <a:solidFill>
                          <a:schemeClr val="bg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l" defTabSz="914400" rtl="0" eaLnBrk="1" latinLnBrk="0" hangingPunct="1">
                        <a:lnSpc>
                          <a:spcPct val="115000"/>
                        </a:lnSpc>
                        <a:spcBef>
                          <a:spcPts val="200"/>
                        </a:spcBef>
                        <a:spcAft>
                          <a:spcPts val="200"/>
                        </a:spcAft>
                      </a:pPr>
                      <a:r>
                        <a:rPr lang="en-US" sz="1400" kern="1200" dirty="0">
                          <a:solidFill>
                            <a:schemeClr val="bg1"/>
                          </a:solidFill>
                          <a:effectLst/>
                          <a:latin typeface="Arial" panose="020B0604020202020204" pitchFamily="34" charset="0"/>
                          <a:ea typeface="Times New Roman"/>
                          <a:cs typeface="Arial" panose="020B0604020202020204" pitchFamily="34" charset="0"/>
                        </a:rPr>
                        <a:t>Due date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gridSpan="2">
                  <a:txBody>
                    <a:bodyPr/>
                    <a:lstStyle/>
                    <a:p>
                      <a:pPr marL="0" algn="l" defTabSz="914400" rtl="0" eaLnBrk="1" latinLnBrk="0" hangingPunct="1">
                        <a:lnSpc>
                          <a:spcPct val="115000"/>
                        </a:lnSpc>
                        <a:spcBef>
                          <a:spcPts val="200"/>
                        </a:spcBef>
                        <a:spcAft>
                          <a:spcPts val="200"/>
                        </a:spcAft>
                      </a:pPr>
                      <a:r>
                        <a:rPr lang="en-US" sz="1400" kern="1200" dirty="0">
                          <a:solidFill>
                            <a:schemeClr val="bg1"/>
                          </a:solidFill>
                          <a:effectLst/>
                          <a:latin typeface="Arial" panose="020B0604020202020204" pitchFamily="34" charset="0"/>
                          <a:ea typeface="Times New Roman"/>
                          <a:cs typeface="Arial" panose="020B0604020202020204" pitchFamily="34" charset="0"/>
                        </a:rPr>
                        <a:t>Status at the start of 17th MACHC</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hMerge="1">
                  <a:txBody>
                    <a:bodyPr/>
                    <a:lstStyle/>
                    <a:p>
                      <a:endParaRPr lang="en-US"/>
                    </a:p>
                  </a:txBody>
                  <a:tcPr/>
                </a:tc>
                <a:extLst>
                  <a:ext uri="{0D108BD9-81ED-4DB2-BD59-A6C34878D82A}">
                    <a16:rowId xmlns:a16="http://schemas.microsoft.com/office/drawing/2014/main" val="10000"/>
                  </a:ext>
                </a:extLst>
              </a:tr>
              <a:tr h="216024">
                <a:tc gridSpan="7">
                  <a:txBody>
                    <a:bodyPr/>
                    <a:lstStyle/>
                    <a:p>
                      <a:pPr marL="0" algn="l" defTabSz="914400" rtl="0" eaLnBrk="1" latinLnBrk="0" hangingPunct="1">
                        <a:lnSpc>
                          <a:spcPct val="115000"/>
                        </a:lnSpc>
                        <a:spcBef>
                          <a:spcPts val="200"/>
                        </a:spcBef>
                        <a:spcAft>
                          <a:spcPts val="200"/>
                        </a:spcAft>
                      </a:pPr>
                      <a:r>
                        <a:rPr lang="en-US" sz="1400" b="1" kern="1200" dirty="0">
                          <a:solidFill>
                            <a:schemeClr val="tx1"/>
                          </a:solidFill>
                          <a:effectLst/>
                          <a:latin typeface="Arial" panose="020B0604020202020204" pitchFamily="34" charset="0"/>
                          <a:ea typeface="Times New Roman"/>
                          <a:cs typeface="Arial" panose="020B0604020202020204" pitchFamily="34" charset="0"/>
                        </a:rPr>
                        <a:t>List of open actions 16th MACHC meeting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178350">
                <a:tc>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16.1.6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Statutes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15000"/>
                        </a:lnSpc>
                        <a:spcBef>
                          <a:spcPts val="200"/>
                        </a:spcBef>
                        <a:spcAft>
                          <a:spcPts val="200"/>
                        </a:spcAft>
                      </a:pPr>
                      <a:r>
                        <a:rPr lang="en-GB" sz="1400" kern="1200" dirty="0">
                          <a:solidFill>
                            <a:schemeClr val="tx1"/>
                          </a:solidFill>
                          <a:effectLst/>
                          <a:latin typeface="Arial" panose="020B0604020202020204" pitchFamily="34" charset="0"/>
                          <a:ea typeface="Times New Roman"/>
                          <a:cs typeface="Arial" panose="020B0604020202020204" pitchFamily="34" charset="0"/>
                        </a:rPr>
                        <a:t>Member States to consider how to provide dual versions in Spanish and English of MACHC documents, for instance as a voluntary service by a Member State.</a:t>
                      </a: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Member States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17th </a:t>
                      </a:r>
                      <a:r>
                        <a:rPr lang="en-US" sz="1400" kern="1200" dirty="0" smtClean="0">
                          <a:solidFill>
                            <a:schemeClr val="tx1"/>
                          </a:solidFill>
                          <a:effectLst/>
                          <a:latin typeface="Arial" panose="020B0604020202020204" pitchFamily="34" charset="0"/>
                          <a:ea typeface="Times New Roman"/>
                          <a:cs typeface="Arial" panose="020B0604020202020204" pitchFamily="34" charset="0"/>
                        </a:rPr>
                        <a:t>MACHC</a:t>
                      </a:r>
                    </a:p>
                    <a:p>
                      <a:pPr marL="0" algn="l" defTabSz="914400" rtl="0" eaLnBrk="1" latinLnBrk="0" hangingPunct="1">
                        <a:lnSpc>
                          <a:spcPct val="115000"/>
                        </a:lnSpc>
                        <a:spcBef>
                          <a:spcPts val="200"/>
                        </a:spcBef>
                        <a:spcAft>
                          <a:spcPts val="200"/>
                        </a:spcAft>
                      </a:pPr>
                      <a:r>
                        <a:rPr lang="nl-NL" sz="1400" kern="1200" dirty="0" smtClean="0">
                          <a:solidFill>
                            <a:schemeClr val="tx1"/>
                          </a:solidFill>
                          <a:effectLst/>
                          <a:latin typeface="Arial" panose="020B0604020202020204" pitchFamily="34" charset="0"/>
                          <a:ea typeface="Times New Roman"/>
                          <a:cs typeface="Arial" panose="020B0604020202020204" pitchFamily="34" charset="0"/>
                        </a:rPr>
                        <a:t>Meet</a:t>
                      </a: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algn="l" defTabSz="914400" rtl="0" eaLnBrk="1" latinLnBrk="0" hangingPunct="1">
                        <a:lnSpc>
                          <a:spcPct val="115000"/>
                        </a:lnSpc>
                        <a:spcBef>
                          <a:spcPts val="200"/>
                        </a:spcBef>
                        <a:spcAft>
                          <a:spcPts val="200"/>
                        </a:spcAft>
                      </a:pP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15000"/>
                        </a:lnSpc>
                        <a:spcBef>
                          <a:spcPts val="200"/>
                        </a:spcBef>
                        <a:spcAft>
                          <a:spcPts val="200"/>
                        </a:spcAft>
                      </a:pPr>
                      <a:r>
                        <a:rPr lang="en-US" sz="1400" b="1" kern="1200" dirty="0">
                          <a:solidFill>
                            <a:schemeClr val="tx1"/>
                          </a:solidFill>
                          <a:effectLst/>
                          <a:latin typeface="Arial" panose="020B0604020202020204" pitchFamily="34" charset="0"/>
                          <a:ea typeface="Times New Roman"/>
                          <a:cs typeface="Arial" panose="020B0604020202020204" pitchFamily="34" charset="0"/>
                        </a:rPr>
                        <a:t>Open. </a:t>
                      </a:r>
                      <a:r>
                        <a:rPr lang="en-US" sz="1400" kern="1200" dirty="0">
                          <a:solidFill>
                            <a:schemeClr val="tx1"/>
                          </a:solidFill>
                          <a:effectLst/>
                          <a:highlight>
                            <a:srgbClr val="FFFF00"/>
                          </a:highlight>
                          <a:latin typeface="Arial" panose="020B0604020202020204" pitchFamily="34" charset="0"/>
                          <a:ea typeface="Times New Roman"/>
                          <a:cs typeface="Arial" panose="020B0604020202020204" pitchFamily="34" charset="0"/>
                        </a:rPr>
                        <a:t>No members volunteered</a:t>
                      </a:r>
                      <a:r>
                        <a:rPr lang="en-US" sz="1400" kern="1200" dirty="0">
                          <a:solidFill>
                            <a:schemeClr val="tx1"/>
                          </a:solidFill>
                          <a:effectLst/>
                          <a:latin typeface="Arial" panose="020B0604020202020204" pitchFamily="34" charset="0"/>
                          <a:ea typeface="Times New Roman"/>
                          <a:cs typeface="Arial" panose="020B0604020202020204" pitchFamily="34" charset="0"/>
                        </a:rPr>
                        <a:t>. As a courtesy Chair used Google Translate.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56700">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16.2.1.3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CB</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Honduras, Guatemala and/or Belize to give an (annual) feedback at the MACHC Conference on the Gulf of Honduras project. </a:t>
                      </a:r>
                    </a:p>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Honduras, Guatemala,</a:t>
                      </a:r>
                    </a:p>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Belize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17th </a:t>
                      </a:r>
                      <a:r>
                        <a:rPr lang="en-US" sz="1400" kern="1200" dirty="0" smtClean="0">
                          <a:solidFill>
                            <a:schemeClr val="tx1"/>
                          </a:solidFill>
                          <a:effectLst/>
                          <a:latin typeface="Arial" panose="020B0604020202020204" pitchFamily="34" charset="0"/>
                          <a:ea typeface="Times New Roman"/>
                          <a:cs typeface="Arial" panose="020B0604020202020204" pitchFamily="34" charset="0"/>
                        </a:rPr>
                        <a:t>MACHC Meet</a:t>
                      </a: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algn="l" defTabSz="914400" rtl="0" eaLnBrk="1" latinLnBrk="0" hangingPunct="1">
                        <a:lnSpc>
                          <a:spcPct val="115000"/>
                        </a:lnSpc>
                        <a:spcBef>
                          <a:spcPts val="200"/>
                        </a:spcBef>
                        <a:spcAft>
                          <a:spcPts val="200"/>
                        </a:spcAft>
                      </a:pP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b="1" kern="1200" dirty="0">
                          <a:solidFill>
                            <a:schemeClr val="tx1"/>
                          </a:solidFill>
                          <a:effectLst/>
                          <a:latin typeface="Arial" panose="020B0604020202020204" pitchFamily="34" charset="0"/>
                          <a:ea typeface="Times New Roman"/>
                          <a:cs typeface="Arial" panose="020B0604020202020204" pitchFamily="34" charset="0"/>
                        </a:rPr>
                        <a:t>Open</a:t>
                      </a:r>
                      <a:r>
                        <a:rPr lang="en-US" sz="1400" kern="1200" dirty="0">
                          <a:solidFill>
                            <a:schemeClr val="tx1"/>
                          </a:solidFill>
                          <a:effectLst/>
                          <a:latin typeface="Arial" panose="020B0604020202020204" pitchFamily="34" charset="0"/>
                          <a:ea typeface="Times New Roman"/>
                          <a:cs typeface="Arial" panose="020B0604020202020204" pitchFamily="34" charset="0"/>
                        </a:rPr>
                        <a:t>. Within the context of the GOH-project hydrographic systems were </a:t>
                      </a:r>
                      <a:r>
                        <a:rPr lang="en-US" sz="1400" kern="1200" dirty="0" smtClean="0">
                          <a:solidFill>
                            <a:schemeClr val="tx1"/>
                          </a:solidFill>
                          <a:effectLst/>
                          <a:latin typeface="Arial" panose="020B0604020202020204" pitchFamily="34" charset="0"/>
                          <a:ea typeface="Times New Roman"/>
                          <a:cs typeface="Arial" panose="020B0604020202020204" pitchFamily="34" charset="0"/>
                        </a:rPr>
                        <a:t>provided</a:t>
                      </a:r>
                      <a:r>
                        <a:rPr lang="en-US" sz="1400" kern="1200" dirty="0">
                          <a:solidFill>
                            <a:schemeClr val="tx1"/>
                          </a:solidFill>
                          <a:effectLst/>
                          <a:latin typeface="Arial" panose="020B0604020202020204" pitchFamily="34" charset="0"/>
                          <a:ea typeface="Times New Roman"/>
                          <a:cs typeface="Arial" panose="020B0604020202020204" pitchFamily="34" charset="0"/>
                        </a:rPr>
                        <a:t>. </a:t>
                      </a:r>
                      <a:r>
                        <a:rPr lang="en-US" sz="1400" kern="1200" dirty="0">
                          <a:solidFill>
                            <a:schemeClr val="tx1"/>
                          </a:solidFill>
                          <a:effectLst/>
                          <a:highlight>
                            <a:srgbClr val="FFFF00"/>
                          </a:highlight>
                          <a:latin typeface="Arial" panose="020B0604020202020204" pitchFamily="34" charset="0"/>
                          <a:ea typeface="Times New Roman"/>
                          <a:cs typeface="Arial" panose="020B0604020202020204" pitchFamily="34" charset="0"/>
                        </a:rPr>
                        <a:t>Currently it is unclear if and where this capability has been put to use. </a:t>
                      </a:r>
                      <a:r>
                        <a:rPr lang="en-US" sz="1400" b="1" kern="1200" dirty="0" err="1" smtClean="0">
                          <a:solidFill>
                            <a:schemeClr val="tx1"/>
                          </a:solidFill>
                          <a:effectLst/>
                          <a:highlight>
                            <a:srgbClr val="FFFF00"/>
                          </a:highlight>
                          <a:latin typeface="Arial" panose="020B0604020202020204" pitchFamily="34" charset="0"/>
                          <a:ea typeface="Times New Roman"/>
                          <a:cs typeface="Arial" panose="020B0604020202020204" pitchFamily="34" charset="0"/>
                        </a:rPr>
                        <a:t>Attn</a:t>
                      </a:r>
                      <a:r>
                        <a:rPr lang="en-US" sz="1400" b="1" kern="1200" dirty="0" smtClean="0">
                          <a:solidFill>
                            <a:schemeClr val="tx1"/>
                          </a:solidFill>
                          <a:effectLst/>
                          <a:highlight>
                            <a:srgbClr val="FFFF00"/>
                          </a:highlight>
                          <a:latin typeface="Arial" panose="020B0604020202020204" pitchFamily="34" charset="0"/>
                          <a:ea typeface="Times New Roman"/>
                          <a:cs typeface="Arial" panose="020B0604020202020204" pitchFamily="34" charset="0"/>
                        </a:rPr>
                        <a:t> National report.</a:t>
                      </a:r>
                      <a:endParaRPr lang="en-US" sz="1400" b="1" kern="1200" dirty="0">
                        <a:solidFill>
                          <a:schemeClr val="tx1"/>
                        </a:solidFill>
                        <a:effectLst/>
                        <a:highlight>
                          <a:srgbClr val="FFFF00"/>
                        </a:highligh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279274">
                <a:tc>
                  <a:txBody>
                    <a:bodyPr/>
                    <a:lstStyle/>
                    <a:p>
                      <a:pPr marL="0" algn="l" defTabSz="914400" rtl="0" eaLnBrk="1" latinLnBrk="0" hangingPunct="1">
                        <a:lnSpc>
                          <a:spcPct val="115000"/>
                        </a:lnSpc>
                        <a:spcBef>
                          <a:spcPts val="200"/>
                        </a:spcBef>
                        <a:spcAft>
                          <a:spcPts val="200"/>
                        </a:spcAft>
                      </a:pPr>
                      <a:r>
                        <a:rPr lang="en-GB" sz="1400" kern="1200" dirty="0">
                          <a:solidFill>
                            <a:schemeClr val="tx1"/>
                          </a:solidFill>
                          <a:effectLst/>
                          <a:latin typeface="Arial" panose="020B0604020202020204" pitchFamily="34" charset="0"/>
                          <a:ea typeface="Times New Roman"/>
                          <a:cs typeface="Arial" panose="020B0604020202020204" pitchFamily="34" charset="0"/>
                        </a:rPr>
                        <a:t>16.2.2.7</a:t>
                      </a: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15000"/>
                        </a:lnSpc>
                        <a:spcBef>
                          <a:spcPts val="200"/>
                        </a:spcBef>
                        <a:spcAft>
                          <a:spcPts val="200"/>
                        </a:spcAft>
                      </a:pPr>
                      <a:r>
                        <a:rPr lang="en-GB" sz="1400" kern="1200" dirty="0">
                          <a:solidFill>
                            <a:schemeClr val="tx1"/>
                          </a:solidFill>
                          <a:effectLst/>
                          <a:latin typeface="Arial" panose="020B0604020202020204" pitchFamily="34" charset="0"/>
                          <a:ea typeface="Times New Roman"/>
                          <a:cs typeface="Arial" panose="020B0604020202020204" pitchFamily="34" charset="0"/>
                        </a:rPr>
                        <a:t>IRCC7/28</a:t>
                      </a: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15000"/>
                        </a:lnSpc>
                        <a:spcBef>
                          <a:spcPts val="200"/>
                        </a:spcBef>
                        <a:spcAft>
                          <a:spcPts val="200"/>
                        </a:spcAft>
                      </a:pPr>
                      <a:r>
                        <a:rPr lang="en-GB" sz="1400" kern="1200" dirty="0">
                          <a:solidFill>
                            <a:schemeClr val="tx1"/>
                          </a:solidFill>
                          <a:effectLst/>
                          <a:latin typeface="Arial" panose="020B0604020202020204" pitchFamily="34" charset="0"/>
                          <a:ea typeface="Times New Roman"/>
                          <a:cs typeface="Arial" panose="020B0604020202020204" pitchFamily="34" charset="0"/>
                        </a:rPr>
                        <a:t>Implement procedures approved by Decision 3 and to report their processes for the review of first edition INT Charts produced by new Producer Nations to IRCC </a:t>
                      </a: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15000"/>
                        </a:lnSpc>
                        <a:spcBef>
                          <a:spcPts val="200"/>
                        </a:spcBef>
                        <a:spcAft>
                          <a:spcPts val="200"/>
                        </a:spcAft>
                      </a:pPr>
                      <a:r>
                        <a:rPr lang="en-GB" sz="1400" kern="1200" dirty="0">
                          <a:solidFill>
                            <a:schemeClr val="tx1"/>
                          </a:solidFill>
                          <a:effectLst/>
                          <a:latin typeface="Arial" panose="020B0604020202020204" pitchFamily="34" charset="0"/>
                          <a:ea typeface="Times New Roman"/>
                          <a:cs typeface="Arial" panose="020B0604020202020204" pitchFamily="34" charset="0"/>
                        </a:rPr>
                        <a:t>Chair MACHC through MICC chair</a:t>
                      </a: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algn="l" defTabSz="914400" rtl="0" eaLnBrk="1" latinLnBrk="0" hangingPunct="1">
                        <a:lnSpc>
                          <a:spcPct val="115000"/>
                        </a:lnSpc>
                        <a:spcBef>
                          <a:spcPts val="200"/>
                        </a:spcBef>
                        <a:spcAft>
                          <a:spcPts val="200"/>
                        </a:spcAft>
                      </a:pPr>
                      <a:r>
                        <a:rPr lang="en-GB" sz="1400" kern="1200" dirty="0">
                          <a:solidFill>
                            <a:schemeClr val="tx1"/>
                          </a:solidFill>
                          <a:effectLst/>
                          <a:latin typeface="Arial" panose="020B0604020202020204" pitchFamily="34" charset="0"/>
                          <a:ea typeface="Times New Roman"/>
                          <a:cs typeface="Arial" panose="020B0604020202020204" pitchFamily="34" charset="0"/>
                        </a:rPr>
                        <a:t>IRCC8</a:t>
                      </a: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algn="l" defTabSz="914400" rtl="0" eaLnBrk="1" latinLnBrk="0" hangingPunct="1">
                        <a:lnSpc>
                          <a:spcPct val="115000"/>
                        </a:lnSpc>
                        <a:spcBef>
                          <a:spcPts val="200"/>
                        </a:spcBef>
                        <a:spcAft>
                          <a:spcPts val="200"/>
                        </a:spcAft>
                      </a:pP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15000"/>
                        </a:lnSpc>
                        <a:spcBef>
                          <a:spcPts val="200"/>
                        </a:spcBef>
                        <a:spcAft>
                          <a:spcPts val="200"/>
                        </a:spcAft>
                      </a:pPr>
                      <a:r>
                        <a:rPr lang="en-GB" sz="1400" b="1" kern="1200" dirty="0">
                          <a:solidFill>
                            <a:schemeClr val="tx1"/>
                          </a:solidFill>
                          <a:effectLst/>
                          <a:latin typeface="Arial" panose="020B0604020202020204" pitchFamily="34" charset="0"/>
                          <a:ea typeface="Times New Roman"/>
                          <a:cs typeface="Arial" panose="020B0604020202020204" pitchFamily="34" charset="0"/>
                        </a:rPr>
                        <a:t>Open</a:t>
                      </a:r>
                      <a:r>
                        <a:rPr lang="en-GB" sz="1400" kern="1200" dirty="0">
                          <a:solidFill>
                            <a:schemeClr val="tx1"/>
                          </a:solidFill>
                          <a:effectLst/>
                          <a:latin typeface="Arial" panose="020B0604020202020204" pitchFamily="34" charset="0"/>
                          <a:ea typeface="Times New Roman"/>
                          <a:cs typeface="Arial" panose="020B0604020202020204" pitchFamily="34" charset="0"/>
                        </a:rPr>
                        <a:t>. no longer extant (closed) as IRRC action.</a:t>
                      </a: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p>
                      <a:pPr marL="0" algn="l" defTabSz="914400" rtl="0" eaLnBrk="1" latinLnBrk="0" hangingPunct="1">
                        <a:lnSpc>
                          <a:spcPct val="115000"/>
                        </a:lnSpc>
                        <a:spcBef>
                          <a:spcPts val="200"/>
                        </a:spcBef>
                        <a:spcAft>
                          <a:spcPts val="200"/>
                        </a:spcAft>
                      </a:pPr>
                      <a:r>
                        <a:rPr lang="en-GB" sz="1400" kern="1200" dirty="0">
                          <a:solidFill>
                            <a:schemeClr val="tx1"/>
                          </a:solidFill>
                          <a:effectLst/>
                          <a:highlight>
                            <a:srgbClr val="FFFF00"/>
                          </a:highlight>
                          <a:latin typeface="Arial" panose="020B0604020202020204" pitchFamily="34" charset="0"/>
                          <a:ea typeface="Times New Roman"/>
                          <a:cs typeface="Arial" panose="020B0604020202020204" pitchFamily="34" charset="0"/>
                        </a:rPr>
                        <a:t>Intend to </a:t>
                      </a:r>
                      <a:r>
                        <a:rPr lang="en-GB" sz="1400" b="1" kern="1200" dirty="0">
                          <a:solidFill>
                            <a:schemeClr val="tx1"/>
                          </a:solidFill>
                          <a:effectLst/>
                          <a:highlight>
                            <a:srgbClr val="FFFF00"/>
                          </a:highlight>
                          <a:latin typeface="Arial" panose="020B0604020202020204" pitchFamily="34" charset="0"/>
                          <a:ea typeface="Times New Roman"/>
                          <a:cs typeface="Arial" panose="020B0604020202020204" pitchFamily="34" charset="0"/>
                        </a:rPr>
                        <a:t>close</a:t>
                      </a:r>
                      <a:r>
                        <a:rPr lang="en-GB" sz="1400" kern="1200" dirty="0">
                          <a:solidFill>
                            <a:schemeClr val="tx1"/>
                          </a:solidFill>
                          <a:effectLst/>
                          <a:highlight>
                            <a:srgbClr val="FFFF00"/>
                          </a:highlight>
                          <a:latin typeface="Arial" panose="020B0604020202020204" pitchFamily="34" charset="0"/>
                          <a:ea typeface="Times New Roman"/>
                          <a:cs typeface="Arial" panose="020B0604020202020204" pitchFamily="34" charset="0"/>
                        </a:rPr>
                        <a:t> after of MICC report </a:t>
                      </a:r>
                      <a:r>
                        <a:rPr lang="en-GB" sz="1400" kern="1200" dirty="0">
                          <a:solidFill>
                            <a:schemeClr val="tx1"/>
                          </a:solidFill>
                          <a:effectLst/>
                          <a:latin typeface="Arial" panose="020B0604020202020204" pitchFamily="34" charset="0"/>
                          <a:ea typeface="Times New Roman"/>
                          <a:cs typeface="Arial" panose="020B0604020202020204" pitchFamily="34" charset="0"/>
                        </a:rPr>
                        <a:t>at MACHC meeting.</a:t>
                      </a: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7649030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684213" y="1052736"/>
            <a:ext cx="8039380" cy="430887"/>
          </a:xfrm>
          <a:prstGeom prst="rect">
            <a:avLst/>
          </a:prstGeom>
          <a:noFill/>
          <a:ln w="9525">
            <a:noFill/>
            <a:miter lim="800000"/>
            <a:headEnd/>
            <a:tailEnd/>
          </a:ln>
        </p:spPr>
        <p:txBody>
          <a:bodyPr wrap="none">
            <a:spAutoFit/>
          </a:bodyPr>
          <a:lstStyle/>
          <a:p>
            <a:r>
              <a:rPr lang="en-GB" dirty="0" smtClean="0">
                <a:solidFill>
                  <a:schemeClr val="tx2"/>
                </a:solidFill>
              </a:rPr>
              <a:t>MACHC 16 action with ‘Open’ status update at start (2)</a:t>
            </a:r>
            <a:endParaRPr lang="en-GB" dirty="0">
              <a:solidFill>
                <a:schemeClr val="tx2"/>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440877620"/>
              </p:ext>
            </p:extLst>
          </p:nvPr>
        </p:nvGraphicFramePr>
        <p:xfrm>
          <a:off x="107504" y="1556792"/>
          <a:ext cx="8856984" cy="4468807"/>
        </p:xfrm>
        <a:graphic>
          <a:graphicData uri="http://schemas.openxmlformats.org/drawingml/2006/table">
            <a:tbl>
              <a:tblPr/>
              <a:tblGrid>
                <a:gridCol w="792088">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gridCol w="3039512">
                  <a:extLst>
                    <a:ext uri="{9D8B030D-6E8A-4147-A177-3AD203B41FA5}">
                      <a16:colId xmlns:a16="http://schemas.microsoft.com/office/drawing/2014/main" val="20002"/>
                    </a:ext>
                  </a:extLst>
                </a:gridCol>
                <a:gridCol w="704904">
                  <a:extLst>
                    <a:ext uri="{9D8B030D-6E8A-4147-A177-3AD203B41FA5}">
                      <a16:colId xmlns:a16="http://schemas.microsoft.com/office/drawing/2014/main" val="20003"/>
                    </a:ext>
                  </a:extLst>
                </a:gridCol>
                <a:gridCol w="576064">
                  <a:extLst>
                    <a:ext uri="{9D8B030D-6E8A-4147-A177-3AD203B41FA5}">
                      <a16:colId xmlns:a16="http://schemas.microsoft.com/office/drawing/2014/main" val="20004"/>
                    </a:ext>
                  </a:extLst>
                </a:gridCol>
                <a:gridCol w="144016">
                  <a:extLst>
                    <a:ext uri="{9D8B030D-6E8A-4147-A177-3AD203B41FA5}">
                      <a16:colId xmlns:a16="http://schemas.microsoft.com/office/drawing/2014/main" val="20005"/>
                    </a:ext>
                  </a:extLst>
                </a:gridCol>
                <a:gridCol w="2808312">
                  <a:extLst>
                    <a:ext uri="{9D8B030D-6E8A-4147-A177-3AD203B41FA5}">
                      <a16:colId xmlns:a16="http://schemas.microsoft.com/office/drawing/2014/main" val="20006"/>
                    </a:ext>
                  </a:extLst>
                </a:gridCol>
              </a:tblGrid>
              <a:tr h="504056">
                <a:tc>
                  <a:txBody>
                    <a:bodyPr/>
                    <a:lstStyle/>
                    <a:p>
                      <a:pPr marL="0" algn="l" defTabSz="914400" rtl="0" eaLnBrk="1" latinLnBrk="0" hangingPunct="1">
                        <a:lnSpc>
                          <a:spcPct val="115000"/>
                        </a:lnSpc>
                        <a:spcBef>
                          <a:spcPts val="200"/>
                        </a:spcBef>
                        <a:spcAft>
                          <a:spcPts val="200"/>
                        </a:spcAft>
                      </a:pPr>
                      <a:r>
                        <a:rPr lang="en-US" sz="1400" kern="1200" dirty="0">
                          <a:solidFill>
                            <a:schemeClr val="bg1"/>
                          </a:solidFill>
                          <a:effectLst/>
                          <a:latin typeface="Arial" panose="020B0604020202020204" pitchFamily="34" charset="0"/>
                          <a:ea typeface="Times New Roman"/>
                          <a:cs typeface="Arial" panose="020B0604020202020204" pitchFamily="34" charset="0"/>
                        </a:rPr>
                        <a:t>No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69850" algn="l" defTabSz="914400" rtl="0" eaLnBrk="1" latinLnBrk="0" hangingPunct="1">
                        <a:lnSpc>
                          <a:spcPct val="115000"/>
                        </a:lnSpc>
                        <a:spcBef>
                          <a:spcPts val="200"/>
                        </a:spcBef>
                        <a:spcAft>
                          <a:spcPts val="200"/>
                        </a:spcAft>
                      </a:pPr>
                      <a:r>
                        <a:rPr lang="en-US" sz="1400" kern="1200" dirty="0">
                          <a:solidFill>
                            <a:schemeClr val="bg1"/>
                          </a:solidFill>
                          <a:effectLst/>
                          <a:latin typeface="Arial" panose="020B0604020202020204" pitchFamily="34" charset="0"/>
                          <a:ea typeface="Times New Roman"/>
                          <a:cs typeface="Arial" panose="020B0604020202020204" pitchFamily="34" charset="0"/>
                        </a:rPr>
                        <a:t>Subject mater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l" defTabSz="914400" rtl="0" eaLnBrk="1" latinLnBrk="0" hangingPunct="1">
                        <a:lnSpc>
                          <a:spcPct val="115000"/>
                        </a:lnSpc>
                        <a:spcBef>
                          <a:spcPts val="200"/>
                        </a:spcBef>
                        <a:spcAft>
                          <a:spcPts val="200"/>
                        </a:spcAft>
                      </a:pPr>
                      <a:r>
                        <a:rPr lang="en-US" sz="1400" kern="1200" dirty="0">
                          <a:solidFill>
                            <a:schemeClr val="bg1"/>
                          </a:solidFill>
                          <a:effectLst/>
                          <a:latin typeface="Arial" panose="020B0604020202020204" pitchFamily="34" charset="0"/>
                          <a:ea typeface="Times New Roman"/>
                          <a:cs typeface="Arial" panose="020B0604020202020204" pitchFamily="34" charset="0"/>
                        </a:rPr>
                        <a:t>Action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l" defTabSz="914400" rtl="0" eaLnBrk="1" latinLnBrk="0" hangingPunct="1">
                        <a:lnSpc>
                          <a:spcPct val="115000"/>
                        </a:lnSpc>
                        <a:spcBef>
                          <a:spcPts val="200"/>
                        </a:spcBef>
                        <a:spcAft>
                          <a:spcPts val="200"/>
                        </a:spcAft>
                      </a:pPr>
                      <a:r>
                        <a:rPr lang="en-US" sz="1400" kern="1200" dirty="0" err="1" smtClean="0">
                          <a:solidFill>
                            <a:schemeClr val="bg1"/>
                          </a:solidFill>
                          <a:effectLst/>
                          <a:latin typeface="Arial" panose="020B0604020202020204" pitchFamily="34" charset="0"/>
                          <a:ea typeface="Times New Roman"/>
                          <a:cs typeface="Arial" panose="020B0604020202020204" pitchFamily="34" charset="0"/>
                        </a:rPr>
                        <a:t>Respon-sible</a:t>
                      </a:r>
                      <a:endParaRPr lang="en-US" sz="1400" kern="1200" dirty="0">
                        <a:solidFill>
                          <a:schemeClr val="bg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l" defTabSz="914400" rtl="0" eaLnBrk="1" latinLnBrk="0" hangingPunct="1">
                        <a:lnSpc>
                          <a:spcPct val="115000"/>
                        </a:lnSpc>
                        <a:spcBef>
                          <a:spcPts val="200"/>
                        </a:spcBef>
                        <a:spcAft>
                          <a:spcPts val="200"/>
                        </a:spcAft>
                      </a:pPr>
                      <a:r>
                        <a:rPr lang="en-US" sz="1400" kern="1200" dirty="0">
                          <a:solidFill>
                            <a:schemeClr val="bg1"/>
                          </a:solidFill>
                          <a:effectLst/>
                          <a:latin typeface="Arial" panose="020B0604020202020204" pitchFamily="34" charset="0"/>
                          <a:ea typeface="Times New Roman"/>
                          <a:cs typeface="Arial" panose="020B0604020202020204" pitchFamily="34" charset="0"/>
                        </a:rPr>
                        <a:t>Due date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gridSpan="2">
                  <a:txBody>
                    <a:bodyPr/>
                    <a:lstStyle/>
                    <a:p>
                      <a:pPr marL="0" algn="l" defTabSz="914400" rtl="0" eaLnBrk="1" latinLnBrk="0" hangingPunct="1">
                        <a:lnSpc>
                          <a:spcPct val="115000"/>
                        </a:lnSpc>
                        <a:spcBef>
                          <a:spcPts val="200"/>
                        </a:spcBef>
                        <a:spcAft>
                          <a:spcPts val="200"/>
                        </a:spcAft>
                      </a:pPr>
                      <a:r>
                        <a:rPr lang="en-US" sz="1400" kern="1200" dirty="0">
                          <a:solidFill>
                            <a:schemeClr val="bg1"/>
                          </a:solidFill>
                          <a:effectLst/>
                          <a:latin typeface="Arial" panose="020B0604020202020204" pitchFamily="34" charset="0"/>
                          <a:ea typeface="Times New Roman"/>
                          <a:cs typeface="Arial" panose="020B0604020202020204" pitchFamily="34" charset="0"/>
                        </a:rPr>
                        <a:t>Status at the start of 17th MACHC</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hMerge="1">
                  <a:txBody>
                    <a:bodyPr/>
                    <a:lstStyle/>
                    <a:p>
                      <a:endParaRPr lang="en-US"/>
                    </a:p>
                  </a:txBody>
                  <a:tcPr/>
                </a:tc>
                <a:extLst>
                  <a:ext uri="{0D108BD9-81ED-4DB2-BD59-A6C34878D82A}">
                    <a16:rowId xmlns:a16="http://schemas.microsoft.com/office/drawing/2014/main" val="10000"/>
                  </a:ext>
                </a:extLst>
              </a:tr>
              <a:tr h="216024">
                <a:tc gridSpan="7">
                  <a:txBody>
                    <a:bodyPr/>
                    <a:lstStyle/>
                    <a:p>
                      <a:pPr marL="0" algn="l" defTabSz="914400" rtl="0" eaLnBrk="1" latinLnBrk="0" hangingPunct="1">
                        <a:lnSpc>
                          <a:spcPct val="115000"/>
                        </a:lnSpc>
                        <a:spcBef>
                          <a:spcPts val="200"/>
                        </a:spcBef>
                        <a:spcAft>
                          <a:spcPts val="200"/>
                        </a:spcAft>
                      </a:pPr>
                      <a:r>
                        <a:rPr lang="en-US" sz="1400" b="1" kern="1200" dirty="0">
                          <a:solidFill>
                            <a:schemeClr val="tx1"/>
                          </a:solidFill>
                          <a:effectLst/>
                          <a:latin typeface="Arial" panose="020B0604020202020204" pitchFamily="34" charset="0"/>
                          <a:ea typeface="Times New Roman"/>
                          <a:cs typeface="Arial" panose="020B0604020202020204" pitchFamily="34" charset="0"/>
                        </a:rPr>
                        <a:t>List of open actions 16th MACHC meeting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323861">
                <a:tc>
                  <a:txBody>
                    <a:bodyPr/>
                    <a:lstStyle/>
                    <a:p>
                      <a:pPr marL="0" algn="l" defTabSz="914400" rtl="0" eaLnBrk="1" latinLnBrk="0" hangingPunct="1">
                        <a:lnSpc>
                          <a:spcPct val="115000"/>
                        </a:lnSpc>
                        <a:spcBef>
                          <a:spcPts val="200"/>
                        </a:spcBef>
                        <a:spcAft>
                          <a:spcPts val="200"/>
                        </a:spcAft>
                      </a:pPr>
                      <a:r>
                        <a:rPr lang="en-GB" sz="1400" kern="1200" dirty="0">
                          <a:solidFill>
                            <a:schemeClr val="tx1"/>
                          </a:solidFill>
                          <a:effectLst/>
                          <a:latin typeface="Arial" panose="020B0604020202020204" pitchFamily="34" charset="0"/>
                          <a:ea typeface="Times New Roman"/>
                          <a:cs typeface="Arial" panose="020B0604020202020204" pitchFamily="34" charset="0"/>
                        </a:rPr>
                        <a:t>16.2.2.11</a:t>
                      </a: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15000"/>
                        </a:lnSpc>
                        <a:spcBef>
                          <a:spcPts val="200"/>
                        </a:spcBef>
                        <a:spcAft>
                          <a:spcPts val="200"/>
                        </a:spcAft>
                      </a:pPr>
                      <a:r>
                        <a:rPr lang="en-GB" sz="1400" kern="1200" dirty="0">
                          <a:solidFill>
                            <a:schemeClr val="tx1"/>
                          </a:solidFill>
                          <a:effectLst/>
                          <a:latin typeface="Arial" panose="020B0604020202020204" pitchFamily="34" charset="0"/>
                          <a:ea typeface="Times New Roman"/>
                          <a:cs typeface="Arial" panose="020B0604020202020204" pitchFamily="34" charset="0"/>
                        </a:rPr>
                        <a:t>IRCC7/62</a:t>
                      </a: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15000"/>
                        </a:lnSpc>
                        <a:spcBef>
                          <a:spcPts val="200"/>
                        </a:spcBef>
                        <a:spcAft>
                          <a:spcPts val="200"/>
                        </a:spcAft>
                      </a:pPr>
                      <a:r>
                        <a:rPr lang="en-GB" sz="1400" kern="1200" dirty="0">
                          <a:solidFill>
                            <a:schemeClr val="tx1"/>
                          </a:solidFill>
                          <a:effectLst/>
                          <a:latin typeface="Arial" panose="020B0604020202020204" pitchFamily="34" charset="0"/>
                          <a:ea typeface="Times New Roman"/>
                          <a:cs typeface="Arial" panose="020B0604020202020204" pitchFamily="34" charset="0"/>
                        </a:rPr>
                        <a:t>MACHC Chair invites Member States  to consider providing representatives of the IHO at the international meetings listed in Annex A to paper IRRC8-08B on “Relations with other International Organizations and IHO Stakeholders”</a:t>
                      </a: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15000"/>
                        </a:lnSpc>
                        <a:spcBef>
                          <a:spcPts val="200"/>
                        </a:spcBef>
                        <a:spcAft>
                          <a:spcPts val="200"/>
                        </a:spcAft>
                      </a:pPr>
                      <a:r>
                        <a:rPr lang="en-GB" sz="1400" kern="1200">
                          <a:solidFill>
                            <a:schemeClr val="tx1"/>
                          </a:solidFill>
                          <a:effectLst/>
                          <a:latin typeface="Arial" panose="020B0604020202020204" pitchFamily="34" charset="0"/>
                          <a:ea typeface="Times New Roman"/>
                          <a:cs typeface="Arial" panose="020B0604020202020204" pitchFamily="34" charset="0"/>
                        </a:rPr>
                        <a:t>Member States</a:t>
                      </a:r>
                      <a:endParaRPr lang="en-US" sz="1400" kern="120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algn="l" defTabSz="914400" rtl="0" eaLnBrk="1" latinLnBrk="0" hangingPunct="1">
                        <a:lnSpc>
                          <a:spcPct val="115000"/>
                        </a:lnSpc>
                        <a:spcBef>
                          <a:spcPts val="200"/>
                        </a:spcBef>
                        <a:spcAft>
                          <a:spcPts val="200"/>
                        </a:spcAft>
                      </a:pPr>
                      <a:r>
                        <a:rPr lang="en-GB" sz="1400" kern="1200">
                          <a:solidFill>
                            <a:schemeClr val="tx1"/>
                          </a:solidFill>
                          <a:effectLst/>
                          <a:latin typeface="Arial" panose="020B0604020202020204" pitchFamily="34" charset="0"/>
                          <a:ea typeface="Times New Roman"/>
                          <a:cs typeface="Arial" panose="020B0604020202020204" pitchFamily="34" charset="0"/>
                        </a:rPr>
                        <a:t>17th MACHC Conference (as soon as possible)</a:t>
                      </a:r>
                      <a:endParaRPr lang="en-US" sz="1400" kern="120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algn="l" defTabSz="914400" rtl="0" eaLnBrk="1" latinLnBrk="0" hangingPunct="1">
                        <a:lnSpc>
                          <a:spcPct val="115000"/>
                        </a:lnSpc>
                        <a:spcBef>
                          <a:spcPts val="200"/>
                        </a:spcBef>
                        <a:spcAft>
                          <a:spcPts val="200"/>
                        </a:spcAft>
                      </a:pP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15000"/>
                        </a:lnSpc>
                        <a:spcBef>
                          <a:spcPts val="200"/>
                        </a:spcBef>
                        <a:spcAft>
                          <a:spcPts val="200"/>
                        </a:spcAft>
                      </a:pPr>
                      <a:r>
                        <a:rPr lang="en-GB" sz="1400" b="1" kern="1200" dirty="0">
                          <a:solidFill>
                            <a:schemeClr val="tx1"/>
                          </a:solidFill>
                          <a:effectLst/>
                          <a:latin typeface="Arial" panose="020B0604020202020204" pitchFamily="34" charset="0"/>
                          <a:ea typeface="Times New Roman"/>
                          <a:cs typeface="Arial" panose="020B0604020202020204" pitchFamily="34" charset="0"/>
                        </a:rPr>
                        <a:t>Open</a:t>
                      </a:r>
                      <a:r>
                        <a:rPr lang="en-GB" sz="1400" kern="1200" dirty="0">
                          <a:solidFill>
                            <a:schemeClr val="tx1"/>
                          </a:solidFill>
                          <a:effectLst/>
                          <a:latin typeface="Arial" panose="020B0604020202020204" pitchFamily="34" charset="0"/>
                          <a:ea typeface="Times New Roman"/>
                          <a:cs typeface="Arial" panose="020B0604020202020204" pitchFamily="34" charset="0"/>
                        </a:rPr>
                        <a:t>. no longer extant (closed) as IRRC action.</a:t>
                      </a: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p>
                      <a:pPr marL="0" algn="l" defTabSz="914400" rtl="0" eaLnBrk="1" latinLnBrk="0" hangingPunct="1">
                        <a:lnSpc>
                          <a:spcPct val="115000"/>
                        </a:lnSpc>
                        <a:spcBef>
                          <a:spcPts val="200"/>
                        </a:spcBef>
                        <a:spcAft>
                          <a:spcPts val="200"/>
                        </a:spcAft>
                      </a:pPr>
                      <a:r>
                        <a:rPr lang="en-GB" sz="1400" kern="1200" dirty="0">
                          <a:solidFill>
                            <a:schemeClr val="tx1"/>
                          </a:solidFill>
                          <a:effectLst/>
                          <a:highlight>
                            <a:srgbClr val="FFFF00"/>
                          </a:highlight>
                          <a:latin typeface="Arial" panose="020B0604020202020204" pitchFamily="34" charset="0"/>
                          <a:ea typeface="Times New Roman"/>
                          <a:cs typeface="Arial" panose="020B0604020202020204" pitchFamily="34" charset="0"/>
                        </a:rPr>
                        <a:t>Intent to keep as </a:t>
                      </a:r>
                      <a:r>
                        <a:rPr lang="en-GB" sz="1400" b="1" kern="1200" dirty="0">
                          <a:solidFill>
                            <a:schemeClr val="tx1"/>
                          </a:solidFill>
                          <a:effectLst/>
                          <a:highlight>
                            <a:srgbClr val="FFFF00"/>
                          </a:highlight>
                          <a:latin typeface="Arial" panose="020B0604020202020204" pitchFamily="34" charset="0"/>
                          <a:ea typeface="Times New Roman"/>
                          <a:cs typeface="Arial" panose="020B0604020202020204" pitchFamily="34" charset="0"/>
                        </a:rPr>
                        <a:t>continuous</a:t>
                      </a:r>
                      <a:r>
                        <a:rPr lang="en-GB" sz="1400" kern="1200" dirty="0">
                          <a:solidFill>
                            <a:schemeClr val="tx1"/>
                          </a:solidFill>
                          <a:effectLst/>
                          <a:highlight>
                            <a:srgbClr val="FFFF00"/>
                          </a:highlight>
                          <a:latin typeface="Arial" panose="020B0604020202020204" pitchFamily="34" charset="0"/>
                          <a:ea typeface="Times New Roman"/>
                          <a:cs typeface="Arial" panose="020B0604020202020204" pitchFamily="34" charset="0"/>
                        </a:rPr>
                        <a:t> MACHC action </a:t>
                      </a:r>
                      <a:r>
                        <a:rPr lang="en-GB" sz="1400" kern="1200" dirty="0">
                          <a:solidFill>
                            <a:schemeClr val="tx1"/>
                          </a:solidFill>
                          <a:effectLst/>
                          <a:latin typeface="Arial" panose="020B0604020202020204" pitchFamily="34" charset="0"/>
                          <a:ea typeface="Times New Roman"/>
                          <a:cs typeface="Arial" panose="020B0604020202020204" pitchFamily="34" charset="0"/>
                        </a:rPr>
                        <a:t>after meeting under IHO.</a:t>
                      </a: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80198">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16.5.1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Risk Assess-ment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Chair, supported by UKHO, to organize a follow-on and longer meeting on Risk Assessment during next MACHC conference. Aims are:</a:t>
                      </a:r>
                    </a:p>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1. Exchange information, learn and apply.</a:t>
                      </a:r>
                    </a:p>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2. Clarify future objectives and attain consistency about terminology</a:t>
                      </a:r>
                      <a:r>
                        <a:rPr lang="en-US" sz="1400" kern="1200" dirty="0" smtClean="0">
                          <a:solidFill>
                            <a:schemeClr val="tx1"/>
                          </a:solidFill>
                          <a:effectLst/>
                          <a:latin typeface="Arial" panose="020B0604020202020204" pitchFamily="34" charset="0"/>
                          <a:ea typeface="Times New Roman"/>
                          <a:cs typeface="Arial" panose="020B0604020202020204" pitchFamily="34" charset="0"/>
                        </a:rPr>
                        <a:t>.</a:t>
                      </a:r>
                      <a:r>
                        <a:rPr lang="en-US" sz="1400" kern="1200" dirty="0">
                          <a:solidFill>
                            <a:schemeClr val="tx1"/>
                          </a:solidFill>
                          <a:effectLst/>
                          <a:latin typeface="Arial" panose="020B0604020202020204" pitchFamily="34" charset="0"/>
                          <a:ea typeface="Times New Roman"/>
                          <a:cs typeface="Arial" panose="020B060402020202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Chair MACHC, UKHO and Member States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17th MACHC Conference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algn="l" defTabSz="914400" rtl="0" eaLnBrk="1" latinLnBrk="0" hangingPunct="1">
                        <a:lnSpc>
                          <a:spcPct val="115000"/>
                        </a:lnSpc>
                        <a:spcBef>
                          <a:spcPts val="200"/>
                        </a:spcBef>
                        <a:spcAft>
                          <a:spcPts val="200"/>
                        </a:spcAft>
                      </a:pP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15000"/>
                        </a:lnSpc>
                        <a:spcBef>
                          <a:spcPts val="200"/>
                        </a:spcBef>
                        <a:spcAft>
                          <a:spcPts val="200"/>
                        </a:spcAft>
                      </a:pPr>
                      <a:r>
                        <a:rPr lang="en-US" sz="1400" b="1" kern="1200" dirty="0">
                          <a:solidFill>
                            <a:schemeClr val="tx1"/>
                          </a:solidFill>
                          <a:effectLst/>
                          <a:latin typeface="Arial" panose="020B0604020202020204" pitchFamily="34" charset="0"/>
                          <a:ea typeface="Times New Roman"/>
                          <a:cs typeface="Arial" panose="020B0604020202020204" pitchFamily="34" charset="0"/>
                        </a:rPr>
                        <a:t>Open</a:t>
                      </a:r>
                      <a:r>
                        <a:rPr lang="en-US" sz="1400" kern="1200" dirty="0">
                          <a:solidFill>
                            <a:schemeClr val="tx1"/>
                          </a:solidFill>
                          <a:effectLst/>
                          <a:latin typeface="Arial" panose="020B0604020202020204" pitchFamily="34" charset="0"/>
                          <a:ea typeface="Times New Roman"/>
                          <a:cs typeface="Arial" panose="020B0604020202020204" pitchFamily="34" charset="0"/>
                        </a:rPr>
                        <a:t>. Follow on Risk assessment group had been organized for MACHC 17</a:t>
                      </a:r>
                      <a:r>
                        <a:rPr lang="en-US" sz="1400" kern="1200" dirty="0" smtClean="0">
                          <a:solidFill>
                            <a:schemeClr val="tx1"/>
                          </a:solidFill>
                          <a:effectLst/>
                          <a:latin typeface="Arial" panose="020B0604020202020204" pitchFamily="34" charset="0"/>
                          <a:ea typeface="Times New Roman"/>
                          <a:cs typeface="Arial" panose="020B0604020202020204" pitchFamily="34" charset="0"/>
                        </a:rPr>
                        <a:t>. </a:t>
                      </a:r>
                      <a:r>
                        <a:rPr lang="en-US" sz="1400" kern="1200" dirty="0" smtClean="0">
                          <a:solidFill>
                            <a:schemeClr val="tx1"/>
                          </a:solidFill>
                          <a:effectLst/>
                          <a:highlight>
                            <a:srgbClr val="FFFF00"/>
                          </a:highlight>
                          <a:latin typeface="Arial" panose="020B0604020202020204" pitchFamily="34" charset="0"/>
                          <a:ea typeface="Times New Roman"/>
                          <a:cs typeface="Arial" panose="020B0604020202020204" pitchFamily="34" charset="0"/>
                        </a:rPr>
                        <a:t>See also agenda item </a:t>
                      </a:r>
                      <a:r>
                        <a:rPr lang="en-US" sz="1400" b="1" kern="1200" dirty="0" smtClean="0">
                          <a:solidFill>
                            <a:schemeClr val="tx1"/>
                          </a:solidFill>
                          <a:effectLst/>
                          <a:highlight>
                            <a:srgbClr val="FFFF00"/>
                          </a:highlight>
                          <a:latin typeface="Arial" panose="020B0604020202020204" pitchFamily="34" charset="0"/>
                          <a:ea typeface="Times New Roman"/>
                          <a:cs typeface="Arial" panose="020B0604020202020204" pitchFamily="34" charset="0"/>
                        </a:rPr>
                        <a:t>5.1</a:t>
                      </a:r>
                      <a:r>
                        <a:rPr lang="en-US" sz="1400" kern="1200" dirty="0" smtClean="0">
                          <a:solidFill>
                            <a:schemeClr val="tx1"/>
                          </a:solidFill>
                          <a:effectLst/>
                          <a:highlight>
                            <a:srgbClr val="FFFF00"/>
                          </a:highlight>
                          <a:latin typeface="Arial" panose="020B0604020202020204" pitchFamily="34" charset="0"/>
                          <a:ea typeface="Times New Roman"/>
                          <a:cs typeface="Arial" panose="020B0604020202020204" pitchFamily="34" charset="0"/>
                        </a:rPr>
                        <a:t> </a:t>
                      </a:r>
                      <a:endParaRPr lang="en-US" sz="1400" kern="1200" dirty="0">
                        <a:solidFill>
                          <a:schemeClr val="tx1"/>
                        </a:solidFill>
                        <a:effectLst/>
                        <a:highlight>
                          <a:srgbClr val="FFFF00"/>
                        </a:highligh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1697214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684213" y="1052736"/>
            <a:ext cx="8039380" cy="430887"/>
          </a:xfrm>
          <a:prstGeom prst="rect">
            <a:avLst/>
          </a:prstGeom>
          <a:noFill/>
          <a:ln w="9525">
            <a:noFill/>
            <a:miter lim="800000"/>
            <a:headEnd/>
            <a:tailEnd/>
          </a:ln>
        </p:spPr>
        <p:txBody>
          <a:bodyPr wrap="none">
            <a:spAutoFit/>
          </a:bodyPr>
          <a:lstStyle/>
          <a:p>
            <a:r>
              <a:rPr lang="en-GB" dirty="0">
                <a:solidFill>
                  <a:schemeClr val="tx2"/>
                </a:solidFill>
              </a:rPr>
              <a:t>MACHC 16 action with ‘Open’ status update at start </a:t>
            </a:r>
            <a:r>
              <a:rPr lang="en-GB" dirty="0" smtClean="0">
                <a:solidFill>
                  <a:schemeClr val="tx2"/>
                </a:solidFill>
              </a:rPr>
              <a:t>(3)</a:t>
            </a:r>
            <a:endParaRPr lang="en-GB" dirty="0">
              <a:solidFill>
                <a:schemeClr val="tx2"/>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446774231"/>
              </p:ext>
            </p:extLst>
          </p:nvPr>
        </p:nvGraphicFramePr>
        <p:xfrm>
          <a:off x="107504" y="1556792"/>
          <a:ext cx="8856984" cy="5216772"/>
        </p:xfrm>
        <a:graphic>
          <a:graphicData uri="http://schemas.openxmlformats.org/drawingml/2006/table">
            <a:tbl>
              <a:tblPr/>
              <a:tblGrid>
                <a:gridCol w="792088">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gridCol w="3039512">
                  <a:extLst>
                    <a:ext uri="{9D8B030D-6E8A-4147-A177-3AD203B41FA5}">
                      <a16:colId xmlns:a16="http://schemas.microsoft.com/office/drawing/2014/main" val="20002"/>
                    </a:ext>
                  </a:extLst>
                </a:gridCol>
                <a:gridCol w="704904">
                  <a:extLst>
                    <a:ext uri="{9D8B030D-6E8A-4147-A177-3AD203B41FA5}">
                      <a16:colId xmlns:a16="http://schemas.microsoft.com/office/drawing/2014/main" val="20003"/>
                    </a:ext>
                  </a:extLst>
                </a:gridCol>
                <a:gridCol w="576064">
                  <a:extLst>
                    <a:ext uri="{9D8B030D-6E8A-4147-A177-3AD203B41FA5}">
                      <a16:colId xmlns:a16="http://schemas.microsoft.com/office/drawing/2014/main" val="20004"/>
                    </a:ext>
                  </a:extLst>
                </a:gridCol>
                <a:gridCol w="144016">
                  <a:extLst>
                    <a:ext uri="{9D8B030D-6E8A-4147-A177-3AD203B41FA5}">
                      <a16:colId xmlns:a16="http://schemas.microsoft.com/office/drawing/2014/main" val="20005"/>
                    </a:ext>
                  </a:extLst>
                </a:gridCol>
                <a:gridCol w="2808312">
                  <a:extLst>
                    <a:ext uri="{9D8B030D-6E8A-4147-A177-3AD203B41FA5}">
                      <a16:colId xmlns:a16="http://schemas.microsoft.com/office/drawing/2014/main" val="20006"/>
                    </a:ext>
                  </a:extLst>
                </a:gridCol>
              </a:tblGrid>
              <a:tr h="504056">
                <a:tc>
                  <a:txBody>
                    <a:bodyPr/>
                    <a:lstStyle/>
                    <a:p>
                      <a:pPr marL="0" algn="l" defTabSz="914400" rtl="0" eaLnBrk="1" latinLnBrk="0" hangingPunct="1">
                        <a:lnSpc>
                          <a:spcPct val="115000"/>
                        </a:lnSpc>
                        <a:spcBef>
                          <a:spcPts val="200"/>
                        </a:spcBef>
                        <a:spcAft>
                          <a:spcPts val="200"/>
                        </a:spcAft>
                      </a:pPr>
                      <a:r>
                        <a:rPr lang="en-US" sz="1400" kern="1200" dirty="0">
                          <a:solidFill>
                            <a:schemeClr val="bg1"/>
                          </a:solidFill>
                          <a:effectLst/>
                          <a:latin typeface="Arial" panose="020B0604020202020204" pitchFamily="34" charset="0"/>
                          <a:ea typeface="Times New Roman"/>
                          <a:cs typeface="Arial" panose="020B0604020202020204" pitchFamily="34" charset="0"/>
                        </a:rPr>
                        <a:t>No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69850" algn="l" defTabSz="914400" rtl="0" eaLnBrk="1" latinLnBrk="0" hangingPunct="1">
                        <a:lnSpc>
                          <a:spcPct val="115000"/>
                        </a:lnSpc>
                        <a:spcBef>
                          <a:spcPts val="200"/>
                        </a:spcBef>
                        <a:spcAft>
                          <a:spcPts val="200"/>
                        </a:spcAft>
                      </a:pPr>
                      <a:r>
                        <a:rPr lang="en-US" sz="1400" kern="1200" dirty="0">
                          <a:solidFill>
                            <a:schemeClr val="bg1"/>
                          </a:solidFill>
                          <a:effectLst/>
                          <a:latin typeface="Arial" panose="020B0604020202020204" pitchFamily="34" charset="0"/>
                          <a:ea typeface="Times New Roman"/>
                          <a:cs typeface="Arial" panose="020B0604020202020204" pitchFamily="34" charset="0"/>
                        </a:rPr>
                        <a:t>Subject mater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l" defTabSz="914400" rtl="0" eaLnBrk="1" latinLnBrk="0" hangingPunct="1">
                        <a:lnSpc>
                          <a:spcPct val="115000"/>
                        </a:lnSpc>
                        <a:spcBef>
                          <a:spcPts val="200"/>
                        </a:spcBef>
                        <a:spcAft>
                          <a:spcPts val="200"/>
                        </a:spcAft>
                      </a:pPr>
                      <a:r>
                        <a:rPr lang="en-US" sz="1400" kern="1200" dirty="0">
                          <a:solidFill>
                            <a:schemeClr val="bg1"/>
                          </a:solidFill>
                          <a:effectLst/>
                          <a:latin typeface="Arial" panose="020B0604020202020204" pitchFamily="34" charset="0"/>
                          <a:ea typeface="Times New Roman"/>
                          <a:cs typeface="Arial" panose="020B0604020202020204" pitchFamily="34" charset="0"/>
                        </a:rPr>
                        <a:t>Action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l" defTabSz="914400" rtl="0" eaLnBrk="1" latinLnBrk="0" hangingPunct="1">
                        <a:lnSpc>
                          <a:spcPct val="115000"/>
                        </a:lnSpc>
                        <a:spcBef>
                          <a:spcPts val="200"/>
                        </a:spcBef>
                        <a:spcAft>
                          <a:spcPts val="200"/>
                        </a:spcAft>
                      </a:pPr>
                      <a:r>
                        <a:rPr lang="en-US" sz="1400" kern="1200" dirty="0" err="1" smtClean="0">
                          <a:solidFill>
                            <a:schemeClr val="bg1"/>
                          </a:solidFill>
                          <a:effectLst/>
                          <a:latin typeface="Arial" panose="020B0604020202020204" pitchFamily="34" charset="0"/>
                          <a:ea typeface="Times New Roman"/>
                          <a:cs typeface="Arial" panose="020B0604020202020204" pitchFamily="34" charset="0"/>
                        </a:rPr>
                        <a:t>Respon-sible</a:t>
                      </a:r>
                      <a:endParaRPr lang="en-US" sz="1400" kern="1200" dirty="0">
                        <a:solidFill>
                          <a:schemeClr val="bg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l" defTabSz="914400" rtl="0" eaLnBrk="1" latinLnBrk="0" hangingPunct="1">
                        <a:lnSpc>
                          <a:spcPct val="115000"/>
                        </a:lnSpc>
                        <a:spcBef>
                          <a:spcPts val="200"/>
                        </a:spcBef>
                        <a:spcAft>
                          <a:spcPts val="200"/>
                        </a:spcAft>
                      </a:pPr>
                      <a:r>
                        <a:rPr lang="en-US" sz="1400" kern="1200" dirty="0">
                          <a:solidFill>
                            <a:schemeClr val="bg1"/>
                          </a:solidFill>
                          <a:effectLst/>
                          <a:latin typeface="Arial" panose="020B0604020202020204" pitchFamily="34" charset="0"/>
                          <a:ea typeface="Times New Roman"/>
                          <a:cs typeface="Arial" panose="020B0604020202020204" pitchFamily="34" charset="0"/>
                        </a:rPr>
                        <a:t>Due date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gridSpan="2">
                  <a:txBody>
                    <a:bodyPr/>
                    <a:lstStyle/>
                    <a:p>
                      <a:pPr marL="0" algn="l" defTabSz="914400" rtl="0" eaLnBrk="1" latinLnBrk="0" hangingPunct="1">
                        <a:lnSpc>
                          <a:spcPct val="115000"/>
                        </a:lnSpc>
                        <a:spcBef>
                          <a:spcPts val="200"/>
                        </a:spcBef>
                        <a:spcAft>
                          <a:spcPts val="200"/>
                        </a:spcAft>
                      </a:pPr>
                      <a:r>
                        <a:rPr lang="en-US" sz="1400" kern="1200" dirty="0">
                          <a:solidFill>
                            <a:schemeClr val="bg1"/>
                          </a:solidFill>
                          <a:effectLst/>
                          <a:latin typeface="Arial" panose="020B0604020202020204" pitchFamily="34" charset="0"/>
                          <a:ea typeface="Times New Roman"/>
                          <a:cs typeface="Arial" panose="020B0604020202020204" pitchFamily="34" charset="0"/>
                        </a:rPr>
                        <a:t>Status at the start of 17th MACHC</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hMerge="1">
                  <a:txBody>
                    <a:bodyPr/>
                    <a:lstStyle/>
                    <a:p>
                      <a:endParaRPr lang="en-US"/>
                    </a:p>
                  </a:txBody>
                  <a:tcPr/>
                </a:tc>
                <a:extLst>
                  <a:ext uri="{0D108BD9-81ED-4DB2-BD59-A6C34878D82A}">
                    <a16:rowId xmlns:a16="http://schemas.microsoft.com/office/drawing/2014/main" val="10000"/>
                  </a:ext>
                </a:extLst>
              </a:tr>
              <a:tr h="216024">
                <a:tc gridSpan="7">
                  <a:txBody>
                    <a:bodyPr/>
                    <a:lstStyle/>
                    <a:p>
                      <a:pPr marL="0" algn="l" defTabSz="914400" rtl="0" eaLnBrk="1" latinLnBrk="0" hangingPunct="1">
                        <a:lnSpc>
                          <a:spcPct val="115000"/>
                        </a:lnSpc>
                        <a:spcBef>
                          <a:spcPts val="200"/>
                        </a:spcBef>
                        <a:spcAft>
                          <a:spcPts val="200"/>
                        </a:spcAft>
                      </a:pPr>
                      <a:r>
                        <a:rPr lang="en-US" sz="1400" b="1" kern="1200" dirty="0">
                          <a:solidFill>
                            <a:schemeClr val="tx1"/>
                          </a:solidFill>
                          <a:effectLst/>
                          <a:latin typeface="Arial" panose="020B0604020202020204" pitchFamily="34" charset="0"/>
                          <a:ea typeface="Times New Roman"/>
                          <a:cs typeface="Arial" panose="020B0604020202020204" pitchFamily="34" charset="0"/>
                        </a:rPr>
                        <a:t>List of open actions 16th MACHC meeting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137904">
                <a:tc>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16.5.5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SDB</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SHOM to provide an update on the planned SDB activities during 2016.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France (SHOM)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17th MACHC </a:t>
                      </a:r>
                      <a:r>
                        <a:rPr lang="en-US" sz="1400" kern="1200" dirty="0" smtClean="0">
                          <a:solidFill>
                            <a:schemeClr val="tx1"/>
                          </a:solidFill>
                          <a:effectLst/>
                          <a:latin typeface="Arial" panose="020B0604020202020204" pitchFamily="34" charset="0"/>
                          <a:ea typeface="Times New Roman"/>
                          <a:cs typeface="Arial" panose="020B0604020202020204" pitchFamily="34" charset="0"/>
                        </a:rPr>
                        <a:t>Meeting</a:t>
                      </a: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algn="l" defTabSz="914400" rtl="0" eaLnBrk="1" latinLnBrk="0" hangingPunct="1">
                        <a:lnSpc>
                          <a:spcPct val="115000"/>
                        </a:lnSpc>
                        <a:spcBef>
                          <a:spcPts val="200"/>
                        </a:spcBef>
                        <a:spcAft>
                          <a:spcPts val="200"/>
                        </a:spcAft>
                      </a:pP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b="1" kern="1200" dirty="0">
                          <a:solidFill>
                            <a:schemeClr val="tx1"/>
                          </a:solidFill>
                          <a:effectLst/>
                          <a:latin typeface="Arial" panose="020B0604020202020204" pitchFamily="34" charset="0"/>
                          <a:ea typeface="Times New Roman"/>
                          <a:cs typeface="Arial" panose="020B0604020202020204" pitchFamily="34" charset="0"/>
                        </a:rPr>
                        <a:t>Open</a:t>
                      </a:r>
                      <a:r>
                        <a:rPr lang="en-US" sz="1400" kern="1200" dirty="0" smtClean="0">
                          <a:solidFill>
                            <a:schemeClr val="tx1"/>
                          </a:solidFill>
                          <a:effectLst/>
                          <a:latin typeface="Arial" panose="020B0604020202020204" pitchFamily="34" charset="0"/>
                          <a:ea typeface="Times New Roman"/>
                          <a:cs typeface="Arial" panose="020B0604020202020204" pitchFamily="34" charset="0"/>
                        </a:rPr>
                        <a:t>. </a:t>
                      </a:r>
                      <a:r>
                        <a:rPr lang="en-US" sz="1400" kern="1200" dirty="0" smtClean="0">
                          <a:solidFill>
                            <a:schemeClr val="tx1"/>
                          </a:solidFill>
                          <a:effectLst/>
                          <a:highlight>
                            <a:srgbClr val="FFFF00"/>
                          </a:highlight>
                          <a:latin typeface="Arial" panose="020B0604020202020204" pitchFamily="34" charset="0"/>
                          <a:ea typeface="Times New Roman"/>
                          <a:cs typeface="Arial" panose="020B0604020202020204" pitchFamily="34" charset="0"/>
                        </a:rPr>
                        <a:t>Currently not in 17th MACHC meeting agenda</a:t>
                      </a:r>
                      <a:r>
                        <a:rPr lang="en-US" sz="1400" kern="1200" baseline="0" dirty="0" smtClean="0">
                          <a:solidFill>
                            <a:schemeClr val="tx1"/>
                          </a:solidFill>
                          <a:effectLst/>
                          <a:latin typeface="Arial" panose="020B0604020202020204" pitchFamily="34" charset="0"/>
                          <a:ea typeface="Times New Roman"/>
                          <a:cs typeface="Arial" panose="020B0604020202020204" pitchFamily="34" charset="0"/>
                        </a:rPr>
                        <a:t>.</a:t>
                      </a: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368449">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16.6.1.1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MEIP</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MEIP Chair to prepare a ‘think piece’ which lists potential options for the way ahead for the MEIP with the aim to facilitate decision making in the next MACHC. The ambition level is central to this piece: how and with what data to integrate and fit in with other complementary initiatives for spatial data infrastructures, an example being the “Eye on the Earth” project of PAIGH.</a:t>
                      </a:r>
                    </a:p>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Member states are invited to share their thoughts on the future of the MEIP via correspondence/e-mail before next MACHC.</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MEIP chair and Member States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17th MACHC </a:t>
                      </a:r>
                      <a:r>
                        <a:rPr lang="en-US" sz="1400" kern="1200" dirty="0" smtClean="0">
                          <a:solidFill>
                            <a:schemeClr val="tx1"/>
                          </a:solidFill>
                          <a:effectLst/>
                          <a:latin typeface="Arial" panose="020B0604020202020204" pitchFamily="34" charset="0"/>
                          <a:ea typeface="Times New Roman"/>
                          <a:cs typeface="Arial" panose="020B0604020202020204" pitchFamily="34" charset="0"/>
                        </a:rPr>
                        <a:t>Meeting</a:t>
                      </a: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algn="l" defTabSz="914400" rtl="0" eaLnBrk="1" latinLnBrk="0" hangingPunct="1">
                        <a:lnSpc>
                          <a:spcPct val="115000"/>
                        </a:lnSpc>
                        <a:spcBef>
                          <a:spcPts val="200"/>
                        </a:spcBef>
                        <a:spcAft>
                          <a:spcPts val="200"/>
                        </a:spcAft>
                      </a:pP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b="1" kern="1200" dirty="0">
                          <a:solidFill>
                            <a:schemeClr val="tx1"/>
                          </a:solidFill>
                          <a:effectLst/>
                          <a:latin typeface="Arial" panose="020B0604020202020204" pitchFamily="34" charset="0"/>
                          <a:ea typeface="Times New Roman"/>
                          <a:cs typeface="Arial" panose="020B0604020202020204" pitchFamily="34" charset="0"/>
                        </a:rPr>
                        <a:t>Open</a:t>
                      </a:r>
                      <a:r>
                        <a:rPr lang="en-US" sz="1400" kern="1200" dirty="0">
                          <a:solidFill>
                            <a:schemeClr val="tx1"/>
                          </a:solidFill>
                          <a:effectLst/>
                          <a:latin typeface="Arial" panose="020B0604020202020204" pitchFamily="34" charset="0"/>
                          <a:ea typeface="Times New Roman"/>
                          <a:cs typeface="Arial" panose="020B0604020202020204" pitchFamily="34" charset="0"/>
                        </a:rPr>
                        <a:t>. </a:t>
                      </a:r>
                      <a:r>
                        <a:rPr lang="en-US" sz="1400" kern="1200" dirty="0">
                          <a:solidFill>
                            <a:schemeClr val="tx1"/>
                          </a:solidFill>
                          <a:effectLst/>
                          <a:highlight>
                            <a:srgbClr val="FFFF00"/>
                          </a:highlight>
                          <a:latin typeface="Arial" panose="020B0604020202020204" pitchFamily="34" charset="0"/>
                          <a:ea typeface="Times New Roman"/>
                          <a:cs typeface="Arial" panose="020B0604020202020204" pitchFamily="34" charset="0"/>
                        </a:rPr>
                        <a:t>Is part of 17th MACHC meeting </a:t>
                      </a:r>
                      <a:r>
                        <a:rPr lang="en-US" sz="1400" kern="1200" dirty="0" smtClean="0">
                          <a:solidFill>
                            <a:schemeClr val="tx1"/>
                          </a:solidFill>
                          <a:effectLst/>
                          <a:highlight>
                            <a:srgbClr val="FFFF00"/>
                          </a:highlight>
                          <a:latin typeface="Arial" panose="020B0604020202020204" pitchFamily="34" charset="0"/>
                          <a:ea typeface="Times New Roman"/>
                          <a:cs typeface="Arial" panose="020B0604020202020204" pitchFamily="34" charset="0"/>
                        </a:rPr>
                        <a:t>agenda item </a:t>
                      </a:r>
                      <a:r>
                        <a:rPr lang="en-US" sz="1400" b="1" kern="1200" dirty="0" smtClean="0">
                          <a:solidFill>
                            <a:schemeClr val="tx1"/>
                          </a:solidFill>
                          <a:effectLst/>
                          <a:highlight>
                            <a:srgbClr val="FFFF00"/>
                          </a:highlight>
                          <a:latin typeface="Arial" panose="020B0604020202020204" pitchFamily="34" charset="0"/>
                          <a:ea typeface="Times New Roman"/>
                          <a:cs typeface="Arial" panose="020B0604020202020204" pitchFamily="34" charset="0"/>
                        </a:rPr>
                        <a:t>6.1</a:t>
                      </a:r>
                      <a:r>
                        <a:rPr lang="en-US" sz="1400" kern="1200" dirty="0" smtClean="0">
                          <a:solidFill>
                            <a:schemeClr val="tx1"/>
                          </a:solidFill>
                          <a:effectLst/>
                          <a:latin typeface="Arial" panose="020B0604020202020204" pitchFamily="34" charset="0"/>
                          <a:ea typeface="Times New Roman"/>
                          <a:cs typeface="Arial" panose="020B0604020202020204" pitchFamily="34" charset="0"/>
                        </a:rPr>
                        <a:t>, </a:t>
                      </a:r>
                      <a:r>
                        <a:rPr lang="en-US" sz="1400" kern="1200" dirty="0">
                          <a:solidFill>
                            <a:schemeClr val="tx1"/>
                          </a:solidFill>
                          <a:effectLst/>
                          <a:latin typeface="Arial" panose="020B0604020202020204" pitchFamily="34" charset="0"/>
                          <a:ea typeface="Times New Roman"/>
                          <a:cs typeface="Arial" panose="020B0604020202020204" pitchFamily="34" charset="0"/>
                        </a:rPr>
                        <a:t>cluster DTM and SDI.</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1697214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684213" y="1052736"/>
            <a:ext cx="8039380" cy="769441"/>
          </a:xfrm>
          <a:prstGeom prst="rect">
            <a:avLst/>
          </a:prstGeom>
          <a:noFill/>
          <a:ln w="9525">
            <a:noFill/>
            <a:miter lim="800000"/>
            <a:headEnd/>
            <a:tailEnd/>
          </a:ln>
        </p:spPr>
        <p:txBody>
          <a:bodyPr wrap="none">
            <a:spAutoFit/>
          </a:bodyPr>
          <a:lstStyle/>
          <a:p>
            <a:r>
              <a:rPr lang="en-GB" dirty="0" smtClean="0">
                <a:solidFill>
                  <a:schemeClr val="tx2"/>
                </a:solidFill>
              </a:rPr>
              <a:t>MACHC </a:t>
            </a:r>
            <a:r>
              <a:rPr lang="en-GB" dirty="0">
                <a:solidFill>
                  <a:schemeClr val="tx2"/>
                </a:solidFill>
              </a:rPr>
              <a:t>16 action with ‘Open’ status update at start </a:t>
            </a:r>
            <a:r>
              <a:rPr lang="en-GB" dirty="0" smtClean="0">
                <a:solidFill>
                  <a:schemeClr val="tx2"/>
                </a:solidFill>
              </a:rPr>
              <a:t>(4)</a:t>
            </a:r>
            <a:endParaRPr lang="en-GB" dirty="0">
              <a:solidFill>
                <a:schemeClr val="tx2"/>
              </a:solidFill>
            </a:endParaRPr>
          </a:p>
          <a:p>
            <a:endParaRPr lang="en-GB" dirty="0">
              <a:solidFill>
                <a:schemeClr val="tx2"/>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051082595"/>
              </p:ext>
            </p:extLst>
          </p:nvPr>
        </p:nvGraphicFramePr>
        <p:xfrm>
          <a:off x="107504" y="1556792"/>
          <a:ext cx="8856984" cy="4429880"/>
        </p:xfrm>
        <a:graphic>
          <a:graphicData uri="http://schemas.openxmlformats.org/drawingml/2006/table">
            <a:tbl>
              <a:tblPr/>
              <a:tblGrid>
                <a:gridCol w="792088">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gridCol w="3039512">
                  <a:extLst>
                    <a:ext uri="{9D8B030D-6E8A-4147-A177-3AD203B41FA5}">
                      <a16:colId xmlns:a16="http://schemas.microsoft.com/office/drawing/2014/main" val="20002"/>
                    </a:ext>
                  </a:extLst>
                </a:gridCol>
                <a:gridCol w="704904">
                  <a:extLst>
                    <a:ext uri="{9D8B030D-6E8A-4147-A177-3AD203B41FA5}">
                      <a16:colId xmlns:a16="http://schemas.microsoft.com/office/drawing/2014/main" val="20003"/>
                    </a:ext>
                  </a:extLst>
                </a:gridCol>
                <a:gridCol w="576064">
                  <a:extLst>
                    <a:ext uri="{9D8B030D-6E8A-4147-A177-3AD203B41FA5}">
                      <a16:colId xmlns:a16="http://schemas.microsoft.com/office/drawing/2014/main" val="20004"/>
                    </a:ext>
                  </a:extLst>
                </a:gridCol>
                <a:gridCol w="144016">
                  <a:extLst>
                    <a:ext uri="{9D8B030D-6E8A-4147-A177-3AD203B41FA5}">
                      <a16:colId xmlns:a16="http://schemas.microsoft.com/office/drawing/2014/main" val="20005"/>
                    </a:ext>
                  </a:extLst>
                </a:gridCol>
                <a:gridCol w="2808312">
                  <a:extLst>
                    <a:ext uri="{9D8B030D-6E8A-4147-A177-3AD203B41FA5}">
                      <a16:colId xmlns:a16="http://schemas.microsoft.com/office/drawing/2014/main" val="20006"/>
                    </a:ext>
                  </a:extLst>
                </a:gridCol>
              </a:tblGrid>
              <a:tr h="504056">
                <a:tc>
                  <a:txBody>
                    <a:bodyPr/>
                    <a:lstStyle/>
                    <a:p>
                      <a:pPr marL="0" algn="l" defTabSz="914400" rtl="0" eaLnBrk="1" latinLnBrk="0" hangingPunct="1">
                        <a:lnSpc>
                          <a:spcPct val="115000"/>
                        </a:lnSpc>
                        <a:spcBef>
                          <a:spcPts val="200"/>
                        </a:spcBef>
                        <a:spcAft>
                          <a:spcPts val="200"/>
                        </a:spcAft>
                      </a:pPr>
                      <a:r>
                        <a:rPr lang="en-US" sz="1400" kern="1200" dirty="0">
                          <a:solidFill>
                            <a:schemeClr val="bg1"/>
                          </a:solidFill>
                          <a:effectLst/>
                          <a:latin typeface="Arial" panose="020B0604020202020204" pitchFamily="34" charset="0"/>
                          <a:ea typeface="Times New Roman"/>
                          <a:cs typeface="Arial" panose="020B0604020202020204" pitchFamily="34" charset="0"/>
                        </a:rPr>
                        <a:t>No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69850" algn="l" defTabSz="914400" rtl="0" eaLnBrk="1" latinLnBrk="0" hangingPunct="1">
                        <a:lnSpc>
                          <a:spcPct val="115000"/>
                        </a:lnSpc>
                        <a:spcBef>
                          <a:spcPts val="200"/>
                        </a:spcBef>
                        <a:spcAft>
                          <a:spcPts val="200"/>
                        </a:spcAft>
                      </a:pPr>
                      <a:r>
                        <a:rPr lang="en-US" sz="1400" kern="1200" dirty="0">
                          <a:solidFill>
                            <a:schemeClr val="bg1"/>
                          </a:solidFill>
                          <a:effectLst/>
                          <a:latin typeface="Arial" panose="020B0604020202020204" pitchFamily="34" charset="0"/>
                          <a:ea typeface="Times New Roman"/>
                          <a:cs typeface="Arial" panose="020B0604020202020204" pitchFamily="34" charset="0"/>
                        </a:rPr>
                        <a:t>Subject mater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l" defTabSz="914400" rtl="0" eaLnBrk="1" latinLnBrk="0" hangingPunct="1">
                        <a:lnSpc>
                          <a:spcPct val="115000"/>
                        </a:lnSpc>
                        <a:spcBef>
                          <a:spcPts val="200"/>
                        </a:spcBef>
                        <a:spcAft>
                          <a:spcPts val="200"/>
                        </a:spcAft>
                      </a:pPr>
                      <a:r>
                        <a:rPr lang="en-US" sz="1400" kern="1200" dirty="0">
                          <a:solidFill>
                            <a:schemeClr val="bg1"/>
                          </a:solidFill>
                          <a:effectLst/>
                          <a:latin typeface="Arial" panose="020B0604020202020204" pitchFamily="34" charset="0"/>
                          <a:ea typeface="Times New Roman"/>
                          <a:cs typeface="Arial" panose="020B0604020202020204" pitchFamily="34" charset="0"/>
                        </a:rPr>
                        <a:t>Action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l" defTabSz="914400" rtl="0" eaLnBrk="1" latinLnBrk="0" hangingPunct="1">
                        <a:lnSpc>
                          <a:spcPct val="115000"/>
                        </a:lnSpc>
                        <a:spcBef>
                          <a:spcPts val="200"/>
                        </a:spcBef>
                        <a:spcAft>
                          <a:spcPts val="200"/>
                        </a:spcAft>
                      </a:pPr>
                      <a:r>
                        <a:rPr lang="en-US" sz="1400" kern="1200" dirty="0" err="1" smtClean="0">
                          <a:solidFill>
                            <a:schemeClr val="bg1"/>
                          </a:solidFill>
                          <a:effectLst/>
                          <a:latin typeface="Arial" panose="020B0604020202020204" pitchFamily="34" charset="0"/>
                          <a:ea typeface="Times New Roman"/>
                          <a:cs typeface="Arial" panose="020B0604020202020204" pitchFamily="34" charset="0"/>
                        </a:rPr>
                        <a:t>Respon-sible</a:t>
                      </a:r>
                      <a:endParaRPr lang="en-US" sz="1400" kern="1200" dirty="0">
                        <a:solidFill>
                          <a:schemeClr val="bg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l" defTabSz="914400" rtl="0" eaLnBrk="1" latinLnBrk="0" hangingPunct="1">
                        <a:lnSpc>
                          <a:spcPct val="115000"/>
                        </a:lnSpc>
                        <a:spcBef>
                          <a:spcPts val="200"/>
                        </a:spcBef>
                        <a:spcAft>
                          <a:spcPts val="200"/>
                        </a:spcAft>
                      </a:pPr>
                      <a:r>
                        <a:rPr lang="en-US" sz="1400" kern="1200" dirty="0">
                          <a:solidFill>
                            <a:schemeClr val="bg1"/>
                          </a:solidFill>
                          <a:effectLst/>
                          <a:latin typeface="Arial" panose="020B0604020202020204" pitchFamily="34" charset="0"/>
                          <a:ea typeface="Times New Roman"/>
                          <a:cs typeface="Arial" panose="020B0604020202020204" pitchFamily="34" charset="0"/>
                        </a:rPr>
                        <a:t>Due date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gridSpan="2">
                  <a:txBody>
                    <a:bodyPr/>
                    <a:lstStyle/>
                    <a:p>
                      <a:pPr marL="0" algn="l" defTabSz="914400" rtl="0" eaLnBrk="1" latinLnBrk="0" hangingPunct="1">
                        <a:lnSpc>
                          <a:spcPct val="115000"/>
                        </a:lnSpc>
                        <a:spcBef>
                          <a:spcPts val="200"/>
                        </a:spcBef>
                        <a:spcAft>
                          <a:spcPts val="200"/>
                        </a:spcAft>
                      </a:pPr>
                      <a:r>
                        <a:rPr lang="en-US" sz="1400" kern="1200" dirty="0">
                          <a:solidFill>
                            <a:schemeClr val="bg1"/>
                          </a:solidFill>
                          <a:effectLst/>
                          <a:latin typeface="Arial" panose="020B0604020202020204" pitchFamily="34" charset="0"/>
                          <a:ea typeface="Times New Roman"/>
                          <a:cs typeface="Arial" panose="020B0604020202020204" pitchFamily="34" charset="0"/>
                        </a:rPr>
                        <a:t>Status at the start of 17th MACHC</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hMerge="1">
                  <a:txBody>
                    <a:bodyPr/>
                    <a:lstStyle/>
                    <a:p>
                      <a:endParaRPr lang="en-US"/>
                    </a:p>
                  </a:txBody>
                  <a:tcPr/>
                </a:tc>
                <a:extLst>
                  <a:ext uri="{0D108BD9-81ED-4DB2-BD59-A6C34878D82A}">
                    <a16:rowId xmlns:a16="http://schemas.microsoft.com/office/drawing/2014/main" val="10000"/>
                  </a:ext>
                </a:extLst>
              </a:tr>
              <a:tr h="216024">
                <a:tc gridSpan="7">
                  <a:txBody>
                    <a:bodyPr/>
                    <a:lstStyle/>
                    <a:p>
                      <a:pPr marL="0" algn="l" defTabSz="914400" rtl="0" eaLnBrk="1" latinLnBrk="0" hangingPunct="1">
                        <a:lnSpc>
                          <a:spcPct val="115000"/>
                        </a:lnSpc>
                        <a:spcBef>
                          <a:spcPts val="200"/>
                        </a:spcBef>
                        <a:spcAft>
                          <a:spcPts val="200"/>
                        </a:spcAft>
                      </a:pPr>
                      <a:r>
                        <a:rPr lang="en-US" sz="1400" b="1" kern="1200" dirty="0">
                          <a:solidFill>
                            <a:schemeClr val="tx1"/>
                          </a:solidFill>
                          <a:effectLst/>
                          <a:latin typeface="Arial" panose="020B0604020202020204" pitchFamily="34" charset="0"/>
                          <a:ea typeface="Times New Roman"/>
                          <a:cs typeface="Arial" panose="020B0604020202020204" pitchFamily="34" charset="0"/>
                        </a:rPr>
                        <a:t>List of open actions 16th MACHC meeting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178350">
                <a:tc>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16.6.1.2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MEIP</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Member States to provide NOAA with a letter/email in which they inform NOAA which data is available for the open ENC Online viewer (without password).</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Member States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As soon as possible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algn="l" defTabSz="914400" rtl="0" eaLnBrk="1" latinLnBrk="0" hangingPunct="1">
                        <a:lnSpc>
                          <a:spcPct val="115000"/>
                        </a:lnSpc>
                        <a:spcBef>
                          <a:spcPts val="200"/>
                        </a:spcBef>
                        <a:spcAft>
                          <a:spcPts val="200"/>
                        </a:spcAft>
                      </a:pP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b="1" kern="1200" dirty="0">
                          <a:solidFill>
                            <a:schemeClr val="tx1"/>
                          </a:solidFill>
                          <a:effectLst/>
                          <a:latin typeface="Arial" panose="020B0604020202020204" pitchFamily="34" charset="0"/>
                          <a:ea typeface="Times New Roman"/>
                          <a:cs typeface="Arial" panose="020B0604020202020204" pitchFamily="34" charset="0"/>
                        </a:rPr>
                        <a:t>Open</a:t>
                      </a:r>
                      <a:r>
                        <a:rPr lang="en-US" sz="1400" kern="1200" dirty="0">
                          <a:solidFill>
                            <a:schemeClr val="tx1"/>
                          </a:solidFill>
                          <a:effectLst/>
                          <a:latin typeface="Arial" panose="020B0604020202020204" pitchFamily="34" charset="0"/>
                          <a:ea typeface="Times New Roman"/>
                          <a:cs typeface="Arial" panose="020B0604020202020204" pitchFamily="34" charset="0"/>
                        </a:rPr>
                        <a:t>.  Is part of back brief at 17th MACHC meeting, </a:t>
                      </a:r>
                      <a:r>
                        <a:rPr lang="en-US" sz="1400" kern="1200" dirty="0">
                          <a:solidFill>
                            <a:schemeClr val="tx1"/>
                          </a:solidFill>
                          <a:effectLst/>
                          <a:highlight>
                            <a:srgbClr val="FFFF00"/>
                          </a:highlight>
                          <a:latin typeface="Arial" panose="020B0604020202020204" pitchFamily="34" charset="0"/>
                          <a:ea typeface="Times New Roman"/>
                          <a:cs typeface="Arial" panose="020B0604020202020204" pitchFamily="34" charset="0"/>
                        </a:rPr>
                        <a:t>agenda item 6.1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178350">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16.10.4.1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FOCAHIMECA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Mexico to make their FOCAHIMECA program available to the CB Coordinator (Chair and Vice Chair) with the aim to harmonise time schedules and/or CB-activities between programs.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Mexico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17th MACHC </a:t>
                      </a:r>
                      <a:r>
                        <a:rPr lang="en-US" sz="1400" kern="1200" dirty="0" smtClean="0">
                          <a:solidFill>
                            <a:schemeClr val="tx1"/>
                          </a:solidFill>
                          <a:effectLst/>
                          <a:latin typeface="Arial" panose="020B0604020202020204" pitchFamily="34" charset="0"/>
                          <a:ea typeface="Times New Roman"/>
                          <a:cs typeface="Arial" panose="020B0604020202020204" pitchFamily="34" charset="0"/>
                        </a:rPr>
                        <a:t>Meeting</a:t>
                      </a: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algn="l" defTabSz="914400" rtl="0" eaLnBrk="1" latinLnBrk="0" hangingPunct="1">
                        <a:lnSpc>
                          <a:spcPct val="115000"/>
                        </a:lnSpc>
                        <a:spcBef>
                          <a:spcPts val="200"/>
                        </a:spcBef>
                        <a:spcAft>
                          <a:spcPts val="200"/>
                        </a:spcAft>
                      </a:pP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b="1" kern="1200" dirty="0">
                          <a:solidFill>
                            <a:schemeClr val="tx1"/>
                          </a:solidFill>
                          <a:effectLst/>
                          <a:latin typeface="Arial" panose="020B0604020202020204" pitchFamily="34" charset="0"/>
                          <a:ea typeface="Times New Roman"/>
                          <a:cs typeface="Arial" panose="020B0604020202020204" pitchFamily="34" charset="0"/>
                        </a:rPr>
                        <a:t>Open</a:t>
                      </a:r>
                      <a:r>
                        <a:rPr lang="en-US" sz="1400" kern="1200" dirty="0">
                          <a:solidFill>
                            <a:schemeClr val="tx1"/>
                          </a:solidFill>
                          <a:effectLst/>
                          <a:latin typeface="Arial" panose="020B0604020202020204" pitchFamily="34" charset="0"/>
                          <a:ea typeface="Times New Roman"/>
                          <a:cs typeface="Arial" panose="020B0604020202020204" pitchFamily="34" charset="0"/>
                        </a:rPr>
                        <a:t>. </a:t>
                      </a:r>
                      <a:r>
                        <a:rPr lang="en-US" sz="1400" kern="1200" dirty="0">
                          <a:solidFill>
                            <a:schemeClr val="tx1"/>
                          </a:solidFill>
                          <a:effectLst/>
                          <a:highlight>
                            <a:srgbClr val="FFFF00"/>
                          </a:highlight>
                          <a:latin typeface="Arial" panose="020B0604020202020204" pitchFamily="34" charset="0"/>
                          <a:ea typeface="Times New Roman"/>
                          <a:cs typeface="Arial" panose="020B0604020202020204" pitchFamily="34" charset="0"/>
                        </a:rPr>
                        <a:t>CBC has limited insight</a:t>
                      </a:r>
                      <a:r>
                        <a:rPr lang="en-US" sz="1400" kern="1200" dirty="0">
                          <a:solidFill>
                            <a:schemeClr val="tx1"/>
                          </a:solidFill>
                          <a:effectLst/>
                          <a:latin typeface="Arial" panose="020B0604020202020204" pitchFamily="34" charset="0"/>
                          <a:ea typeface="Times New Roman"/>
                          <a:cs typeface="Arial" panose="020B0604020202020204" pitchFamily="34" charset="0"/>
                        </a:rPr>
                        <a:t>, </a:t>
                      </a:r>
                      <a:r>
                        <a:rPr lang="en-US" sz="1400" kern="1200" dirty="0" smtClean="0">
                          <a:solidFill>
                            <a:schemeClr val="tx1"/>
                          </a:solidFill>
                          <a:effectLst/>
                          <a:latin typeface="Arial" panose="020B0604020202020204" pitchFamily="34" charset="0"/>
                          <a:ea typeface="Times New Roman"/>
                          <a:cs typeface="Arial" panose="020B0604020202020204" pitchFamily="34" charset="0"/>
                        </a:rPr>
                        <a:t>coordination is still</a:t>
                      </a:r>
                      <a:r>
                        <a:rPr lang="en-US" sz="1400" kern="1200" baseline="0" dirty="0" smtClean="0">
                          <a:solidFill>
                            <a:schemeClr val="tx1"/>
                          </a:solidFill>
                          <a:effectLst/>
                          <a:latin typeface="Arial" panose="020B0604020202020204" pitchFamily="34" charset="0"/>
                          <a:ea typeface="Times New Roman"/>
                          <a:cs typeface="Arial" panose="020B0604020202020204" pitchFamily="34" charset="0"/>
                        </a:rPr>
                        <a:t> ad hoc.</a:t>
                      </a:r>
                      <a:r>
                        <a:rPr lang="en-GB" sz="1400" kern="1200" dirty="0" smtClean="0">
                          <a:solidFill>
                            <a:schemeClr val="tx1"/>
                          </a:solidFill>
                          <a:effectLst/>
                          <a:latin typeface="Arial" panose="020B0604020202020204" pitchFamily="34" charset="0"/>
                          <a:ea typeface="Times New Roman"/>
                          <a:cs typeface="Arial" panose="020B0604020202020204" pitchFamily="34" charset="0"/>
                        </a:rPr>
                        <a:t>  </a:t>
                      </a: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64326">
                <a:tc gridSpan="7">
                  <a:txBody>
                    <a:bodyPr/>
                    <a:lstStyle/>
                    <a:p>
                      <a:pPr marL="0" algn="l" defTabSz="914400" rtl="0" eaLnBrk="1" latinLnBrk="0" hangingPunct="1">
                        <a:lnSpc>
                          <a:spcPct val="115000"/>
                        </a:lnSpc>
                        <a:spcBef>
                          <a:spcPts val="200"/>
                        </a:spcBef>
                        <a:spcAft>
                          <a:spcPts val="200"/>
                        </a:spcAft>
                      </a:pPr>
                      <a:r>
                        <a:rPr lang="en-US" sz="1400" b="1" kern="1200" dirty="0">
                          <a:solidFill>
                            <a:schemeClr val="tx1"/>
                          </a:solidFill>
                          <a:effectLst/>
                          <a:latin typeface="Arial" panose="020B0604020202020204" pitchFamily="34" charset="0"/>
                          <a:ea typeface="Times New Roman"/>
                          <a:cs typeface="Arial" panose="020B0604020202020204" pitchFamily="34" charset="0"/>
                        </a:rPr>
                        <a:t>List of open actions 15th MACHC meeting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133762">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15.5.1.2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IHO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Haiti will send the Instrument of Accession to the IHO.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Haiti</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As soon as possible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algn="l" defTabSz="914400" rtl="0" eaLnBrk="1" latinLnBrk="0" hangingPunct="1">
                        <a:lnSpc>
                          <a:spcPct val="115000"/>
                        </a:lnSpc>
                        <a:spcBef>
                          <a:spcPts val="200"/>
                        </a:spcBef>
                        <a:spcAft>
                          <a:spcPts val="200"/>
                        </a:spcAft>
                      </a:pP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b="1" kern="1200" dirty="0">
                          <a:solidFill>
                            <a:schemeClr val="tx1"/>
                          </a:solidFill>
                          <a:effectLst/>
                          <a:latin typeface="Arial" panose="020B0604020202020204" pitchFamily="34" charset="0"/>
                          <a:ea typeface="Times New Roman"/>
                          <a:cs typeface="Arial" panose="020B0604020202020204" pitchFamily="34" charset="0"/>
                        </a:rPr>
                        <a:t>Open</a:t>
                      </a:r>
                      <a:r>
                        <a:rPr lang="en-US" sz="1400" kern="1200" dirty="0">
                          <a:solidFill>
                            <a:schemeClr val="tx1"/>
                          </a:solidFill>
                          <a:effectLst/>
                          <a:latin typeface="Arial" panose="020B0604020202020204" pitchFamily="34" charset="0"/>
                          <a:ea typeface="Times New Roman"/>
                          <a:cs typeface="Arial" panose="020B0604020202020204" pitchFamily="34" charset="0"/>
                        </a:rPr>
                        <a:t>, </a:t>
                      </a:r>
                      <a:r>
                        <a:rPr lang="en-US" sz="1400" kern="1200" dirty="0">
                          <a:solidFill>
                            <a:schemeClr val="tx1"/>
                          </a:solidFill>
                          <a:effectLst/>
                          <a:highlight>
                            <a:srgbClr val="FFFF00"/>
                          </a:highlight>
                          <a:latin typeface="Arial" panose="020B0604020202020204" pitchFamily="34" charset="0"/>
                          <a:ea typeface="Times New Roman"/>
                          <a:cs typeface="Arial" panose="020B0604020202020204" pitchFamily="34" charset="0"/>
                        </a:rPr>
                        <a:t>not deposited yet</a:t>
                      </a:r>
                      <a:r>
                        <a:rPr lang="en-US" sz="1400" kern="1200" dirty="0">
                          <a:solidFill>
                            <a:schemeClr val="tx1"/>
                          </a:solidFill>
                          <a:effectLst/>
                          <a:latin typeface="Arial" panose="020B0604020202020204" pitchFamily="34" charset="0"/>
                          <a:ea typeface="Times New Roman"/>
                          <a:cs typeface="Arial" panose="020B0604020202020204" pitchFamily="34" charset="0"/>
                        </a:rPr>
                        <a:t>, to be updated at 17th MACHC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1697214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684213" y="1052736"/>
            <a:ext cx="8167621" cy="430887"/>
          </a:xfrm>
          <a:prstGeom prst="rect">
            <a:avLst/>
          </a:prstGeom>
          <a:noFill/>
          <a:ln w="9525">
            <a:noFill/>
            <a:miter lim="800000"/>
            <a:headEnd/>
            <a:tailEnd/>
          </a:ln>
        </p:spPr>
        <p:txBody>
          <a:bodyPr wrap="none">
            <a:spAutoFit/>
          </a:bodyPr>
          <a:lstStyle/>
          <a:p>
            <a:r>
              <a:rPr lang="en-GB" dirty="0">
                <a:solidFill>
                  <a:schemeClr val="tx2"/>
                </a:solidFill>
              </a:rPr>
              <a:t>MACHC 16 action with ‘Open’ status update at start </a:t>
            </a:r>
            <a:r>
              <a:rPr lang="en-GB" dirty="0" smtClean="0">
                <a:solidFill>
                  <a:schemeClr val="tx2"/>
                </a:solidFill>
              </a:rPr>
              <a:t>(5)</a:t>
            </a:r>
            <a:endParaRPr lang="en-GB" dirty="0">
              <a:solidFill>
                <a:schemeClr val="tx2"/>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890598776"/>
              </p:ext>
            </p:extLst>
          </p:nvPr>
        </p:nvGraphicFramePr>
        <p:xfrm>
          <a:off x="107504" y="1483623"/>
          <a:ext cx="8856984" cy="5165972"/>
        </p:xfrm>
        <a:graphic>
          <a:graphicData uri="http://schemas.openxmlformats.org/drawingml/2006/table">
            <a:tbl>
              <a:tblPr/>
              <a:tblGrid>
                <a:gridCol w="792088">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gridCol w="3039512">
                  <a:extLst>
                    <a:ext uri="{9D8B030D-6E8A-4147-A177-3AD203B41FA5}">
                      <a16:colId xmlns:a16="http://schemas.microsoft.com/office/drawing/2014/main" val="20002"/>
                    </a:ext>
                  </a:extLst>
                </a:gridCol>
                <a:gridCol w="704904">
                  <a:extLst>
                    <a:ext uri="{9D8B030D-6E8A-4147-A177-3AD203B41FA5}">
                      <a16:colId xmlns:a16="http://schemas.microsoft.com/office/drawing/2014/main" val="20003"/>
                    </a:ext>
                  </a:extLst>
                </a:gridCol>
                <a:gridCol w="576064">
                  <a:extLst>
                    <a:ext uri="{9D8B030D-6E8A-4147-A177-3AD203B41FA5}">
                      <a16:colId xmlns:a16="http://schemas.microsoft.com/office/drawing/2014/main" val="20004"/>
                    </a:ext>
                  </a:extLst>
                </a:gridCol>
                <a:gridCol w="144016">
                  <a:extLst>
                    <a:ext uri="{9D8B030D-6E8A-4147-A177-3AD203B41FA5}">
                      <a16:colId xmlns:a16="http://schemas.microsoft.com/office/drawing/2014/main" val="20005"/>
                    </a:ext>
                  </a:extLst>
                </a:gridCol>
                <a:gridCol w="2808312">
                  <a:extLst>
                    <a:ext uri="{9D8B030D-6E8A-4147-A177-3AD203B41FA5}">
                      <a16:colId xmlns:a16="http://schemas.microsoft.com/office/drawing/2014/main" val="20006"/>
                    </a:ext>
                  </a:extLst>
                </a:gridCol>
              </a:tblGrid>
              <a:tr h="504056">
                <a:tc>
                  <a:txBody>
                    <a:bodyPr/>
                    <a:lstStyle/>
                    <a:p>
                      <a:pPr marL="0" algn="l" defTabSz="914400" rtl="0" eaLnBrk="1" latinLnBrk="0" hangingPunct="1">
                        <a:lnSpc>
                          <a:spcPct val="115000"/>
                        </a:lnSpc>
                        <a:spcBef>
                          <a:spcPts val="200"/>
                        </a:spcBef>
                        <a:spcAft>
                          <a:spcPts val="200"/>
                        </a:spcAft>
                      </a:pPr>
                      <a:r>
                        <a:rPr lang="en-US" sz="1400" kern="1200" dirty="0">
                          <a:solidFill>
                            <a:schemeClr val="bg1"/>
                          </a:solidFill>
                          <a:effectLst/>
                          <a:latin typeface="Arial" panose="020B0604020202020204" pitchFamily="34" charset="0"/>
                          <a:ea typeface="Times New Roman"/>
                          <a:cs typeface="Arial" panose="020B0604020202020204" pitchFamily="34" charset="0"/>
                        </a:rPr>
                        <a:t>No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69850" algn="l" defTabSz="914400" rtl="0" eaLnBrk="1" latinLnBrk="0" hangingPunct="1">
                        <a:lnSpc>
                          <a:spcPct val="115000"/>
                        </a:lnSpc>
                        <a:spcBef>
                          <a:spcPts val="200"/>
                        </a:spcBef>
                        <a:spcAft>
                          <a:spcPts val="200"/>
                        </a:spcAft>
                      </a:pPr>
                      <a:r>
                        <a:rPr lang="en-US" sz="1400" kern="1200" dirty="0">
                          <a:solidFill>
                            <a:schemeClr val="bg1"/>
                          </a:solidFill>
                          <a:effectLst/>
                          <a:latin typeface="Arial" panose="020B0604020202020204" pitchFamily="34" charset="0"/>
                          <a:ea typeface="Times New Roman"/>
                          <a:cs typeface="Arial" panose="020B0604020202020204" pitchFamily="34" charset="0"/>
                        </a:rPr>
                        <a:t>Subject mater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l" defTabSz="914400" rtl="0" eaLnBrk="1" latinLnBrk="0" hangingPunct="1">
                        <a:lnSpc>
                          <a:spcPct val="115000"/>
                        </a:lnSpc>
                        <a:spcBef>
                          <a:spcPts val="200"/>
                        </a:spcBef>
                        <a:spcAft>
                          <a:spcPts val="200"/>
                        </a:spcAft>
                      </a:pPr>
                      <a:r>
                        <a:rPr lang="en-US" sz="1400" kern="1200" dirty="0">
                          <a:solidFill>
                            <a:schemeClr val="bg1"/>
                          </a:solidFill>
                          <a:effectLst/>
                          <a:latin typeface="Arial" panose="020B0604020202020204" pitchFamily="34" charset="0"/>
                          <a:ea typeface="Times New Roman"/>
                          <a:cs typeface="Arial" panose="020B0604020202020204" pitchFamily="34" charset="0"/>
                        </a:rPr>
                        <a:t>Action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l" defTabSz="914400" rtl="0" eaLnBrk="1" latinLnBrk="0" hangingPunct="1">
                        <a:lnSpc>
                          <a:spcPct val="115000"/>
                        </a:lnSpc>
                        <a:spcBef>
                          <a:spcPts val="200"/>
                        </a:spcBef>
                        <a:spcAft>
                          <a:spcPts val="200"/>
                        </a:spcAft>
                      </a:pPr>
                      <a:r>
                        <a:rPr lang="en-US" sz="1400" kern="1200" dirty="0" err="1" smtClean="0">
                          <a:solidFill>
                            <a:schemeClr val="bg1"/>
                          </a:solidFill>
                          <a:effectLst/>
                          <a:latin typeface="Arial" panose="020B0604020202020204" pitchFamily="34" charset="0"/>
                          <a:ea typeface="Times New Roman"/>
                          <a:cs typeface="Arial" panose="020B0604020202020204" pitchFamily="34" charset="0"/>
                        </a:rPr>
                        <a:t>Respon-sible</a:t>
                      </a:r>
                      <a:endParaRPr lang="en-US" sz="1400" kern="1200" dirty="0">
                        <a:solidFill>
                          <a:schemeClr val="bg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algn="l" defTabSz="914400" rtl="0" eaLnBrk="1" latinLnBrk="0" hangingPunct="1">
                        <a:lnSpc>
                          <a:spcPct val="115000"/>
                        </a:lnSpc>
                        <a:spcBef>
                          <a:spcPts val="200"/>
                        </a:spcBef>
                        <a:spcAft>
                          <a:spcPts val="200"/>
                        </a:spcAft>
                      </a:pPr>
                      <a:r>
                        <a:rPr lang="en-US" sz="1400" kern="1200" dirty="0">
                          <a:solidFill>
                            <a:schemeClr val="bg1"/>
                          </a:solidFill>
                          <a:effectLst/>
                          <a:latin typeface="Arial" panose="020B0604020202020204" pitchFamily="34" charset="0"/>
                          <a:ea typeface="Times New Roman"/>
                          <a:cs typeface="Arial" panose="020B0604020202020204" pitchFamily="34" charset="0"/>
                        </a:rPr>
                        <a:t>Due date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gridSpan="2">
                  <a:txBody>
                    <a:bodyPr/>
                    <a:lstStyle/>
                    <a:p>
                      <a:pPr marL="0" algn="l" defTabSz="914400" rtl="0" eaLnBrk="1" latinLnBrk="0" hangingPunct="1">
                        <a:lnSpc>
                          <a:spcPct val="115000"/>
                        </a:lnSpc>
                        <a:spcBef>
                          <a:spcPts val="200"/>
                        </a:spcBef>
                        <a:spcAft>
                          <a:spcPts val="200"/>
                        </a:spcAft>
                      </a:pPr>
                      <a:r>
                        <a:rPr lang="en-US" sz="1400" kern="1200" dirty="0">
                          <a:solidFill>
                            <a:schemeClr val="bg1"/>
                          </a:solidFill>
                          <a:effectLst/>
                          <a:latin typeface="Arial" panose="020B0604020202020204" pitchFamily="34" charset="0"/>
                          <a:ea typeface="Times New Roman"/>
                          <a:cs typeface="Arial" panose="020B0604020202020204" pitchFamily="34" charset="0"/>
                        </a:rPr>
                        <a:t>Status at the start of 17th MACHC</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hMerge="1">
                  <a:txBody>
                    <a:bodyPr/>
                    <a:lstStyle/>
                    <a:p>
                      <a:endParaRPr lang="en-US"/>
                    </a:p>
                  </a:txBody>
                  <a:tcPr/>
                </a:tc>
                <a:extLst>
                  <a:ext uri="{0D108BD9-81ED-4DB2-BD59-A6C34878D82A}">
                    <a16:rowId xmlns:a16="http://schemas.microsoft.com/office/drawing/2014/main" val="10000"/>
                  </a:ext>
                </a:extLst>
              </a:tr>
              <a:tr h="216024">
                <a:tc gridSpan="7">
                  <a:txBody>
                    <a:bodyPr/>
                    <a:lstStyle/>
                    <a:p>
                      <a:pPr marL="0" algn="l" defTabSz="914400" rtl="0" eaLnBrk="1" latinLnBrk="0" hangingPunct="1">
                        <a:lnSpc>
                          <a:spcPct val="115000"/>
                        </a:lnSpc>
                        <a:spcBef>
                          <a:spcPts val="200"/>
                        </a:spcBef>
                        <a:spcAft>
                          <a:spcPts val="200"/>
                        </a:spcAft>
                      </a:pPr>
                      <a:r>
                        <a:rPr lang="en-US" sz="1400" b="1" kern="1200" dirty="0">
                          <a:solidFill>
                            <a:schemeClr val="tx1"/>
                          </a:solidFill>
                          <a:effectLst/>
                          <a:latin typeface="Arial" panose="020B0604020202020204" pitchFamily="34" charset="0"/>
                          <a:ea typeface="Times New Roman"/>
                          <a:cs typeface="Arial" panose="020B0604020202020204" pitchFamily="34" charset="0"/>
                        </a:rPr>
                        <a:t>List of open actions 16th MACHC meeting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89175">
                <a:tc>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15.6.2.1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National report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Brazil to engage other countries in the MACHC region and other RHCs to develop a platform in the area of Inland ENC (IENC).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Brazil</a:t>
                      </a:r>
                      <a:br>
                        <a:rPr lang="en-US" sz="1400" kern="1200">
                          <a:solidFill>
                            <a:schemeClr val="tx1"/>
                          </a:solidFill>
                          <a:effectLst/>
                          <a:latin typeface="Arial" panose="020B0604020202020204" pitchFamily="34" charset="0"/>
                          <a:ea typeface="Times New Roman"/>
                          <a:cs typeface="Arial" panose="020B0604020202020204" pitchFamily="34" charset="0"/>
                        </a:rPr>
                      </a:br>
                      <a:endParaRPr lang="en-US" sz="1400" kern="120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17th MACHC meeting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algn="l" defTabSz="914400" rtl="0" eaLnBrk="1" latinLnBrk="0" hangingPunct="1">
                        <a:lnSpc>
                          <a:spcPct val="115000"/>
                        </a:lnSpc>
                        <a:spcBef>
                          <a:spcPts val="200"/>
                        </a:spcBef>
                        <a:spcAft>
                          <a:spcPts val="200"/>
                        </a:spcAft>
                      </a:pP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b="1" kern="1200" dirty="0">
                          <a:solidFill>
                            <a:schemeClr val="tx1"/>
                          </a:solidFill>
                          <a:effectLst/>
                          <a:latin typeface="Arial" panose="020B0604020202020204" pitchFamily="34" charset="0"/>
                          <a:ea typeface="Times New Roman"/>
                          <a:cs typeface="Arial" panose="020B0604020202020204" pitchFamily="34" charset="0"/>
                        </a:rPr>
                        <a:t>Open</a:t>
                      </a:r>
                      <a:r>
                        <a:rPr lang="en-US" sz="1400" kern="1200" dirty="0">
                          <a:solidFill>
                            <a:schemeClr val="tx1"/>
                          </a:solidFill>
                          <a:effectLst/>
                          <a:latin typeface="Arial" panose="020B0604020202020204" pitchFamily="34" charset="0"/>
                          <a:ea typeface="Times New Roman"/>
                          <a:cs typeface="Arial" panose="020B0604020202020204" pitchFamily="34" charset="0"/>
                        </a:rPr>
                        <a:t>, </a:t>
                      </a:r>
                      <a:r>
                        <a:rPr lang="en-US" sz="1400" kern="1200" dirty="0">
                          <a:solidFill>
                            <a:schemeClr val="tx1"/>
                          </a:solidFill>
                          <a:effectLst/>
                          <a:highlight>
                            <a:srgbClr val="FFFF00"/>
                          </a:highlight>
                          <a:latin typeface="Arial" panose="020B0604020202020204" pitchFamily="34" charset="0"/>
                          <a:ea typeface="Times New Roman"/>
                          <a:cs typeface="Arial" panose="020B0604020202020204" pitchFamily="34" charset="0"/>
                        </a:rPr>
                        <a:t>ongoing activity</a:t>
                      </a:r>
                      <a:r>
                        <a:rPr lang="en-US" sz="1400" kern="1200" dirty="0">
                          <a:solidFill>
                            <a:schemeClr val="tx1"/>
                          </a:solidFill>
                          <a:effectLst/>
                          <a:latin typeface="Arial" panose="020B0604020202020204" pitchFamily="34" charset="0"/>
                          <a:ea typeface="Times New Roman"/>
                          <a:cs typeface="Arial" panose="020B0604020202020204" pitchFamily="34" charset="0"/>
                        </a:rPr>
                        <a: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312112">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15.6.2.3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National report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Technical visit to Haiti postponed to 2016 because of busy political agenda in Haiti.</a:t>
                      </a:r>
                    </a:p>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NB: further postponed by the passage of Hurricane Matthew</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IHO Secretariat, CB Coordinator, NOAA and IALA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TBD</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algn="l" defTabSz="914400" rtl="0" eaLnBrk="1" latinLnBrk="0" hangingPunct="1">
                        <a:lnSpc>
                          <a:spcPct val="115000"/>
                        </a:lnSpc>
                        <a:spcBef>
                          <a:spcPts val="200"/>
                        </a:spcBef>
                        <a:spcAft>
                          <a:spcPts val="200"/>
                        </a:spcAft>
                      </a:pP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GB" sz="1400" b="1" kern="1200" dirty="0">
                          <a:solidFill>
                            <a:schemeClr val="tx1"/>
                          </a:solidFill>
                          <a:effectLst/>
                          <a:latin typeface="Arial" panose="020B0604020202020204" pitchFamily="34" charset="0"/>
                          <a:ea typeface="Times New Roman"/>
                          <a:cs typeface="Arial" panose="020B0604020202020204" pitchFamily="34" charset="0"/>
                        </a:rPr>
                        <a:t>Open, </a:t>
                      </a:r>
                      <a:r>
                        <a:rPr lang="en-GB" sz="1400" kern="1200" dirty="0">
                          <a:solidFill>
                            <a:schemeClr val="tx1"/>
                          </a:solidFill>
                          <a:effectLst/>
                          <a:latin typeface="Arial" panose="020B0604020202020204" pitchFamily="34" charset="0"/>
                          <a:ea typeface="Times New Roman"/>
                          <a:cs typeface="Arial" panose="020B0604020202020204" pitchFamily="34" charset="0"/>
                        </a:rPr>
                        <a:t>is </a:t>
                      </a:r>
                      <a:r>
                        <a:rPr lang="en-GB" sz="1400" kern="1200" dirty="0" smtClean="0">
                          <a:solidFill>
                            <a:schemeClr val="tx1"/>
                          </a:solidFill>
                          <a:effectLst/>
                          <a:highlight>
                            <a:srgbClr val="FFFF00"/>
                          </a:highlight>
                          <a:latin typeface="Arial" panose="020B0604020202020204" pitchFamily="34" charset="0"/>
                          <a:ea typeface="Times New Roman"/>
                          <a:cs typeface="Arial" panose="020B0604020202020204" pitchFamily="34" charset="0"/>
                        </a:rPr>
                        <a:t>ongoing </a:t>
                      </a:r>
                      <a:r>
                        <a:rPr lang="en-GB" sz="1400" kern="1200" dirty="0">
                          <a:solidFill>
                            <a:schemeClr val="tx1"/>
                          </a:solidFill>
                          <a:effectLst/>
                          <a:highlight>
                            <a:srgbClr val="FFFF00"/>
                          </a:highlight>
                          <a:latin typeface="Arial" panose="020B0604020202020204" pitchFamily="34" charset="0"/>
                          <a:ea typeface="Times New Roman"/>
                          <a:cs typeface="Arial" panose="020B0604020202020204" pitchFamily="34" charset="0"/>
                        </a:rPr>
                        <a:t>discussion </a:t>
                      </a:r>
                      <a:r>
                        <a:rPr lang="en-GB" sz="1400" kern="1200" dirty="0">
                          <a:solidFill>
                            <a:schemeClr val="tx1"/>
                          </a:solidFill>
                          <a:effectLst/>
                          <a:latin typeface="Arial" panose="020B0604020202020204" pitchFamily="34" charset="0"/>
                          <a:ea typeface="Times New Roman"/>
                          <a:cs typeface="Arial" panose="020B0604020202020204" pitchFamily="34" charset="0"/>
                        </a:rPr>
                        <a:t>between IHO Secretariat, CBC, NOAA and IALA on responsibilities </a:t>
                      </a:r>
                      <a:r>
                        <a:rPr lang="en-GB" sz="1400" kern="1200">
                          <a:solidFill>
                            <a:schemeClr val="tx1"/>
                          </a:solidFill>
                          <a:effectLst/>
                          <a:latin typeface="Arial" panose="020B0604020202020204" pitchFamily="34" charset="0"/>
                          <a:ea typeface="Times New Roman"/>
                          <a:cs typeface="Arial" panose="020B0604020202020204" pitchFamily="34" charset="0"/>
                        </a:rPr>
                        <a:t>and </a:t>
                      </a:r>
                      <a:r>
                        <a:rPr lang="en-GB" sz="1400" kern="1200" smtClean="0">
                          <a:solidFill>
                            <a:schemeClr val="tx1"/>
                          </a:solidFill>
                          <a:effectLst/>
                          <a:latin typeface="Arial" panose="020B0604020202020204" pitchFamily="34" charset="0"/>
                          <a:ea typeface="Times New Roman"/>
                          <a:cs typeface="Arial" panose="020B0604020202020204" pitchFamily="34" charset="0"/>
                        </a:rPr>
                        <a:t>scope </a:t>
                      </a:r>
                      <a:r>
                        <a:rPr lang="en-GB" sz="1400" kern="1200" dirty="0">
                          <a:solidFill>
                            <a:schemeClr val="tx1"/>
                          </a:solidFill>
                          <a:effectLst/>
                          <a:latin typeface="Arial" panose="020B0604020202020204" pitchFamily="34" charset="0"/>
                          <a:ea typeface="Times New Roman"/>
                          <a:cs typeface="Arial" panose="020B0604020202020204" pitchFamily="34" charset="0"/>
                        </a:rPr>
                        <a:t>of TV.</a:t>
                      </a: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89175">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15.6.2.6</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National report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indent="-21717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ESRI will try to make its data available to Haiti.</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ESRI</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17th MACHC </a:t>
                      </a:r>
                      <a:r>
                        <a:rPr lang="en-US" sz="1400" kern="1200" dirty="0" smtClean="0">
                          <a:solidFill>
                            <a:schemeClr val="tx1"/>
                          </a:solidFill>
                          <a:effectLst/>
                          <a:latin typeface="Arial" panose="020B0604020202020204" pitchFamily="34" charset="0"/>
                          <a:ea typeface="Times New Roman"/>
                          <a:cs typeface="Arial" panose="020B0604020202020204" pitchFamily="34" charset="0"/>
                        </a:rPr>
                        <a:t>meeting</a:t>
                      </a: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algn="l" defTabSz="914400" rtl="0" eaLnBrk="1" latinLnBrk="0" hangingPunct="1">
                        <a:lnSpc>
                          <a:spcPct val="115000"/>
                        </a:lnSpc>
                        <a:spcBef>
                          <a:spcPts val="200"/>
                        </a:spcBef>
                        <a:spcAft>
                          <a:spcPts val="200"/>
                        </a:spcAft>
                      </a:pP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b="1" kern="1200" dirty="0">
                          <a:solidFill>
                            <a:schemeClr val="tx1"/>
                          </a:solidFill>
                          <a:effectLst/>
                          <a:latin typeface="Arial" panose="020B0604020202020204" pitchFamily="34" charset="0"/>
                          <a:ea typeface="Times New Roman"/>
                          <a:cs typeface="Arial" panose="020B0604020202020204" pitchFamily="34" charset="0"/>
                        </a:rPr>
                        <a:t>Open</a:t>
                      </a:r>
                      <a:r>
                        <a:rPr lang="en-US" sz="1400" kern="1200" dirty="0">
                          <a:solidFill>
                            <a:schemeClr val="tx1"/>
                          </a:solidFill>
                          <a:effectLst/>
                          <a:latin typeface="Arial" panose="020B0604020202020204" pitchFamily="34" charset="0"/>
                          <a:ea typeface="Times New Roman"/>
                          <a:cs typeface="Arial" panose="020B0604020202020204" pitchFamily="34" charset="0"/>
                        </a:rPr>
                        <a:t>. </a:t>
                      </a:r>
                      <a:r>
                        <a:rPr lang="en-US" sz="1400" kern="1200" dirty="0">
                          <a:solidFill>
                            <a:schemeClr val="tx1"/>
                          </a:solidFill>
                          <a:effectLst/>
                          <a:highlight>
                            <a:srgbClr val="FFFF00"/>
                          </a:highlight>
                          <a:latin typeface="Arial" panose="020B0604020202020204" pitchFamily="34" charset="0"/>
                          <a:ea typeface="Times New Roman"/>
                          <a:cs typeface="Arial" panose="020B0604020202020204" pitchFamily="34" charset="0"/>
                        </a:rPr>
                        <a:t>Feedback at 17th </a:t>
                      </a:r>
                      <a:r>
                        <a:rPr lang="en-US" sz="1400" kern="1200" dirty="0" smtClean="0">
                          <a:solidFill>
                            <a:schemeClr val="tx1"/>
                          </a:solidFill>
                          <a:effectLst/>
                          <a:highlight>
                            <a:srgbClr val="FFFF00"/>
                          </a:highlight>
                          <a:latin typeface="Arial" panose="020B0604020202020204" pitchFamily="34" charset="0"/>
                          <a:ea typeface="Times New Roman"/>
                          <a:cs typeface="Arial" panose="020B0604020202020204" pitchFamily="34" charset="0"/>
                        </a:rPr>
                        <a:t>MACHC </a:t>
                      </a:r>
                      <a:r>
                        <a:rPr lang="en-US" sz="1400" kern="1200" dirty="0">
                          <a:solidFill>
                            <a:schemeClr val="tx1"/>
                          </a:solidFill>
                          <a:effectLst/>
                          <a:latin typeface="Arial" panose="020B0604020202020204" pitchFamily="34" charset="0"/>
                          <a:ea typeface="Times New Roman"/>
                          <a:cs typeface="Arial" panose="020B0604020202020204" pitchFamily="34" charset="0"/>
                        </a:rPr>
                        <a:t>meet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267525">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15.6.3.4</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MSI</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Invite the Caribbean Disaster Agency to attend the MACHC meetings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Chair MACHC</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17th MACHC </a:t>
                      </a:r>
                      <a:r>
                        <a:rPr lang="en-US" sz="1400" kern="1200" dirty="0" smtClean="0">
                          <a:solidFill>
                            <a:schemeClr val="tx1"/>
                          </a:solidFill>
                          <a:effectLst/>
                          <a:latin typeface="Arial" panose="020B0604020202020204" pitchFamily="34" charset="0"/>
                          <a:ea typeface="Times New Roman"/>
                          <a:cs typeface="Arial" panose="020B0604020202020204" pitchFamily="34" charset="0"/>
                        </a:rPr>
                        <a:t>meeting</a:t>
                      </a: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algn="l" defTabSz="914400" rtl="0" eaLnBrk="1" latinLnBrk="0" hangingPunct="1">
                        <a:lnSpc>
                          <a:spcPct val="115000"/>
                        </a:lnSpc>
                        <a:spcBef>
                          <a:spcPts val="200"/>
                        </a:spcBef>
                        <a:spcAft>
                          <a:spcPts val="200"/>
                        </a:spcAft>
                      </a:pP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b="1" kern="1200" dirty="0">
                          <a:solidFill>
                            <a:schemeClr val="tx1"/>
                          </a:solidFill>
                          <a:effectLst/>
                          <a:latin typeface="Arial" panose="020B0604020202020204" pitchFamily="34" charset="0"/>
                          <a:ea typeface="Times New Roman"/>
                          <a:cs typeface="Arial" panose="020B0604020202020204" pitchFamily="34" charset="0"/>
                        </a:rPr>
                        <a:t>Open</a:t>
                      </a:r>
                      <a:r>
                        <a:rPr lang="en-US" sz="1400" kern="1200" dirty="0">
                          <a:solidFill>
                            <a:schemeClr val="tx1"/>
                          </a:solidFill>
                          <a:effectLst/>
                          <a:latin typeface="Arial" panose="020B0604020202020204" pitchFamily="34" charset="0"/>
                          <a:ea typeface="Times New Roman"/>
                          <a:cs typeface="Arial" panose="020B0604020202020204" pitchFamily="34" charset="0"/>
                        </a:rPr>
                        <a:t>, </a:t>
                      </a:r>
                      <a:r>
                        <a:rPr lang="en-US" sz="1400" kern="1200" dirty="0">
                          <a:solidFill>
                            <a:schemeClr val="tx1"/>
                          </a:solidFill>
                          <a:effectLst/>
                          <a:highlight>
                            <a:srgbClr val="FFFF00"/>
                          </a:highlight>
                          <a:latin typeface="Arial" panose="020B0604020202020204" pitchFamily="34" charset="0"/>
                          <a:ea typeface="Times New Roman"/>
                          <a:cs typeface="Arial" panose="020B0604020202020204" pitchFamily="34" charset="0"/>
                        </a:rPr>
                        <a:t>contact established</a:t>
                      </a:r>
                      <a:r>
                        <a:rPr lang="en-US" sz="1400" kern="1200" dirty="0">
                          <a:solidFill>
                            <a:schemeClr val="tx1"/>
                          </a:solidFill>
                          <a:effectLst/>
                          <a:latin typeface="Arial" panose="020B0604020202020204" pitchFamily="34" charset="0"/>
                          <a:ea typeface="Times New Roman"/>
                          <a:cs typeface="Arial" panose="020B0604020202020204" pitchFamily="34" charset="0"/>
                        </a:rPr>
                        <a:t>. No attendance at 17the MACHC. </a:t>
                      </a:r>
                      <a:r>
                        <a:rPr lang="en-US" sz="1400" kern="1200" dirty="0" smtClean="0">
                          <a:solidFill>
                            <a:schemeClr val="tx1"/>
                          </a:solidFill>
                          <a:effectLst/>
                          <a:latin typeface="Arial" panose="020B0604020202020204" pitchFamily="34" charset="0"/>
                          <a:ea typeface="Times New Roman"/>
                          <a:cs typeface="Arial" panose="020B0604020202020204" pitchFamily="34" charset="0"/>
                        </a:rPr>
                        <a:t>Now </a:t>
                      </a:r>
                      <a:r>
                        <a:rPr lang="en-US" sz="1400" kern="1200" dirty="0">
                          <a:solidFill>
                            <a:schemeClr val="tx1"/>
                          </a:solidFill>
                          <a:effectLst/>
                          <a:latin typeface="Arial" panose="020B0604020202020204" pitchFamily="34" charset="0"/>
                          <a:ea typeface="Times New Roman"/>
                          <a:cs typeface="Arial" panose="020B0604020202020204" pitchFamily="34" charset="0"/>
                        </a:rPr>
                        <a:t>being regarded for </a:t>
                      </a:r>
                      <a:r>
                        <a:rPr lang="en-US" sz="1400" b="1" kern="1200" dirty="0" smtClean="0">
                          <a:solidFill>
                            <a:schemeClr val="tx1"/>
                          </a:solidFill>
                          <a:effectLst/>
                          <a:latin typeface="Arial" panose="020B0604020202020204" pitchFamily="34" charset="0"/>
                          <a:ea typeface="Times New Roman"/>
                          <a:cs typeface="Arial" panose="020B0604020202020204" pitchFamily="34" charset="0"/>
                        </a:rPr>
                        <a:t>18th </a:t>
                      </a:r>
                      <a:r>
                        <a:rPr lang="en-US" sz="1400" b="1" kern="1200" dirty="0">
                          <a:solidFill>
                            <a:schemeClr val="tx1"/>
                          </a:solidFill>
                          <a:effectLst/>
                          <a:latin typeface="Arial" panose="020B0604020202020204" pitchFamily="34" charset="0"/>
                          <a:ea typeface="Times New Roman"/>
                          <a:cs typeface="Arial" panose="020B0604020202020204" pitchFamily="34" charset="0"/>
                        </a:rPr>
                        <a:t>MACHC</a:t>
                      </a:r>
                      <a:r>
                        <a:rPr lang="en-US" sz="1400" kern="1200" dirty="0">
                          <a:solidFill>
                            <a:schemeClr val="tx1"/>
                          </a:solidFill>
                          <a:effectLst/>
                          <a:latin typeface="Arial" panose="020B0604020202020204" pitchFamily="34" charset="0"/>
                          <a:ea typeface="Times New Roman"/>
                          <a:cs typeface="Arial" panose="020B0604020202020204" pitchFamily="34" charset="0"/>
                        </a:rPr>
                        <a: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1697214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684213" y="1052736"/>
            <a:ext cx="8167621" cy="430887"/>
          </a:xfrm>
          <a:prstGeom prst="rect">
            <a:avLst/>
          </a:prstGeom>
          <a:noFill/>
          <a:ln w="9525">
            <a:noFill/>
            <a:miter lim="800000"/>
            <a:headEnd/>
            <a:tailEnd/>
          </a:ln>
        </p:spPr>
        <p:txBody>
          <a:bodyPr wrap="none">
            <a:spAutoFit/>
          </a:bodyPr>
          <a:lstStyle/>
          <a:p>
            <a:r>
              <a:rPr lang="en-GB" dirty="0">
                <a:solidFill>
                  <a:schemeClr val="tx2"/>
                </a:solidFill>
              </a:rPr>
              <a:t>MACHC 16 action with ‘Open’ status update at start </a:t>
            </a:r>
            <a:r>
              <a:rPr lang="en-GB" dirty="0" smtClean="0">
                <a:solidFill>
                  <a:schemeClr val="tx2"/>
                </a:solidFill>
              </a:rPr>
              <a:t>(6)</a:t>
            </a:r>
            <a:endParaRPr lang="en-GB" dirty="0">
              <a:solidFill>
                <a:schemeClr val="tx2"/>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583059137"/>
              </p:ext>
            </p:extLst>
          </p:nvPr>
        </p:nvGraphicFramePr>
        <p:xfrm>
          <a:off x="107504" y="1556792"/>
          <a:ext cx="8856984" cy="4291206"/>
        </p:xfrm>
        <a:graphic>
          <a:graphicData uri="http://schemas.openxmlformats.org/drawingml/2006/table">
            <a:tbl>
              <a:tblPr/>
              <a:tblGrid>
                <a:gridCol w="792088">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gridCol w="3039512">
                  <a:extLst>
                    <a:ext uri="{9D8B030D-6E8A-4147-A177-3AD203B41FA5}">
                      <a16:colId xmlns:a16="http://schemas.microsoft.com/office/drawing/2014/main" val="20002"/>
                    </a:ext>
                  </a:extLst>
                </a:gridCol>
                <a:gridCol w="704904">
                  <a:extLst>
                    <a:ext uri="{9D8B030D-6E8A-4147-A177-3AD203B41FA5}">
                      <a16:colId xmlns:a16="http://schemas.microsoft.com/office/drawing/2014/main" val="20003"/>
                    </a:ext>
                  </a:extLst>
                </a:gridCol>
                <a:gridCol w="720080">
                  <a:extLst>
                    <a:ext uri="{9D8B030D-6E8A-4147-A177-3AD203B41FA5}">
                      <a16:colId xmlns:a16="http://schemas.microsoft.com/office/drawing/2014/main" val="20004"/>
                    </a:ext>
                  </a:extLst>
                </a:gridCol>
                <a:gridCol w="2808312">
                  <a:extLst>
                    <a:ext uri="{9D8B030D-6E8A-4147-A177-3AD203B41FA5}">
                      <a16:colId xmlns:a16="http://schemas.microsoft.com/office/drawing/2014/main" val="20005"/>
                    </a:ext>
                  </a:extLst>
                </a:gridCol>
              </a:tblGrid>
              <a:tr h="89175">
                <a:tc>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15.8.1.2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OECS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OECS to join MEIP WG.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OECS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17th MACHC </a:t>
                      </a:r>
                      <a:r>
                        <a:rPr lang="en-US" sz="1400" kern="1200" dirty="0" smtClean="0">
                          <a:solidFill>
                            <a:schemeClr val="tx1"/>
                          </a:solidFill>
                          <a:effectLst/>
                          <a:latin typeface="Arial" panose="020B0604020202020204" pitchFamily="34" charset="0"/>
                          <a:ea typeface="Times New Roman"/>
                          <a:cs typeface="Arial" panose="020B0604020202020204" pitchFamily="34" charset="0"/>
                        </a:rPr>
                        <a:t>meeting</a:t>
                      </a: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GB" sz="1400" b="1" kern="1200" dirty="0">
                          <a:solidFill>
                            <a:schemeClr val="tx1"/>
                          </a:solidFill>
                          <a:effectLst/>
                          <a:latin typeface="Arial" panose="020B0604020202020204" pitchFamily="34" charset="0"/>
                          <a:ea typeface="Times New Roman"/>
                          <a:cs typeface="Arial" panose="020B0604020202020204" pitchFamily="34" charset="0"/>
                        </a:rPr>
                        <a:t>Open, </a:t>
                      </a:r>
                      <a:r>
                        <a:rPr lang="en-GB" sz="1400" kern="1200" dirty="0">
                          <a:solidFill>
                            <a:schemeClr val="tx1"/>
                          </a:solidFill>
                          <a:effectLst/>
                          <a:latin typeface="Arial" panose="020B0604020202020204" pitchFamily="34" charset="0"/>
                          <a:ea typeface="Times New Roman"/>
                          <a:cs typeface="Arial" panose="020B0604020202020204" pitchFamily="34" charset="0"/>
                        </a:rPr>
                        <a:t>pending status of the </a:t>
                      </a:r>
                      <a:r>
                        <a:rPr lang="en-GB" sz="1400" kern="1200" dirty="0">
                          <a:solidFill>
                            <a:schemeClr val="tx1"/>
                          </a:solidFill>
                          <a:effectLst/>
                          <a:highlight>
                            <a:srgbClr val="FFFF00"/>
                          </a:highlight>
                          <a:latin typeface="Arial" panose="020B0604020202020204" pitchFamily="34" charset="0"/>
                          <a:ea typeface="Times New Roman"/>
                          <a:cs typeface="Arial" panose="020B0604020202020204" pitchFamily="34" charset="0"/>
                        </a:rPr>
                        <a:t>OECS report</a:t>
                      </a:r>
                      <a:r>
                        <a:rPr lang="en-GB" sz="1400" kern="1200" dirty="0">
                          <a:solidFill>
                            <a:schemeClr val="tx1"/>
                          </a:solidFill>
                          <a:effectLst/>
                          <a:latin typeface="Arial" panose="020B0604020202020204" pitchFamily="34" charset="0"/>
                          <a:ea typeface="Times New Roman"/>
                          <a:cs typeface="Arial" panose="020B0604020202020204" pitchFamily="34" charset="0"/>
                        </a:rPr>
                        <a:t>.</a:t>
                      </a: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89175">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15.8.1.3.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OECS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OECS to work together with the MACHC in order to develop common areas of collaboration (e.g. donorship for MACHC projects).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OECS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17th MACHC </a:t>
                      </a:r>
                      <a:r>
                        <a:rPr lang="en-US" sz="1400" kern="1200" dirty="0" smtClean="0">
                          <a:solidFill>
                            <a:schemeClr val="tx1"/>
                          </a:solidFill>
                          <a:effectLst/>
                          <a:latin typeface="Arial" panose="020B0604020202020204" pitchFamily="34" charset="0"/>
                          <a:ea typeface="Times New Roman"/>
                          <a:cs typeface="Arial" panose="020B0604020202020204" pitchFamily="34" charset="0"/>
                        </a:rPr>
                        <a:t>meeting</a:t>
                      </a:r>
                      <a:endParaRPr lang="en-US" sz="1400" kern="1200" dirty="0">
                        <a:solidFill>
                          <a:schemeClr val="tx1"/>
                        </a:solidFill>
                        <a:effectLst/>
                        <a:latin typeface="Arial" panose="020B0604020202020204" pitchFamily="34" charset="0"/>
                        <a:ea typeface="Times New Roman"/>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b="1" kern="1200" dirty="0">
                          <a:solidFill>
                            <a:schemeClr val="tx1"/>
                          </a:solidFill>
                          <a:effectLst/>
                          <a:latin typeface="Arial" panose="020B0604020202020204" pitchFamily="34" charset="0"/>
                          <a:ea typeface="Times New Roman"/>
                          <a:cs typeface="Arial" panose="020B0604020202020204" pitchFamily="34" charset="0"/>
                        </a:rPr>
                        <a:t>Open</a:t>
                      </a:r>
                      <a:r>
                        <a:rPr lang="en-US" sz="1400" kern="1200" dirty="0">
                          <a:solidFill>
                            <a:schemeClr val="tx1"/>
                          </a:solidFill>
                          <a:effectLst/>
                          <a:latin typeface="Arial" panose="020B0604020202020204" pitchFamily="34" charset="0"/>
                          <a:ea typeface="Times New Roman"/>
                          <a:cs typeface="Arial" panose="020B0604020202020204" pitchFamily="34" charset="0"/>
                        </a:rPr>
                        <a:t>, </a:t>
                      </a:r>
                      <a:r>
                        <a:rPr lang="en-US" sz="1400" kern="1200" dirty="0">
                          <a:solidFill>
                            <a:schemeClr val="tx1"/>
                          </a:solidFill>
                          <a:effectLst/>
                          <a:highlight>
                            <a:srgbClr val="FFFF00"/>
                          </a:highlight>
                          <a:latin typeface="Arial" panose="020B0604020202020204" pitchFamily="34" charset="0"/>
                          <a:ea typeface="Times New Roman"/>
                          <a:cs typeface="Arial" panose="020B0604020202020204" pitchFamily="34" charset="0"/>
                        </a:rPr>
                        <a:t>awaits initiating activity</a:t>
                      </a:r>
                      <a:r>
                        <a:rPr lang="en-US" sz="1400" kern="1200" dirty="0">
                          <a:solidFill>
                            <a:schemeClr val="tx1"/>
                          </a:solidFill>
                          <a:effectLst/>
                          <a:latin typeface="Arial" panose="020B0604020202020204" pitchFamily="34" charset="0"/>
                          <a:ea typeface="Times New Roman"/>
                          <a:cs typeface="Arial" panose="020B0604020202020204" pitchFamily="34" charset="0"/>
                        </a:rPr>
                        <a: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81656">
                <a:tc gridSpan="6">
                  <a:txBody>
                    <a:bodyPr/>
                    <a:lstStyle/>
                    <a:p>
                      <a:pPr marL="0" algn="l" defTabSz="914400" rtl="0" eaLnBrk="1" latinLnBrk="0" hangingPunct="1">
                        <a:lnSpc>
                          <a:spcPct val="115000"/>
                        </a:lnSpc>
                        <a:spcBef>
                          <a:spcPts val="200"/>
                        </a:spcBef>
                        <a:spcAft>
                          <a:spcPts val="200"/>
                        </a:spcAft>
                      </a:pPr>
                      <a:r>
                        <a:rPr lang="en-US" sz="1400" b="1" kern="1200" dirty="0">
                          <a:solidFill>
                            <a:schemeClr val="tx1"/>
                          </a:solidFill>
                          <a:effectLst/>
                          <a:latin typeface="Arial" panose="020B0604020202020204" pitchFamily="34" charset="0"/>
                          <a:ea typeface="Times New Roman"/>
                          <a:cs typeface="Arial" panose="020B0604020202020204" pitchFamily="34" charset="0"/>
                        </a:rPr>
                        <a:t>List of open actions 14th MACHC meeting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102363">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14.1.5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MSs to support the new WEND guidelines and the definition of a cartographic boundary that will be circulated by CL.</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MS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As by CL to be send</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b="1" kern="1200" dirty="0">
                          <a:solidFill>
                            <a:schemeClr val="tx1"/>
                          </a:solidFill>
                          <a:effectLst/>
                          <a:latin typeface="Arial" panose="020B0604020202020204" pitchFamily="34" charset="0"/>
                          <a:ea typeface="Times New Roman"/>
                          <a:cs typeface="Arial" panose="020B0604020202020204" pitchFamily="34" charset="0"/>
                        </a:rPr>
                        <a:t>Open</a:t>
                      </a:r>
                      <a:r>
                        <a:rPr lang="en-US" sz="1400" kern="1200" dirty="0">
                          <a:solidFill>
                            <a:schemeClr val="tx1"/>
                          </a:solidFill>
                          <a:effectLst/>
                          <a:latin typeface="Arial" panose="020B0604020202020204" pitchFamily="34" charset="0"/>
                          <a:ea typeface="Times New Roman"/>
                          <a:cs typeface="Arial" panose="020B0604020202020204" pitchFamily="34" charset="0"/>
                        </a:rPr>
                        <a:t>, </a:t>
                      </a:r>
                      <a:r>
                        <a:rPr lang="en-US" sz="1400" kern="1200" dirty="0">
                          <a:solidFill>
                            <a:schemeClr val="tx1"/>
                          </a:solidFill>
                          <a:effectLst/>
                          <a:highlight>
                            <a:srgbClr val="FFFF00"/>
                          </a:highlight>
                          <a:latin typeface="Arial" panose="020B0604020202020204" pitchFamily="34" charset="0"/>
                          <a:ea typeface="Times New Roman"/>
                          <a:cs typeface="Arial" panose="020B0604020202020204" pitchFamily="34" charset="0"/>
                        </a:rPr>
                        <a:t>awaiting CL by WEND WG </a:t>
                      </a:r>
                      <a:r>
                        <a:rPr lang="en-US" sz="1400" kern="1200" dirty="0">
                          <a:solidFill>
                            <a:schemeClr val="tx1"/>
                          </a:solidFill>
                          <a:effectLst/>
                          <a:latin typeface="Arial" panose="020B0604020202020204" pitchFamily="34" charset="0"/>
                          <a:ea typeface="Times New Roman"/>
                          <a:cs typeface="Arial" panose="020B0604020202020204" pitchFamily="34" charset="0"/>
                        </a:rPr>
                        <a: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81068">
                <a:tc gridSpan="6">
                  <a:txBody>
                    <a:bodyPr/>
                    <a:lstStyle/>
                    <a:p>
                      <a:pPr marL="0" algn="l" defTabSz="914400" rtl="0" eaLnBrk="1" latinLnBrk="0" hangingPunct="1">
                        <a:lnSpc>
                          <a:spcPct val="115000"/>
                        </a:lnSpc>
                        <a:spcBef>
                          <a:spcPts val="200"/>
                        </a:spcBef>
                        <a:spcAft>
                          <a:spcPts val="200"/>
                        </a:spcAft>
                      </a:pPr>
                      <a:r>
                        <a:rPr lang="en-US" sz="1400" b="1" kern="1200" dirty="0">
                          <a:solidFill>
                            <a:schemeClr val="tx1"/>
                          </a:solidFill>
                          <a:effectLst/>
                          <a:latin typeface="Arial" panose="020B0604020202020204" pitchFamily="34" charset="0"/>
                          <a:ea typeface="Times New Roman"/>
                          <a:cs typeface="Arial" panose="020B0604020202020204" pitchFamily="34" charset="0"/>
                        </a:rPr>
                        <a:t>List of open actions 13th MACHC meeting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312112">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13.2.6</a:t>
                      </a:r>
                    </a:p>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(13.2.6)</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MICC (MEIP)</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UK and Celebrity Cruises (cruise industry) to discuss alternate sources of survey data and how/if it can be applied to charting products in the Bahamas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a:solidFill>
                            <a:schemeClr val="tx1"/>
                          </a:solidFill>
                          <a:effectLst/>
                          <a:latin typeface="Arial" panose="020B0604020202020204" pitchFamily="34" charset="0"/>
                          <a:ea typeface="Times New Roman"/>
                          <a:cs typeface="Arial" panose="020B0604020202020204" pitchFamily="34" charset="0"/>
                        </a:rPr>
                        <a:t>UK and Celebrity Cruise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kern="1200" dirty="0">
                          <a:solidFill>
                            <a:schemeClr val="tx1"/>
                          </a:solidFill>
                          <a:effectLst/>
                          <a:latin typeface="Arial" panose="020B0604020202020204" pitchFamily="34" charset="0"/>
                          <a:ea typeface="Times New Roman"/>
                          <a:cs typeface="Arial" panose="020B0604020202020204" pitchFamily="34" charset="0"/>
                        </a:rPr>
                        <a:t>Until completion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defTabSz="914400" rtl="0" eaLnBrk="1" latinLnBrk="0" hangingPunct="1">
                        <a:lnSpc>
                          <a:spcPct val="115000"/>
                        </a:lnSpc>
                        <a:spcBef>
                          <a:spcPts val="200"/>
                        </a:spcBef>
                        <a:spcAft>
                          <a:spcPts val="200"/>
                        </a:spcAft>
                      </a:pPr>
                      <a:r>
                        <a:rPr lang="en-US" sz="1400" b="1" i="0" kern="1200" dirty="0">
                          <a:solidFill>
                            <a:schemeClr val="tx1"/>
                          </a:solidFill>
                          <a:effectLst/>
                          <a:latin typeface="Arial" panose="020B0604020202020204" pitchFamily="34" charset="0"/>
                          <a:ea typeface="Times New Roman"/>
                          <a:cs typeface="Arial" panose="020B0604020202020204" pitchFamily="34" charset="0"/>
                        </a:rPr>
                        <a:t>Open</a:t>
                      </a:r>
                      <a:r>
                        <a:rPr lang="en-US" sz="1400" i="1" kern="1200" dirty="0">
                          <a:solidFill>
                            <a:schemeClr val="tx1"/>
                          </a:solidFill>
                          <a:effectLst/>
                          <a:latin typeface="Arial" panose="020B0604020202020204" pitchFamily="34" charset="0"/>
                          <a:ea typeface="Times New Roman"/>
                          <a:cs typeface="Arial" panose="020B0604020202020204" pitchFamily="34" charset="0"/>
                        </a:rPr>
                        <a:t>. </a:t>
                      </a:r>
                      <a:r>
                        <a:rPr lang="en-US" sz="1400" kern="1200" dirty="0">
                          <a:solidFill>
                            <a:schemeClr val="tx1"/>
                          </a:solidFill>
                          <a:effectLst/>
                          <a:latin typeface="Arial" panose="020B0604020202020204" pitchFamily="34" charset="0"/>
                          <a:ea typeface="Times New Roman"/>
                          <a:cs typeface="Arial" panose="020B0604020202020204" pitchFamily="34" charset="0"/>
                        </a:rPr>
                        <a:t>Has not been resolved by the MICC. </a:t>
                      </a:r>
                      <a:r>
                        <a:rPr lang="en-US" sz="1400" kern="1200" dirty="0">
                          <a:solidFill>
                            <a:schemeClr val="tx1"/>
                          </a:solidFill>
                          <a:effectLst/>
                          <a:highlight>
                            <a:srgbClr val="FFFF00"/>
                          </a:highlight>
                          <a:latin typeface="Arial" panose="020B0604020202020204" pitchFamily="34" charset="0"/>
                          <a:ea typeface="Times New Roman"/>
                          <a:cs typeface="Arial" panose="020B0604020202020204" pitchFamily="34" charset="0"/>
                        </a:rPr>
                        <a:t>Awaiting UKHO input</a:t>
                      </a:r>
                      <a:r>
                        <a:rPr lang="en-US" sz="1400" kern="1200" dirty="0">
                          <a:solidFill>
                            <a:schemeClr val="tx1"/>
                          </a:solidFill>
                          <a:effectLst/>
                          <a:latin typeface="Arial" panose="020B0604020202020204" pitchFamily="34" charset="0"/>
                          <a:ea typeface="Times New Roman"/>
                          <a:cs typeface="Arial" panose="020B0604020202020204" pitchFamily="34" charset="0"/>
                        </a:rPr>
                        <a:t>. Discussed in general at the last CLIA meeting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976599137"/>
      </p:ext>
    </p:extLst>
  </p:cSld>
  <p:clrMapOvr>
    <a:masterClrMapping/>
  </p:clrMapOvr>
  <p:timing>
    <p:tnLst>
      <p:par>
        <p:cTn id="1" dur="indefinite" restart="never" nodeType="tmRoot"/>
      </p:par>
    </p:tnLst>
  </p:timing>
</p:sld>
</file>

<file path=ppt/theme/theme1.xml><?xml version="1.0" encoding="utf-8"?>
<a:theme xmlns:a="http://schemas.openxmlformats.org/drawingml/2006/main" name="marineEN1">
  <a:themeElements>
    <a:clrScheme name="marineEN1 1">
      <a:dk1>
        <a:srgbClr val="000000"/>
      </a:dk1>
      <a:lt1>
        <a:srgbClr val="FFFFFF"/>
      </a:lt1>
      <a:dk2>
        <a:srgbClr val="E17000"/>
      </a:dk2>
      <a:lt2>
        <a:srgbClr val="9ACCD4"/>
      </a:lt2>
      <a:accent1>
        <a:srgbClr val="0E61AA"/>
      </a:accent1>
      <a:accent2>
        <a:srgbClr val="9ACCD4"/>
      </a:accent2>
      <a:accent3>
        <a:srgbClr val="FFFFFF"/>
      </a:accent3>
      <a:accent4>
        <a:srgbClr val="000000"/>
      </a:accent4>
      <a:accent5>
        <a:srgbClr val="AAB7D2"/>
      </a:accent5>
      <a:accent6>
        <a:srgbClr val="8BB9C0"/>
      </a:accent6>
      <a:hlink>
        <a:srgbClr val="004228"/>
      </a:hlink>
      <a:folHlink>
        <a:srgbClr val="E17000"/>
      </a:folHlink>
    </a:clrScheme>
    <a:fontScheme name="marineEN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b" anchorCtr="0" compatLnSpc="1">
        <a:prstTxWarp prst="textNoShape">
          <a:avLst/>
        </a:prstTxWarp>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2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b" anchorCtr="0" compatLnSpc="1">
        <a:prstTxWarp prst="textNoShape">
          <a:avLst/>
        </a:prstTxWarp>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2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marineEN1 1">
        <a:dk1>
          <a:srgbClr val="000000"/>
        </a:dk1>
        <a:lt1>
          <a:srgbClr val="FFFFFF"/>
        </a:lt1>
        <a:dk2>
          <a:srgbClr val="E17000"/>
        </a:dk2>
        <a:lt2>
          <a:srgbClr val="9ACCD4"/>
        </a:lt2>
        <a:accent1>
          <a:srgbClr val="0E61AA"/>
        </a:accent1>
        <a:accent2>
          <a:srgbClr val="9ACCD4"/>
        </a:accent2>
        <a:accent3>
          <a:srgbClr val="FFFFFF"/>
        </a:accent3>
        <a:accent4>
          <a:srgbClr val="000000"/>
        </a:accent4>
        <a:accent5>
          <a:srgbClr val="AAB7D2"/>
        </a:accent5>
        <a:accent6>
          <a:srgbClr val="8BB9C0"/>
        </a:accent6>
        <a:hlink>
          <a:srgbClr val="004228"/>
        </a:hlink>
        <a:folHlink>
          <a:srgbClr val="E17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TotalTime>
  <Words>2195</Words>
  <Application>Microsoft Office PowerPoint</Application>
  <PresentationFormat>On-screen Show (4:3)</PresentationFormat>
  <Paragraphs>332</Paragraphs>
  <Slides>10</Slides>
  <Notes>1</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Times New Roman</vt:lpstr>
      <vt:lpstr>Verdana</vt:lpstr>
      <vt:lpstr>marineEN1</vt:lpstr>
      <vt:lpstr>17th MACHC Conference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Ministerie van Defensie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ud0h4b5</dc:creator>
  <cp:lastModifiedBy>NLD HYD MEIC</cp:lastModifiedBy>
  <cp:revision>181</cp:revision>
  <cp:lastPrinted>2016-12-05T16:43:22Z</cp:lastPrinted>
  <dcterms:created xsi:type="dcterms:W3CDTF">2010-02-03T15:06:20Z</dcterms:created>
  <dcterms:modified xsi:type="dcterms:W3CDTF">2016-12-14T20:57:46Z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uteur">
    <vt:lpwstr>L.L. Dorst</vt:lpwstr>
  </property>
  <property fmtid="{D5CDD505-2E9C-101B-9397-08002B2CF9AE}" pid="3" name="_Functie">
    <vt:lpwstr/>
  </property>
  <property fmtid="{D5CDD505-2E9C-101B-9397-08002B2CF9AE}" pid="4" name="_Titel">
    <vt:lpwstr>AN ALGORITHMIC SOLUTION </vt:lpwstr>
  </property>
  <property fmtid="{D5CDD505-2E9C-101B-9397-08002B2CF9AE}" pid="5" name="_SubTitel">
    <vt:lpwstr>TO THE RANDOMNESS OF EQUITABLE BOUNDARY LINES</vt:lpwstr>
  </property>
  <property fmtid="{D5CDD505-2E9C-101B-9397-08002B2CF9AE}" pid="6" name="_RvEBenaming">
    <vt:lpwstr>Hydrographic Service</vt:lpwstr>
  </property>
  <property fmtid="{D5CDD505-2E9C-101B-9397-08002B2CF9AE}" pid="7" name="_Afdeling">
    <vt:lpwstr/>
  </property>
  <property fmtid="{D5CDD505-2E9C-101B-9397-08002B2CF9AE}" pid="8" name="_Merking">
    <vt:lpwstr/>
  </property>
  <property fmtid="{D5CDD505-2E9C-101B-9397-08002B2CF9AE}" pid="9" name="_Rubricering">
    <vt:lpwstr/>
  </property>
  <property fmtid="{D5CDD505-2E9C-101B-9397-08002B2CF9AE}" pid="10" name="_Beleidsterrein">
    <vt:lpwstr>2</vt:lpwstr>
  </property>
  <property fmtid="{D5CDD505-2E9C-101B-9397-08002B2CF9AE}" pid="11" name="_LogoTaal">
    <vt:lpwstr>2</vt:lpwstr>
  </property>
  <property fmtid="{D5CDD505-2E9C-101B-9397-08002B2CF9AE}" pid="12" name="_RubriceringTaal">
    <vt:lpwstr>2</vt:lpwstr>
  </property>
  <property fmtid="{D5CDD505-2E9C-101B-9397-08002B2CF9AE}" pid="13" name="_PresentatieType">
    <vt:lpwstr>1</vt:lpwstr>
  </property>
</Properties>
</file>