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7" r:id="rId4"/>
    <p:sldId id="268" r:id="rId5"/>
    <p:sldId id="269" r:id="rId6"/>
    <p:sldId id="270" r:id="rId7"/>
    <p:sldId id="27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49288" autoAdjust="0"/>
  </p:normalViewPr>
  <p:slideViewPr>
    <p:cSldViewPr>
      <p:cViewPr varScale="1">
        <p:scale>
          <a:sx n="27" d="100"/>
          <a:sy n="27" d="100"/>
        </p:scale>
        <p:origin x="-1622"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FA909C-D122-4736-AFE4-311DC3E3E363}" type="datetimeFigureOut">
              <a:rPr lang="es-ES" smtClean="0"/>
              <a:pPr/>
              <a:t>16/10/2018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F2D2B-4778-4399-8BBE-B543052E3FD0}" type="slidenum">
              <a:rPr lang="es-ES" smtClean="0"/>
              <a:pPr/>
              <a:t>‹Nº›</a:t>
            </a:fld>
            <a:endParaRPr lang="es-ES"/>
          </a:p>
        </p:txBody>
      </p:sp>
    </p:spTree>
    <p:extLst>
      <p:ext uri="{BB962C8B-B14F-4D97-AF65-F5344CB8AC3E}">
        <p14:creationId xmlns:p14="http://schemas.microsoft.com/office/powerpoint/2010/main" xmlns="" val="2548057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800" b="1" kern="1200" dirty="0" smtClean="0">
                <a:solidFill>
                  <a:schemeClr val="tx1"/>
                </a:solidFill>
                <a:latin typeface="+mn-lt"/>
                <a:ea typeface="+mn-ea"/>
                <a:cs typeface="+mn-cs"/>
              </a:rPr>
              <a:t>BRIEF SUMMARY OF THOSE ITEMS FROM  THE 2</a:t>
            </a:r>
            <a:r>
              <a:rPr lang="en-US" sz="800" b="1" kern="1200" baseline="30000" dirty="0" smtClean="0">
                <a:solidFill>
                  <a:schemeClr val="tx1"/>
                </a:solidFill>
                <a:latin typeface="+mn-lt"/>
                <a:ea typeface="+mn-ea"/>
                <a:cs typeface="+mn-cs"/>
              </a:rPr>
              <a:t>nd</a:t>
            </a:r>
            <a:r>
              <a:rPr lang="en-US" sz="800" b="1" kern="1200" dirty="0" smtClean="0">
                <a:solidFill>
                  <a:schemeClr val="tx1"/>
                </a:solidFill>
                <a:latin typeface="+mn-lt"/>
                <a:ea typeface="+mn-ea"/>
                <a:cs typeface="+mn-cs"/>
              </a:rPr>
              <a:t> MEETING OF THE IHO COUNCIL</a:t>
            </a:r>
            <a:endParaRPr lang="es-ES" sz="800" kern="1200" dirty="0" smtClean="0">
              <a:solidFill>
                <a:schemeClr val="tx1"/>
              </a:solidFill>
              <a:latin typeface="+mn-lt"/>
              <a:ea typeface="+mn-ea"/>
              <a:cs typeface="+mn-cs"/>
            </a:endParaRPr>
          </a:p>
          <a:p>
            <a:r>
              <a:rPr lang="en-US" sz="800" b="1" kern="1200" dirty="0" smtClean="0">
                <a:solidFill>
                  <a:schemeClr val="tx1"/>
                </a:solidFill>
                <a:latin typeface="+mn-lt"/>
                <a:ea typeface="+mn-ea"/>
                <a:cs typeface="+mn-cs"/>
              </a:rPr>
              <a:t>(IHO C-2, London, 9-11October 2018) OF INTEREST FOR THE 15</a:t>
            </a:r>
            <a:r>
              <a:rPr lang="en-US" sz="800" b="1" kern="1200" baseline="30000" dirty="0" smtClean="0">
                <a:solidFill>
                  <a:schemeClr val="tx1"/>
                </a:solidFill>
                <a:latin typeface="+mn-lt"/>
                <a:ea typeface="+mn-ea"/>
                <a:cs typeface="+mn-cs"/>
              </a:rPr>
              <a:t>TH</a:t>
            </a:r>
            <a:r>
              <a:rPr lang="en-US" sz="800" b="1" kern="1200" dirty="0" smtClean="0">
                <a:solidFill>
                  <a:schemeClr val="tx1"/>
                </a:solidFill>
                <a:latin typeface="+mn-lt"/>
                <a:ea typeface="+mn-ea"/>
                <a:cs typeface="+mn-cs"/>
              </a:rPr>
              <a:t> EASTERN ATLANTIC HYDROGRAPHIC COMMISSION (</a:t>
            </a:r>
            <a:r>
              <a:rPr lang="en-US" sz="800" b="1" kern="1200" dirty="0" err="1" smtClean="0">
                <a:solidFill>
                  <a:schemeClr val="tx1"/>
                </a:solidFill>
                <a:latin typeface="+mn-lt"/>
                <a:ea typeface="+mn-ea"/>
                <a:cs typeface="+mn-cs"/>
              </a:rPr>
              <a:t>EAtHC</a:t>
            </a:r>
            <a:r>
              <a:rPr lang="en-US" sz="800" b="1" kern="1200" dirty="0" smtClean="0">
                <a:solidFill>
                  <a:schemeClr val="tx1"/>
                </a:solidFill>
                <a:latin typeface="+mn-lt"/>
                <a:ea typeface="+mn-ea"/>
                <a:cs typeface="+mn-cs"/>
              </a:rPr>
              <a:t>).</a:t>
            </a:r>
            <a:endParaRPr lang="es-ES" sz="800" kern="1200" dirty="0" smtClean="0">
              <a:solidFill>
                <a:schemeClr val="tx1"/>
              </a:solidFill>
              <a:latin typeface="+mn-lt"/>
              <a:ea typeface="+mn-ea"/>
              <a:cs typeface="+mn-cs"/>
            </a:endParaRPr>
          </a:p>
          <a:p>
            <a:r>
              <a:rPr lang="en-US" sz="800" b="1" kern="1200" dirty="0" smtClean="0">
                <a:solidFill>
                  <a:schemeClr val="tx1"/>
                </a:solidFill>
                <a:latin typeface="+mn-lt"/>
                <a:ea typeface="+mn-ea"/>
                <a:cs typeface="+mn-cs"/>
              </a:rPr>
              <a:t> </a:t>
            </a:r>
            <a:endParaRPr lang="es-ES" sz="800" kern="1200" dirty="0" smtClean="0">
              <a:solidFill>
                <a:schemeClr val="tx1"/>
              </a:solidFill>
              <a:latin typeface="+mn-lt"/>
              <a:ea typeface="+mn-ea"/>
              <a:cs typeface="+mn-cs"/>
            </a:endParaRPr>
          </a:p>
          <a:p>
            <a:r>
              <a:rPr lang="en-US" sz="800" b="1" kern="1200" dirty="0" smtClean="0">
                <a:solidFill>
                  <a:schemeClr val="tx1"/>
                </a:solidFill>
                <a:latin typeface="+mn-lt"/>
                <a:ea typeface="+mn-ea"/>
                <a:cs typeface="+mn-cs"/>
              </a:rPr>
              <a:t>CONCEPTS EXTRACTED FROM THE DRAFT SUMMARY REPORT</a:t>
            </a:r>
            <a:endParaRPr lang="es-ES" sz="800" kern="1200" dirty="0" smtClean="0">
              <a:solidFill>
                <a:schemeClr val="tx1"/>
              </a:solidFill>
              <a:latin typeface="+mn-lt"/>
              <a:ea typeface="+mn-ea"/>
              <a:cs typeface="+mn-cs"/>
            </a:endParaRPr>
          </a:p>
          <a:p>
            <a:r>
              <a:rPr lang="en-GB" sz="800" i="1" kern="1200" dirty="0" smtClean="0">
                <a:solidFill>
                  <a:schemeClr val="tx1"/>
                </a:solidFill>
                <a:latin typeface="+mn-lt"/>
                <a:ea typeface="+mn-ea"/>
                <a:cs typeface="+mn-cs"/>
              </a:rPr>
              <a:t>(Version dated 13October 2018)</a:t>
            </a:r>
            <a:endParaRPr lang="es-ES" sz="8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C74F2D2B-4778-4399-8BBE-B543052E3FD0}"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dirty="0" smtClean="0"/>
              <a:t/>
            </a:r>
            <a:br>
              <a:rPr lang="en-US" dirty="0" smtClean="0"/>
            </a:br>
            <a:r>
              <a:rPr lang="en-US" b="1" dirty="0" smtClean="0"/>
              <a:t>1	</a:t>
            </a:r>
            <a:r>
              <a:rPr lang="en-US" sz="1200" b="1" kern="1200" dirty="0" smtClean="0">
                <a:solidFill>
                  <a:schemeClr val="tx1"/>
                </a:solidFill>
                <a:latin typeface="+mn-lt"/>
                <a:ea typeface="+mn-ea"/>
                <a:cs typeface="+mn-cs"/>
              </a:rPr>
              <a:t>The Chair of the Council was </a:t>
            </a:r>
            <a:r>
              <a:rPr lang="en-US" sz="1200" b="1" kern="1200" dirty="0" err="1" smtClean="0">
                <a:solidFill>
                  <a:schemeClr val="tx1"/>
                </a:solidFill>
                <a:latin typeface="+mn-lt"/>
                <a:ea typeface="+mn-ea"/>
                <a:cs typeface="+mn-cs"/>
              </a:rPr>
              <a:t>Radm</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Shepard</a:t>
            </a:r>
            <a:r>
              <a:rPr lang="en-US" sz="1200" b="1" kern="1200" dirty="0" smtClean="0">
                <a:solidFill>
                  <a:schemeClr val="tx1"/>
                </a:solidFill>
                <a:latin typeface="+mn-lt"/>
                <a:ea typeface="+mn-ea"/>
                <a:cs typeface="+mn-cs"/>
              </a:rPr>
              <a:t> Smith (US). He reiterated the need to ensure any conclusions and recommendations are completed for C-3 next year in order to submit the report to A-2. </a:t>
            </a:r>
            <a:endParaRPr lang="es-ES" sz="1200" b="1"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2	</a:t>
            </a:r>
            <a:r>
              <a:rPr lang="en-US" sz="1200" b="1" kern="1200" dirty="0" smtClean="0">
                <a:solidFill>
                  <a:schemeClr val="tx1"/>
                </a:solidFill>
                <a:latin typeface="+mn-lt"/>
                <a:ea typeface="+mn-ea"/>
                <a:cs typeface="+mn-cs"/>
              </a:rPr>
              <a:t>It was established a Decision and Action </a:t>
            </a:r>
            <a:r>
              <a:rPr lang="en-US" sz="1200" kern="1200" dirty="0" smtClean="0">
                <a:solidFill>
                  <a:schemeClr val="tx1"/>
                </a:solidFill>
                <a:latin typeface="+mn-lt"/>
                <a:ea typeface="+mn-ea"/>
                <a:cs typeface="+mn-cs"/>
              </a:rPr>
              <a:t>(C2/16) </a:t>
            </a:r>
            <a:r>
              <a:rPr lang="en-US" sz="1200" b="1" kern="1200" dirty="0" smtClean="0">
                <a:solidFill>
                  <a:schemeClr val="tx1"/>
                </a:solidFill>
                <a:latin typeface="+mn-lt"/>
                <a:ea typeface="+mn-ea"/>
                <a:cs typeface="+mn-cs"/>
              </a:rPr>
              <a:t>in which The Council endorsed the proposals made for the use of the IHO Fund for Special Projects, as requested by </a:t>
            </a:r>
            <a:r>
              <a:rPr lang="en-US" sz="1200" kern="1200" dirty="0" smtClean="0">
                <a:solidFill>
                  <a:schemeClr val="tx1"/>
                </a:solidFill>
                <a:latin typeface="+mn-lt"/>
                <a:ea typeface="+mn-ea"/>
                <a:cs typeface="+mn-cs"/>
              </a:rPr>
              <a:t>HSSC (</a:t>
            </a:r>
            <a:r>
              <a:rPr lang="en-US" sz="1200" b="1" kern="1200" dirty="0" smtClean="0">
                <a:solidFill>
                  <a:schemeClr val="tx1"/>
                </a:solidFill>
                <a:latin typeface="+mn-lt"/>
                <a:ea typeface="+mn-ea"/>
                <a:cs typeface="+mn-cs"/>
              </a:rPr>
              <a:t>Hydrographic Services and Standards Committee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 invited the HSSC and the IHO Secretariat to implement this decision accordingly, under the 2019 IHO Budget. </a:t>
            </a:r>
            <a:r>
              <a:rPr lang="en-US" sz="1200" b="0" kern="1200" dirty="0" smtClean="0">
                <a:solidFill>
                  <a:schemeClr val="tx1"/>
                </a:solidFill>
                <a:latin typeface="+mn-lt"/>
                <a:ea typeface="+mn-ea"/>
                <a:cs typeface="+mn-cs"/>
              </a:rPr>
              <a:t>The Council invited HSSC and IRCC Chairs to prepare their 2019 meeting minutes with the view that they will be used/submitted directly as reports and proposals to be considered at C-3. (deadline: July 2019)</a:t>
            </a:r>
            <a:endParaRPr lang="es-ES" sz="1200" b="0" kern="1200" dirty="0" smtClean="0">
              <a:solidFill>
                <a:schemeClr val="tx1"/>
              </a:solidFill>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C74F2D2B-4778-4399-8BBE-B543052E3FD0}" type="slidenum">
              <a:rPr lang="es-ES" smtClean="0"/>
              <a:pPr/>
              <a:t>2</a:t>
            </a:fld>
            <a:endParaRPr lang="es-ES"/>
          </a:p>
        </p:txBody>
      </p:sp>
    </p:spTree>
    <p:extLst>
      <p:ext uri="{BB962C8B-B14F-4D97-AF65-F5344CB8AC3E}">
        <p14:creationId xmlns:p14="http://schemas.microsoft.com/office/powerpoint/2010/main" xmlns="" val="674186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3	</a:t>
            </a:r>
            <a:r>
              <a:rPr lang="en-US" sz="1200" b="1" kern="1200" dirty="0" smtClean="0">
                <a:solidFill>
                  <a:schemeClr val="tx1"/>
                </a:solidFill>
                <a:latin typeface="+mn-lt"/>
                <a:ea typeface="+mn-ea"/>
                <a:cs typeface="+mn-cs"/>
              </a:rPr>
              <a:t>The Chair of IRCC presented the Committee’s report and proposals, with particular emphasis on the continued need for Capacity-Building; Director </a:t>
            </a:r>
            <a:r>
              <a:rPr lang="en-US" sz="1200" b="1" kern="1200" dirty="0" err="1" smtClean="0">
                <a:solidFill>
                  <a:schemeClr val="tx1"/>
                </a:solidFill>
                <a:latin typeface="+mn-lt"/>
                <a:ea typeface="+mn-ea"/>
                <a:cs typeface="+mn-cs"/>
              </a:rPr>
              <a:t>Iptes</a:t>
            </a:r>
            <a:r>
              <a:rPr lang="en-US" sz="1200" b="1" kern="1200" dirty="0" smtClean="0">
                <a:solidFill>
                  <a:schemeClr val="tx1"/>
                </a:solidFill>
                <a:latin typeface="+mn-lt"/>
                <a:ea typeface="+mn-ea"/>
                <a:cs typeface="+mn-cs"/>
              </a:rPr>
              <a:t> highlighted the need to further develop the good coordination between the Regional Hydrographic Commissions (RHCs), resulting in better value from the available resources.</a:t>
            </a:r>
            <a:r>
              <a:rPr lang="en-US" sz="1200" kern="1200" dirty="0" smtClean="0">
                <a:solidFill>
                  <a:schemeClr val="tx1"/>
                </a:solidFill>
                <a:latin typeface="+mn-lt"/>
                <a:ea typeface="+mn-ea"/>
                <a:cs typeface="+mn-cs"/>
              </a:rPr>
              <a:t> The network of alumni of IHO training courses is constantly expanding. MSI (</a:t>
            </a:r>
            <a:r>
              <a:rPr lang="en-US" sz="1200" b="1" kern="1200" dirty="0" smtClean="0">
                <a:solidFill>
                  <a:schemeClr val="tx1"/>
                </a:solidFill>
                <a:latin typeface="+mn-lt"/>
                <a:ea typeface="+mn-ea"/>
                <a:cs typeface="+mn-cs"/>
              </a:rPr>
              <a:t>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Maritime Safety Information) training is another area to coordinate at a regional level</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This aspect resulted in a Decision and Action (C2/18) in which The Council endorsed the proposed amendments to the IRCC TORs and ROPs, as revised during C-2, with full alignment with the ROP of HSSC.</a:t>
            </a:r>
            <a:endParaRPr lang="es-ES" sz="1200" b="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4	</a:t>
            </a:r>
            <a:r>
              <a:rPr lang="en-US" sz="1200" b="1" kern="1200" dirty="0" smtClean="0">
                <a:solidFill>
                  <a:schemeClr val="tx1"/>
                </a:solidFill>
                <a:latin typeface="+mn-lt"/>
                <a:ea typeface="+mn-ea"/>
                <a:cs typeface="+mn-cs"/>
              </a:rPr>
              <a:t>The concept of </a:t>
            </a:r>
            <a:r>
              <a:rPr lang="en-US" sz="1200" b="1" kern="1200" dirty="0" err="1" smtClean="0">
                <a:solidFill>
                  <a:schemeClr val="tx1"/>
                </a:solidFill>
                <a:latin typeface="+mn-lt"/>
                <a:ea typeface="+mn-ea"/>
                <a:cs typeface="+mn-cs"/>
              </a:rPr>
              <a:t>Crowdsourced</a:t>
            </a:r>
            <a:r>
              <a:rPr lang="en-US" sz="1200" b="1" kern="1200" dirty="0" smtClean="0">
                <a:solidFill>
                  <a:schemeClr val="tx1"/>
                </a:solidFill>
                <a:latin typeface="+mn-lt"/>
                <a:ea typeface="+mn-ea"/>
                <a:cs typeface="+mn-cs"/>
              </a:rPr>
              <a:t> Bathymetry was highlighted. A proposal for the approval of IHO publication B-12 (IHO Guidelines on </a:t>
            </a:r>
            <a:r>
              <a:rPr lang="en-US" sz="1200" b="1" kern="1200" dirty="0" err="1" smtClean="0">
                <a:solidFill>
                  <a:schemeClr val="tx1"/>
                </a:solidFill>
                <a:latin typeface="+mn-lt"/>
                <a:ea typeface="+mn-ea"/>
                <a:cs typeface="+mn-cs"/>
              </a:rPr>
              <a:t>Crowdsourced</a:t>
            </a:r>
            <a:r>
              <a:rPr lang="en-US" sz="1200" b="1" kern="1200" dirty="0" smtClean="0">
                <a:solidFill>
                  <a:schemeClr val="tx1"/>
                </a:solidFill>
                <a:latin typeface="+mn-lt"/>
                <a:ea typeface="+mn-ea"/>
                <a:cs typeface="+mn-cs"/>
              </a:rPr>
              <a:t> Bathymetry) was presented. Some countries expressed their views over this proposal (i.e., the view that </a:t>
            </a:r>
            <a:r>
              <a:rPr lang="en-US" sz="1200" b="1" kern="1200" dirty="0" err="1" smtClean="0">
                <a:solidFill>
                  <a:schemeClr val="tx1"/>
                </a:solidFill>
                <a:latin typeface="+mn-lt"/>
                <a:ea typeface="+mn-ea"/>
                <a:cs typeface="+mn-cs"/>
              </a:rPr>
              <a:t>crowdsourced</a:t>
            </a:r>
            <a:r>
              <a:rPr lang="en-US" sz="1200" b="1" kern="1200" dirty="0" smtClean="0">
                <a:solidFill>
                  <a:schemeClr val="tx1"/>
                </a:solidFill>
                <a:latin typeface="+mn-lt"/>
                <a:ea typeface="+mn-ea"/>
                <a:cs typeface="+mn-cs"/>
              </a:rPr>
              <a:t> bathymetry (CSB) data should be submitted to the IHO Data Centre for Digital Bathymetry (DCDB) only through Trusted Nodes, while another member considered that CSB data should be collected only by vessels flying the flag of the country concerned and submitted to the national authority of that country in the first instance)</a:t>
            </a:r>
            <a:r>
              <a:rPr lang="en-US" sz="1200" kern="1200" dirty="0" smtClean="0">
                <a:solidFill>
                  <a:schemeClr val="tx1"/>
                </a:solidFill>
                <a:latin typeface="+mn-lt"/>
                <a:ea typeface="+mn-ea"/>
                <a:cs typeface="+mn-cs"/>
              </a:rPr>
              <a:t>. Other members, while appreciating the restrictions imposed by some Member States’ national legislation, appealed for a global perspective, pointing to the potential contribution of CSB data to the resolution of universal problems such as climate change. Guidance from a respected organization like IHO could help to dispel some of the prevailing </a:t>
            </a:r>
            <a:r>
              <a:rPr lang="en-US" sz="1200" kern="1200" dirty="0" err="1" smtClean="0">
                <a:solidFill>
                  <a:schemeClr val="tx1"/>
                </a:solidFill>
                <a:latin typeface="+mn-lt"/>
                <a:ea typeface="+mn-ea"/>
                <a:cs typeface="+mn-cs"/>
              </a:rPr>
              <a:t>scepticism</a:t>
            </a:r>
            <a:r>
              <a:rPr lang="en-US" sz="1200" kern="1200" dirty="0" smtClean="0">
                <a:solidFill>
                  <a:schemeClr val="tx1"/>
                </a:solidFill>
                <a:latin typeface="+mn-lt"/>
                <a:ea typeface="+mn-ea"/>
                <a:cs typeface="+mn-cs"/>
              </a:rPr>
              <a:t> about the value of CSB data. It was generally agreed that the publication must point out that CSB data cannot be obtained legally in some jurisdictions; the proposed list of States permitting CSB data collection, detailing any limitations on the process, was considered a valuable resource, which should potentially be published on the IHO website. CSBWG and endorsed by IRCC in the interim. </a:t>
            </a:r>
            <a:r>
              <a:rPr lang="en-US" sz="1200" b="0" kern="1200" dirty="0" smtClean="0">
                <a:solidFill>
                  <a:schemeClr val="tx1"/>
                </a:solidFill>
                <a:latin typeface="+mn-lt"/>
                <a:ea typeface="+mn-ea"/>
                <a:cs typeface="+mn-cs"/>
              </a:rPr>
              <a:t>This aspect resulted in a Decisions and Actions (C2/22, C2/23 and C2/25) were established in which the Council endorsed the proposed Edition 1.0.0 of IHO Publication B-12 - </a:t>
            </a:r>
            <a:r>
              <a:rPr lang="en-US" sz="1200" b="0" i="1" kern="1200" dirty="0" smtClean="0">
                <a:solidFill>
                  <a:schemeClr val="tx1"/>
                </a:solidFill>
                <a:latin typeface="+mn-lt"/>
                <a:ea typeface="+mn-ea"/>
                <a:cs typeface="+mn-cs"/>
              </a:rPr>
              <a:t>IHO Guidelines on </a:t>
            </a:r>
            <a:r>
              <a:rPr lang="en-US" sz="1200" b="0" i="1" kern="1200" dirty="0" err="1" smtClean="0">
                <a:solidFill>
                  <a:schemeClr val="tx1"/>
                </a:solidFill>
                <a:latin typeface="+mn-lt"/>
                <a:ea typeface="+mn-ea"/>
                <a:cs typeface="+mn-cs"/>
              </a:rPr>
              <a:t>Crowdsourced</a:t>
            </a:r>
            <a:r>
              <a:rPr lang="en-US" sz="1200" b="0" i="1" kern="1200" dirty="0" smtClean="0">
                <a:solidFill>
                  <a:schemeClr val="tx1"/>
                </a:solidFill>
                <a:latin typeface="+mn-lt"/>
                <a:ea typeface="+mn-ea"/>
                <a:cs typeface="+mn-cs"/>
              </a:rPr>
              <a:t> Bathymetry, the instruction and provision of </a:t>
            </a:r>
            <a:r>
              <a:rPr lang="en-US" sz="1200" b="0" kern="1200" dirty="0" smtClean="0">
                <a:solidFill>
                  <a:schemeClr val="tx1"/>
                </a:solidFill>
                <a:latin typeface="+mn-lt"/>
                <a:ea typeface="+mn-ea"/>
                <a:cs typeface="+mn-cs"/>
              </a:rPr>
              <a:t>guidance to the CSBWG to further develop a more detailed paragraph on the data flow in preparation, and the proposal of the IRCC key priorities of the IHO Work </a:t>
            </a:r>
            <a:r>
              <a:rPr lang="en-US" sz="1200" b="0" kern="1200" dirty="0" err="1" smtClean="0">
                <a:solidFill>
                  <a:schemeClr val="tx1"/>
                </a:solidFill>
                <a:latin typeface="+mn-lt"/>
                <a:ea typeface="+mn-ea"/>
                <a:cs typeface="+mn-cs"/>
              </a:rPr>
              <a:t>Programme</a:t>
            </a:r>
            <a:r>
              <a:rPr lang="en-US" sz="1200" b="0" kern="1200" dirty="0" smtClean="0">
                <a:solidFill>
                  <a:schemeClr val="tx1"/>
                </a:solidFill>
                <a:latin typeface="+mn-lt"/>
                <a:ea typeface="+mn-ea"/>
                <a:cs typeface="+mn-cs"/>
              </a:rPr>
              <a:t> for 2009.</a:t>
            </a:r>
            <a:endParaRPr lang="es-ES" sz="1200" b="0" kern="1200" dirty="0" smtClean="0">
              <a:solidFill>
                <a:schemeClr val="tx1"/>
              </a:solidFill>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C74F2D2B-4778-4399-8BBE-B543052E3FD0}" type="slidenum">
              <a:rPr lang="es-ES" smtClean="0"/>
              <a:pPr/>
              <a:t>3</a:t>
            </a:fld>
            <a:endParaRPr lang="es-ES"/>
          </a:p>
        </p:txBody>
      </p:sp>
    </p:spTree>
    <p:extLst>
      <p:ext uri="{BB962C8B-B14F-4D97-AF65-F5344CB8AC3E}">
        <p14:creationId xmlns:p14="http://schemas.microsoft.com/office/powerpoint/2010/main" xmlns="" val="1348257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5	Some comments on an IHO Resolution </a:t>
            </a:r>
            <a:r>
              <a:rPr lang="en-US" sz="1200" b="0" kern="1200" dirty="0" smtClean="0">
                <a:solidFill>
                  <a:schemeClr val="tx1"/>
                </a:solidFill>
                <a:latin typeface="+mn-lt"/>
                <a:ea typeface="+mn-ea"/>
                <a:cs typeface="+mn-cs"/>
              </a:rPr>
              <a:t>1/2018</a:t>
            </a:r>
            <a:r>
              <a:rPr lang="en-US" sz="1200" b="1" kern="1200" dirty="0" smtClean="0">
                <a:solidFill>
                  <a:schemeClr val="tx1"/>
                </a:solidFill>
                <a:latin typeface="+mn-lt"/>
                <a:ea typeface="+mn-ea"/>
                <a:cs typeface="+mn-cs"/>
              </a:rPr>
              <a:t> over </a:t>
            </a:r>
            <a:r>
              <a:rPr lang="en-US" sz="1200" b="1" i="1" kern="1200" dirty="0" smtClean="0">
                <a:solidFill>
                  <a:schemeClr val="tx1"/>
                </a:solidFill>
                <a:latin typeface="+mn-lt"/>
                <a:ea typeface="+mn-ea"/>
                <a:cs typeface="+mn-cs"/>
              </a:rPr>
              <a:t>Elimination of overlapping ENC data in areas of demonstrable risk to the safety of navigation were expressed. Attention was drew </a:t>
            </a:r>
            <a:r>
              <a:rPr lang="en-US" sz="1200" b="1" i="1"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to </a:t>
            </a:r>
            <a:r>
              <a:rPr lang="en-US" sz="1200" b="1" kern="1200" dirty="0" smtClean="0">
                <a:solidFill>
                  <a:schemeClr val="tx1"/>
                </a:solidFill>
                <a:latin typeface="+mn-lt"/>
                <a:ea typeface="+mn-ea"/>
                <a:cs typeface="+mn-cs"/>
              </a:rPr>
              <a:t>the overlaps in ENCs which caused ECDIS to behave unpredictably, with a resulting risk to safety of navigation. Some Members noted that overlaps in ENCs often have political origins which are challenging to solve quickly and suggested that technical improvements to ECDIS could solve issues when loading overlapping ENCs</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IRCC could produce technical guidance for regional hydrographic commissions, which are often responsible for assessing overlap status and risks to navigation. This aspect resulted in a Decision and Action (C2/27) in which IRCC should instruct the WENDWG to include in its next meeting agenda, an initial assessment of the lessons learned from the implementation process of the new IHO Resolution 1/2018 since its entry into force. (deadline February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6	A revised structure of the IHO strategic plan were addressed</a:t>
            </a:r>
            <a:r>
              <a:rPr lang="en-US" sz="1200" b="1" kern="1200" baseline="0" dirty="0" smtClean="0">
                <a:solidFill>
                  <a:schemeClr val="tx1"/>
                </a:solidFill>
                <a:latin typeface="+mn-lt"/>
                <a:ea typeface="+mn-ea"/>
                <a:cs typeface="+mn-cs"/>
              </a:rPr>
              <a:t> based on a strategic plan and its implementation. </a:t>
            </a:r>
            <a:endParaRPr lang="es-E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C74F2D2B-4778-4399-8BBE-B543052E3FD0}" type="slidenum">
              <a:rPr lang="es-ES" smtClean="0"/>
              <a:pPr/>
              <a:t>4</a:t>
            </a:fld>
            <a:endParaRPr lang="es-ES"/>
          </a:p>
        </p:txBody>
      </p:sp>
    </p:spTree>
    <p:extLst>
      <p:ext uri="{BB962C8B-B14F-4D97-AF65-F5344CB8AC3E}">
        <p14:creationId xmlns:p14="http://schemas.microsoft.com/office/powerpoint/2010/main" xmlns="" val="134825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7	Concerning the Establishment and future governance of the Nippon Foundation, in the aspect of the General Bathymetric Chart of the Oceans (GEBCO), the Seabed 2030 Project was introduced by Dr Graham Allen, Acting Director, Seabed 2030</a:t>
            </a:r>
            <a:r>
              <a:rPr lang="en-GB" sz="1200" kern="1200" dirty="0" smtClean="0">
                <a:solidFill>
                  <a:schemeClr val="tx1"/>
                </a:solidFill>
                <a:latin typeface="+mn-lt"/>
                <a:ea typeface="+mn-ea"/>
                <a:cs typeface="+mn-cs"/>
              </a:rPr>
              <a:t>. Seabed 2030 is managed from a global centre based at the National Oceanography Centre in the United Kingdom; the global centre compiles the GEBCO Grid, most recently updated in 2014. </a:t>
            </a:r>
            <a:r>
              <a:rPr lang="en-GB" sz="1200" b="0" kern="1200" dirty="0" smtClean="0">
                <a:solidFill>
                  <a:schemeClr val="tx1"/>
                </a:solidFill>
                <a:latin typeface="+mn-lt"/>
                <a:ea typeface="+mn-ea"/>
                <a:cs typeface="+mn-cs"/>
              </a:rPr>
              <a:t>The Atlantic and Indian Oceans (Columbia University, USA) are under the responsibility of a regional centre (Columbia University, USA). This aspect resulted in a Decision and Action (C2/49) in which the Council commended Dr Graham Allen for the presentation given on the Seabed 2030 Project and noted his “call to action” to the </a:t>
            </a:r>
            <a:r>
              <a:rPr lang="en-GB" sz="1200" b="0" kern="1200" dirty="0" err="1" smtClean="0">
                <a:solidFill>
                  <a:schemeClr val="tx1"/>
                </a:solidFill>
                <a:latin typeface="+mn-lt"/>
                <a:ea typeface="+mn-ea"/>
                <a:cs typeface="+mn-cs"/>
              </a:rPr>
              <a:t>IHO.The</a:t>
            </a:r>
            <a:r>
              <a:rPr lang="en-GB" sz="1200" b="0" kern="1200" dirty="0" smtClean="0">
                <a:solidFill>
                  <a:schemeClr val="tx1"/>
                </a:solidFill>
                <a:latin typeface="+mn-lt"/>
                <a:ea typeface="+mn-ea"/>
                <a:cs typeface="+mn-cs"/>
              </a:rPr>
              <a:t> Council tasked the SPRWG (Strategic Plan Review Working Group) to consider the Seabed 2030 Project during the revision process of the Strategic Plan.</a:t>
            </a:r>
          </a:p>
          <a:p>
            <a:pPr marL="0" marR="0" indent="0" algn="l" defTabSz="914400" rtl="0" eaLnBrk="1" fontAlgn="auto" latinLnBrk="0" hangingPunct="1">
              <a:lnSpc>
                <a:spcPct val="100000"/>
              </a:lnSpc>
              <a:spcBef>
                <a:spcPts val="0"/>
              </a:spcBef>
              <a:spcAft>
                <a:spcPts val="0"/>
              </a:spcAft>
              <a:buClrTx/>
              <a:buSzTx/>
              <a:buFontTx/>
              <a:buChar char="-"/>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8	Recent Activities Related to Satellite –derived Bathymetry and </a:t>
            </a:r>
            <a:r>
              <a:rPr lang="en-GB" sz="1200" b="1" kern="1200" dirty="0" err="1" smtClean="0">
                <a:solidFill>
                  <a:schemeClr val="tx1"/>
                </a:solidFill>
                <a:latin typeface="+mn-lt"/>
                <a:ea typeface="+mn-ea"/>
                <a:cs typeface="+mn-cs"/>
              </a:rPr>
              <a:t>Hydrographic</a:t>
            </a:r>
            <a:r>
              <a:rPr lang="en-GB" sz="1200" b="1" kern="1200" dirty="0" smtClean="0">
                <a:solidFill>
                  <a:schemeClr val="tx1"/>
                </a:solidFill>
                <a:latin typeface="+mn-lt"/>
                <a:ea typeface="+mn-ea"/>
                <a:cs typeface="+mn-cs"/>
              </a:rPr>
              <a:t> Remote Sensing were presented, addressing the utility of air-and-space borne</a:t>
            </a:r>
            <a:r>
              <a:rPr lang="en-GB" sz="1200" b="1" kern="1200" baseline="0" dirty="0" smtClean="0">
                <a:solidFill>
                  <a:schemeClr val="tx1"/>
                </a:solidFill>
                <a:latin typeface="+mn-lt"/>
                <a:ea typeface="+mn-ea"/>
                <a:cs typeface="+mn-cs"/>
              </a:rPr>
              <a:t> remote sensing to </a:t>
            </a:r>
            <a:r>
              <a:rPr lang="en-GB" sz="1200" b="1" kern="1200" baseline="0" dirty="0" err="1" smtClean="0">
                <a:solidFill>
                  <a:schemeClr val="tx1"/>
                </a:solidFill>
                <a:latin typeface="+mn-lt"/>
                <a:ea typeface="+mn-ea"/>
                <a:cs typeface="+mn-cs"/>
              </a:rPr>
              <a:t>Hydrography</a:t>
            </a:r>
            <a:r>
              <a:rPr lang="en-GB" sz="1200" b="1"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Canada presented a report on behalf of Canada, France, Germany and USA highlighting recent events relating to </a:t>
            </a:r>
            <a:r>
              <a:rPr lang="en-GB" sz="1200" kern="1200" dirty="0" err="1" smtClean="0">
                <a:solidFill>
                  <a:schemeClr val="tx1"/>
                </a:solidFill>
                <a:latin typeface="+mn-lt"/>
                <a:ea typeface="+mn-ea"/>
                <a:cs typeface="+mn-cs"/>
              </a:rPr>
              <a:t>hydrographic</a:t>
            </a:r>
            <a:r>
              <a:rPr lang="en-GB" sz="1200" kern="1200" dirty="0" smtClean="0">
                <a:solidFill>
                  <a:schemeClr val="tx1"/>
                </a:solidFill>
                <a:latin typeface="+mn-lt"/>
                <a:ea typeface="+mn-ea"/>
                <a:cs typeface="+mn-cs"/>
              </a:rPr>
              <a:t> remote sensing (HRS) and satellite-derived bathymetry (SDB).</a:t>
            </a:r>
            <a:r>
              <a:rPr lang="en-US" sz="1200" kern="1200" dirty="0" smtClean="0">
                <a:solidFill>
                  <a:schemeClr val="tx1"/>
                </a:solidFill>
                <a:latin typeface="+mn-lt"/>
                <a:ea typeface="+mn-ea"/>
                <a:cs typeface="+mn-cs"/>
              </a:rPr>
              <a:t> The utility of air-and space-borne remote sensing to </a:t>
            </a:r>
            <a:r>
              <a:rPr lang="en-US" sz="1200" kern="1200" dirty="0" err="1" smtClean="0">
                <a:solidFill>
                  <a:schemeClr val="tx1"/>
                </a:solidFill>
                <a:latin typeface="+mn-lt"/>
                <a:ea typeface="+mn-ea"/>
                <a:cs typeface="+mn-cs"/>
              </a:rPr>
              <a:t>hydrography</a:t>
            </a:r>
            <a:r>
              <a:rPr lang="en-US" sz="1200" kern="1200" dirty="0" smtClean="0">
                <a:solidFill>
                  <a:schemeClr val="tx1"/>
                </a:solidFill>
                <a:latin typeface="+mn-lt"/>
                <a:ea typeface="+mn-ea"/>
                <a:cs typeface="+mn-cs"/>
              </a:rPr>
              <a:t> continued to grow with developments in technologies and methodologies.  </a:t>
            </a:r>
          </a:p>
          <a:p>
            <a:pPr marL="0" marR="0" indent="0" algn="l" defTabSz="914400" rtl="0" eaLnBrk="1" fontAlgn="auto" latinLnBrk="0" hangingPunct="1">
              <a:lnSpc>
                <a:spcPct val="100000"/>
              </a:lnSpc>
              <a:spcBef>
                <a:spcPts val="0"/>
              </a:spcBef>
              <a:spcAft>
                <a:spcPts val="0"/>
              </a:spcAft>
              <a:buClrTx/>
              <a:buSzTx/>
              <a:buFontTx/>
              <a:buChar char="-"/>
              <a:tabLst/>
              <a:defRPr/>
            </a:pP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9	Concerning the next meeting, the Secretary-General said that it had been the custom to hold Council meetings immediately before and after a conference or Assembly at the IHO headquarters in Monaco, in order to receive the support of all Secretariat staff. That resulted in a decision (C2/51) in which the Council agreed to hold C-3 in Monaco, at the IHO Secretariat, from 15 to 17 Oct. 2019. </a:t>
            </a:r>
            <a:endParaRPr lang="es-E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b="1"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endParaRPr lang="es-ES" sz="1200" kern="1200" dirty="0" smtClean="0">
              <a:solidFill>
                <a:schemeClr val="tx1"/>
              </a:solidFill>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C74F2D2B-4778-4399-8BBE-B543052E3FD0}" type="slidenum">
              <a:rPr lang="es-ES" smtClean="0"/>
              <a:pPr/>
              <a:t>5</a:t>
            </a:fld>
            <a:endParaRPr lang="es-ES"/>
          </a:p>
        </p:txBody>
      </p:sp>
    </p:spTree>
    <p:extLst>
      <p:ext uri="{BB962C8B-B14F-4D97-AF65-F5344CB8AC3E}">
        <p14:creationId xmlns:p14="http://schemas.microsoft.com/office/powerpoint/2010/main" xmlns="" val="134825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10	</a:t>
            </a:r>
            <a:r>
              <a:rPr lang="en-GB" sz="1200" b="1" kern="1200" dirty="0" smtClean="0">
                <a:solidFill>
                  <a:schemeClr val="tx1"/>
                </a:solidFill>
                <a:latin typeface="+mn-lt"/>
                <a:ea typeface="+mn-ea"/>
                <a:cs typeface="+mn-cs"/>
              </a:rPr>
              <a:t>Into the “Any Other </a:t>
            </a:r>
            <a:r>
              <a:rPr lang="en-GB" sz="1200" b="1" kern="1200" dirty="0" err="1" smtClean="0">
                <a:solidFill>
                  <a:schemeClr val="tx1"/>
                </a:solidFill>
                <a:latin typeface="+mn-lt"/>
                <a:ea typeface="+mn-ea"/>
                <a:cs typeface="+mn-cs"/>
              </a:rPr>
              <a:t>Bussiness</a:t>
            </a:r>
            <a:r>
              <a:rPr lang="en-GB" sz="1200" b="1" kern="1200" dirty="0" smtClean="0">
                <a:solidFill>
                  <a:schemeClr val="tx1"/>
                </a:solidFill>
                <a:latin typeface="+mn-lt"/>
                <a:ea typeface="+mn-ea"/>
                <a:cs typeface="+mn-cs"/>
              </a:rPr>
              <a:t>” paragraph, a decision</a:t>
            </a:r>
            <a:r>
              <a:rPr lang="en-GB" sz="1200" kern="1200" dirty="0" smtClean="0">
                <a:solidFill>
                  <a:schemeClr val="tx1"/>
                </a:solidFill>
                <a:latin typeface="+mn-lt"/>
                <a:ea typeface="+mn-ea"/>
                <a:cs typeface="+mn-cs"/>
              </a:rPr>
              <a:t> (C2/53) </a:t>
            </a:r>
            <a:r>
              <a:rPr lang="en-GB" sz="1200" b="1" kern="1200" dirty="0" smtClean="0">
                <a:solidFill>
                  <a:schemeClr val="tx1"/>
                </a:solidFill>
                <a:latin typeface="+mn-lt"/>
                <a:ea typeface="+mn-ea"/>
                <a:cs typeface="+mn-cs"/>
              </a:rPr>
              <a:t>was taken for the IRCC to engage with RHCs Chairs in order to prepare the arrangements for reporting to A-2 </a:t>
            </a:r>
            <a:r>
              <a:rPr lang="en-GB" sz="1200" kern="1200" dirty="0" smtClean="0">
                <a:solidFill>
                  <a:schemeClr val="tx1"/>
                </a:solidFill>
                <a:latin typeface="+mn-lt"/>
                <a:ea typeface="+mn-ea"/>
                <a:cs typeface="+mn-cs"/>
              </a:rPr>
              <a:t>[to avoid duplication with the Council Chair’s Report which is planned to include the IRCC Report]. (deadline: November 2018). </a:t>
            </a:r>
            <a:r>
              <a:rPr lang="en-GB" sz="1200" b="1" kern="1200" dirty="0" smtClean="0">
                <a:solidFill>
                  <a:schemeClr val="tx1"/>
                </a:solidFill>
                <a:latin typeface="+mn-lt"/>
                <a:ea typeface="+mn-ea"/>
                <a:cs typeface="+mn-cs"/>
              </a:rPr>
              <a:t>Also, an action </a:t>
            </a:r>
            <a:r>
              <a:rPr lang="en-GB" sz="1200" kern="1200" dirty="0" smtClean="0">
                <a:solidFill>
                  <a:schemeClr val="tx1"/>
                </a:solidFill>
                <a:latin typeface="+mn-lt"/>
                <a:ea typeface="+mn-ea"/>
                <a:cs typeface="+mn-cs"/>
              </a:rPr>
              <a:t>(C2/54) </a:t>
            </a:r>
            <a:r>
              <a:rPr lang="en-GB" sz="1200" b="1" kern="1200" dirty="0" smtClean="0">
                <a:solidFill>
                  <a:schemeClr val="tx1"/>
                </a:solidFill>
                <a:latin typeface="+mn-lt"/>
                <a:ea typeface="+mn-ea"/>
                <a:cs typeface="+mn-cs"/>
              </a:rPr>
              <a:t>was defined for the IHO Secretariat, Member States, HSSC and IRCC to pursue the preparation the 3-year IHO Programme of Work and Budget, to be submitted to A-2. </a:t>
            </a:r>
            <a:r>
              <a:rPr lang="en-GB" sz="1200" kern="1200" dirty="0" smtClean="0">
                <a:solidFill>
                  <a:schemeClr val="tx1"/>
                </a:solidFill>
                <a:latin typeface="+mn-lt"/>
                <a:ea typeface="+mn-ea"/>
                <a:cs typeface="+mn-cs"/>
              </a:rPr>
              <a:t>(deadline: From April 2019 to C-3 in preparation of A-2).</a:t>
            </a:r>
          </a:p>
          <a:p>
            <a:pPr marL="0" marR="0" indent="0" algn="l" defTabSz="914400" rtl="0" eaLnBrk="1" fontAlgn="auto" latinLnBrk="0" hangingPunct="1">
              <a:lnSpc>
                <a:spcPct val="100000"/>
              </a:lnSpc>
              <a:spcBef>
                <a:spcPts val="0"/>
              </a:spcBef>
              <a:spcAft>
                <a:spcPts val="0"/>
              </a:spcAft>
              <a:buClrTx/>
              <a:buSzTx/>
              <a:buFontTx/>
              <a:buChar char="-"/>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11	Finally a review of actions and decisions of the meeting was presented by the Council Assistant Secretary. </a:t>
            </a:r>
            <a:endParaRPr lang="es-E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endParaRPr lang="es-ES" sz="1200" kern="1200" dirty="0" smtClean="0">
              <a:solidFill>
                <a:schemeClr val="tx1"/>
              </a:solidFill>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C74F2D2B-4778-4399-8BBE-B543052E3FD0}" type="slidenum">
              <a:rPr lang="es-ES" smtClean="0"/>
              <a:pPr/>
              <a:t>6</a:t>
            </a:fld>
            <a:endParaRPr lang="es-ES"/>
          </a:p>
        </p:txBody>
      </p:sp>
    </p:spTree>
    <p:extLst>
      <p:ext uri="{BB962C8B-B14F-4D97-AF65-F5344CB8AC3E}">
        <p14:creationId xmlns:p14="http://schemas.microsoft.com/office/powerpoint/2010/main" xmlns="" val="134825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err="1" smtClean="0"/>
              <a:t>Thank</a:t>
            </a:r>
            <a:r>
              <a:rPr lang="es-ES" b="1" baseline="0" dirty="0" smtClean="0"/>
              <a:t> </a:t>
            </a:r>
            <a:r>
              <a:rPr lang="es-ES" b="1" baseline="0" dirty="0" err="1" smtClean="0"/>
              <a:t>you</a:t>
            </a:r>
            <a:r>
              <a:rPr lang="es-ES" b="1" baseline="0" dirty="0" smtClean="0"/>
              <a:t> . </a:t>
            </a:r>
            <a:r>
              <a:rPr lang="es-ES" b="1" baseline="0" dirty="0" err="1" smtClean="0"/>
              <a:t>Now</a:t>
            </a:r>
            <a:r>
              <a:rPr lang="es-ES" b="1" baseline="0" dirty="0" smtClean="0"/>
              <a:t> </a:t>
            </a:r>
            <a:r>
              <a:rPr lang="es-ES" b="1" baseline="0" dirty="0" err="1" smtClean="0"/>
              <a:t>we</a:t>
            </a:r>
            <a:r>
              <a:rPr lang="es-ES" b="1" baseline="0" dirty="0" smtClean="0"/>
              <a:t> are </a:t>
            </a:r>
            <a:r>
              <a:rPr lang="es-ES" b="1" baseline="0" dirty="0" err="1" smtClean="0"/>
              <a:t>moving</a:t>
            </a:r>
            <a:r>
              <a:rPr lang="es-ES" b="1" baseline="0" dirty="0" smtClean="0"/>
              <a:t> </a:t>
            </a:r>
            <a:r>
              <a:rPr lang="es-ES" b="1" baseline="0" dirty="0" err="1" smtClean="0"/>
              <a:t>to</a:t>
            </a:r>
            <a:r>
              <a:rPr lang="es-ES" b="1" baseline="0" dirty="0" smtClean="0"/>
              <a:t> </a:t>
            </a:r>
            <a:r>
              <a:rPr lang="es-ES" b="1" baseline="0" dirty="0" err="1" smtClean="0"/>
              <a:t>the</a:t>
            </a:r>
            <a:r>
              <a:rPr lang="es-ES" b="1" baseline="0" dirty="0" smtClean="0"/>
              <a:t> </a:t>
            </a:r>
            <a:r>
              <a:rPr lang="es-ES" b="1" baseline="0" dirty="0" err="1" smtClean="0"/>
              <a:t>National</a:t>
            </a:r>
            <a:r>
              <a:rPr lang="es-ES" b="1" baseline="0" dirty="0" smtClean="0"/>
              <a:t> </a:t>
            </a:r>
            <a:r>
              <a:rPr lang="es-ES" b="1" baseline="0" dirty="0" err="1" smtClean="0"/>
              <a:t>Reports</a:t>
            </a:r>
            <a:r>
              <a:rPr lang="es-ES" b="1" baseline="0" dirty="0" smtClean="0"/>
              <a:t>.</a:t>
            </a:r>
            <a:endParaRPr lang="es-ES" b="1" dirty="0"/>
          </a:p>
        </p:txBody>
      </p:sp>
      <p:sp>
        <p:nvSpPr>
          <p:cNvPr id="4" name="Marcador de número de diapositiva 3"/>
          <p:cNvSpPr>
            <a:spLocks noGrp="1"/>
          </p:cNvSpPr>
          <p:nvPr>
            <p:ph type="sldNum" sz="quarter" idx="10"/>
          </p:nvPr>
        </p:nvSpPr>
        <p:spPr/>
        <p:txBody>
          <a:bodyPr/>
          <a:lstStyle/>
          <a:p>
            <a:fld id="{C74F2D2B-4778-4399-8BBE-B543052E3FD0}" type="slidenum">
              <a:rPr lang="es-ES" smtClean="0"/>
              <a:pPr/>
              <a:t>7</a:t>
            </a:fld>
            <a:endParaRPr lang="es-ES"/>
          </a:p>
        </p:txBody>
      </p:sp>
    </p:spTree>
    <p:extLst>
      <p:ext uri="{BB962C8B-B14F-4D97-AF65-F5344CB8AC3E}">
        <p14:creationId xmlns:p14="http://schemas.microsoft.com/office/powerpoint/2010/main" xmlns="" val="134825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16/10/2018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3886200"/>
            <a:ext cx="8424936" cy="1752600"/>
          </a:xfrm>
        </p:spPr>
        <p:txBody>
          <a:bodyPr>
            <a:normAutofit/>
          </a:bodyPr>
          <a:lstStyle/>
          <a:p>
            <a:r>
              <a:rPr lang="en-US" sz="2400" b="1" dirty="0" smtClean="0">
                <a:solidFill>
                  <a:schemeClr val="tx1"/>
                </a:solidFill>
              </a:rPr>
              <a:t>BRIEF SUMMARY OF THOSE ITEMS FROM  THE 2</a:t>
            </a:r>
            <a:r>
              <a:rPr lang="en-US" sz="2400" b="1" baseline="30000" dirty="0" smtClean="0">
                <a:solidFill>
                  <a:schemeClr val="tx1"/>
                </a:solidFill>
              </a:rPr>
              <a:t>nd</a:t>
            </a:r>
            <a:r>
              <a:rPr lang="en-US" sz="2400" b="1" dirty="0" smtClean="0">
                <a:solidFill>
                  <a:schemeClr val="tx1"/>
                </a:solidFill>
              </a:rPr>
              <a:t> MEETING OF THE IHO COUNCIL</a:t>
            </a:r>
            <a:endParaRPr lang="es-ES" sz="2400" dirty="0" smtClean="0">
              <a:solidFill>
                <a:schemeClr val="tx1"/>
              </a:solidFill>
            </a:endParaRPr>
          </a:p>
          <a:p>
            <a:r>
              <a:rPr lang="en-US" sz="2400" b="1" dirty="0" smtClean="0">
                <a:solidFill>
                  <a:schemeClr val="tx1"/>
                </a:solidFill>
              </a:rPr>
              <a:t>OF INTEREST FOR THE 15</a:t>
            </a:r>
            <a:r>
              <a:rPr lang="en-US" sz="2400" b="1" baseline="30000" dirty="0" smtClean="0">
                <a:solidFill>
                  <a:schemeClr val="tx1"/>
                </a:solidFill>
              </a:rPr>
              <a:t>TH</a:t>
            </a:r>
            <a:r>
              <a:rPr lang="en-US" sz="2400" b="1" dirty="0" smtClean="0">
                <a:solidFill>
                  <a:schemeClr val="tx1"/>
                </a:solidFill>
              </a:rPr>
              <a:t> EASTERN ATLANTIC HYDROGRAPHIC COMMISSION (</a:t>
            </a:r>
            <a:r>
              <a:rPr lang="en-US" sz="2400" b="1" dirty="0" err="1" smtClean="0">
                <a:solidFill>
                  <a:schemeClr val="tx1"/>
                </a:solidFill>
              </a:rPr>
              <a:t>EAtHC</a:t>
            </a:r>
            <a:r>
              <a:rPr lang="en-US" sz="2400" b="1" dirty="0" smtClean="0">
                <a:solidFill>
                  <a:schemeClr val="tx1"/>
                </a:solidFill>
              </a:rPr>
              <a:t>).</a:t>
            </a:r>
            <a:endParaRPr lang="es-ES" sz="2400" dirty="0">
              <a:solidFill>
                <a:schemeClr val="tx1"/>
              </a:solidFill>
            </a:endParaRPr>
          </a:p>
        </p:txBody>
      </p:sp>
      <p:sp>
        <p:nvSpPr>
          <p:cNvPr id="4"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5" y="1700808"/>
            <a:ext cx="1367287" cy="13665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CuadroTexto"/>
          <p:cNvSpPr txBox="1"/>
          <p:nvPr/>
        </p:nvSpPr>
        <p:spPr>
          <a:xfrm>
            <a:off x="611560" y="476672"/>
            <a:ext cx="301686" cy="369332"/>
          </a:xfrm>
          <a:prstGeom prst="rect">
            <a:avLst/>
          </a:prstGeom>
          <a:noFill/>
        </p:spPr>
        <p:txBody>
          <a:bodyPr wrap="none" rtlCol="0">
            <a:spAutoFit/>
          </a:bodyPr>
          <a:lstStyle/>
          <a:p>
            <a:fld id="{04CE7080-A59F-4668-81FF-D8B3B5C1054E}" type="slidenum">
              <a:rPr lang="es-ES" smtClean="0"/>
              <a:pPr/>
              <a:t>1</a:t>
            </a:fld>
            <a:endParaRPr lang="es-ES" dirty="0"/>
          </a:p>
        </p:txBody>
      </p:sp>
      <p:pic>
        <p:nvPicPr>
          <p:cNvPr id="7" name="Imagen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635896" y="1174940"/>
            <a:ext cx="1512168" cy="1985619"/>
          </a:xfrm>
          <a:prstGeom prst="rect">
            <a:avLst/>
          </a:prstGeom>
        </p:spPr>
      </p:pic>
      <p:pic>
        <p:nvPicPr>
          <p:cNvPr id="6" name="Imagen 5"/>
          <p:cNvPicPr>
            <a:picLocks noChangeAspect="1"/>
          </p:cNvPicPr>
          <p:nvPr/>
        </p:nvPicPr>
        <p:blipFill>
          <a:blip r:embed="rId5"/>
          <a:stretch>
            <a:fillRect/>
          </a:stretch>
        </p:blipFill>
        <p:spPr>
          <a:xfrm>
            <a:off x="1027672" y="1484784"/>
            <a:ext cx="1121047" cy="1514034"/>
          </a:xfrm>
          <a:prstGeom prst="rect">
            <a:avLst/>
          </a:prstGeom>
        </p:spPr>
      </p:pic>
    </p:spTree>
    <p:extLst>
      <p:ext uri="{BB962C8B-B14F-4D97-AF65-F5344CB8AC3E}">
        <p14:creationId xmlns:p14="http://schemas.microsoft.com/office/powerpoint/2010/main" xmlns="" val="3358445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pPr/>
              <a:t>2</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515" y="44624"/>
            <a:ext cx="658061" cy="864096"/>
          </a:xfrm>
          <a:prstGeom prst="rect">
            <a:avLst/>
          </a:prstGeom>
        </p:spPr>
      </p:pic>
      <p:sp>
        <p:nvSpPr>
          <p:cNvPr id="11" name="10 Rectángulo"/>
          <p:cNvSpPr/>
          <p:nvPr/>
        </p:nvSpPr>
        <p:spPr>
          <a:xfrm>
            <a:off x="1071538" y="1571612"/>
            <a:ext cx="7215238" cy="1200329"/>
          </a:xfrm>
          <a:prstGeom prst="rect">
            <a:avLst/>
          </a:prstGeom>
        </p:spPr>
        <p:txBody>
          <a:bodyPr wrap="square">
            <a:spAutoFit/>
          </a:bodyPr>
          <a:lstStyle/>
          <a:p>
            <a:pPr algn="just"/>
            <a:r>
              <a:rPr lang="en-US" sz="2400" dirty="0" smtClean="0"/>
              <a:t>1	Chair:  </a:t>
            </a:r>
            <a:r>
              <a:rPr lang="en-US" sz="2400" dirty="0" err="1" smtClean="0"/>
              <a:t>Radm</a:t>
            </a:r>
            <a:r>
              <a:rPr lang="en-US" sz="2400" dirty="0" smtClean="0"/>
              <a:t> </a:t>
            </a:r>
            <a:r>
              <a:rPr lang="en-US" sz="2400" dirty="0" err="1" smtClean="0"/>
              <a:t>Shepard</a:t>
            </a:r>
            <a:r>
              <a:rPr lang="en-US" sz="2400" dirty="0" smtClean="0"/>
              <a:t> Smith (US). Need to ensure any conclusions and recommendations are completed for C-3</a:t>
            </a:r>
            <a:endParaRPr lang="es-ES" sz="2400" dirty="0"/>
          </a:p>
        </p:txBody>
      </p:sp>
      <p:sp>
        <p:nvSpPr>
          <p:cNvPr id="12" name="11 Rectángulo"/>
          <p:cNvSpPr/>
          <p:nvPr/>
        </p:nvSpPr>
        <p:spPr>
          <a:xfrm>
            <a:off x="1071538" y="3286124"/>
            <a:ext cx="7072362" cy="1569660"/>
          </a:xfrm>
          <a:prstGeom prst="rect">
            <a:avLst/>
          </a:prstGeom>
        </p:spPr>
        <p:txBody>
          <a:bodyPr wrap="square">
            <a:spAutoFit/>
          </a:bodyPr>
          <a:lstStyle/>
          <a:p>
            <a:pPr lvl="0" algn="just"/>
            <a:r>
              <a:rPr lang="en-US" sz="2400" dirty="0" smtClean="0"/>
              <a:t>2	The Council endorsed the proposals made for the use of the IHO Fund for Special Projects. The Council invited HSSC and IRCC Chairs to prepare their 2019 meeting minutes with that view</a:t>
            </a:r>
            <a:endParaRPr lang="es-ES" sz="2400" dirty="0" smtClean="0"/>
          </a:p>
        </p:txBody>
      </p:sp>
    </p:spTree>
    <p:extLst>
      <p:ext uri="{BB962C8B-B14F-4D97-AF65-F5344CB8AC3E}">
        <p14:creationId xmlns:p14="http://schemas.microsoft.com/office/powerpoint/2010/main" xmlns="" val="4031662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pPr/>
              <a:t>3</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515" y="44624"/>
            <a:ext cx="658061" cy="864096"/>
          </a:xfrm>
          <a:prstGeom prst="rect">
            <a:avLst/>
          </a:prstGeom>
        </p:spPr>
      </p:pic>
      <p:sp>
        <p:nvSpPr>
          <p:cNvPr id="12" name="11 Rectángulo"/>
          <p:cNvSpPr/>
          <p:nvPr/>
        </p:nvSpPr>
        <p:spPr>
          <a:xfrm>
            <a:off x="714348" y="1214422"/>
            <a:ext cx="8072494" cy="1569660"/>
          </a:xfrm>
          <a:prstGeom prst="rect">
            <a:avLst/>
          </a:prstGeom>
        </p:spPr>
        <p:txBody>
          <a:bodyPr wrap="square">
            <a:spAutoFit/>
          </a:bodyPr>
          <a:lstStyle/>
          <a:p>
            <a:pPr lvl="0" algn="just"/>
            <a:r>
              <a:rPr lang="en-US" sz="2400" dirty="0" smtClean="0"/>
              <a:t>3	The Chair of IRCC remarked the need for Capacity-Building. Director </a:t>
            </a:r>
            <a:r>
              <a:rPr lang="en-US" sz="2400" dirty="0" err="1" smtClean="0"/>
              <a:t>Iptes</a:t>
            </a:r>
            <a:r>
              <a:rPr lang="en-US" sz="2400" dirty="0" smtClean="0"/>
              <a:t> highlighted the need to further develop the good coordination between the RHCs, MSI training is another area to coordinate at a regional level. </a:t>
            </a:r>
            <a:endParaRPr lang="es-ES" sz="2400" dirty="0" smtClean="0"/>
          </a:p>
        </p:txBody>
      </p:sp>
      <p:sp>
        <p:nvSpPr>
          <p:cNvPr id="13" name="12 Rectángulo"/>
          <p:cNvSpPr/>
          <p:nvPr/>
        </p:nvSpPr>
        <p:spPr>
          <a:xfrm>
            <a:off x="642910" y="3286124"/>
            <a:ext cx="8072494" cy="1569660"/>
          </a:xfrm>
          <a:prstGeom prst="rect">
            <a:avLst/>
          </a:prstGeom>
        </p:spPr>
        <p:txBody>
          <a:bodyPr wrap="square">
            <a:spAutoFit/>
          </a:bodyPr>
          <a:lstStyle/>
          <a:p>
            <a:pPr algn="just"/>
            <a:r>
              <a:rPr lang="en-US" sz="2400" dirty="0" smtClean="0"/>
              <a:t>4	The concept of </a:t>
            </a:r>
            <a:r>
              <a:rPr lang="en-US" sz="2400" dirty="0" err="1" smtClean="0"/>
              <a:t>Crowdsourced</a:t>
            </a:r>
            <a:r>
              <a:rPr lang="en-US" sz="2400" dirty="0" smtClean="0"/>
              <a:t> Bathymetry was highlighted. A proposal for the approval of IHO publication B-12 (IHO Guidelines on </a:t>
            </a:r>
            <a:r>
              <a:rPr lang="en-US" sz="2400" dirty="0" err="1" smtClean="0"/>
              <a:t>Crowdsourced</a:t>
            </a:r>
            <a:r>
              <a:rPr lang="en-US" sz="2400" dirty="0" smtClean="0"/>
              <a:t> Bathymetry) was presented. Some countries expressed their views over this proposal</a:t>
            </a:r>
            <a:endParaRPr lang="es-ES" sz="2400" dirty="0"/>
          </a:p>
        </p:txBody>
      </p:sp>
    </p:spTree>
    <p:extLst>
      <p:ext uri="{BB962C8B-B14F-4D97-AF65-F5344CB8AC3E}">
        <p14:creationId xmlns:p14="http://schemas.microsoft.com/office/powerpoint/2010/main" xmlns="" val="3097629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pPr/>
              <a:t>4</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515" y="44624"/>
            <a:ext cx="658061" cy="864096"/>
          </a:xfrm>
          <a:prstGeom prst="rect">
            <a:avLst/>
          </a:prstGeom>
        </p:spPr>
      </p:pic>
      <p:sp>
        <p:nvSpPr>
          <p:cNvPr id="8193" name="Rectangle 1"/>
          <p:cNvSpPr>
            <a:spLocks noChangeArrowheads="1"/>
          </p:cNvSpPr>
          <p:nvPr/>
        </p:nvSpPr>
        <p:spPr bwMode="auto">
          <a:xfrm>
            <a:off x="1214414" y="357166"/>
            <a:ext cx="671514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31800" algn="l"/>
              </a:tabLst>
            </a:pPr>
            <a:r>
              <a:rPr kumimoji="0" lang="en-US" altLang="ja-JP" sz="2400" u="none" strike="noStrike" cap="none" normalizeH="0" baseline="0" dirty="0" smtClean="0">
                <a:ln>
                  <a:noFill/>
                </a:ln>
                <a:solidFill>
                  <a:schemeClr val="tx1"/>
                </a:solidFill>
                <a:effectLst/>
                <a:ea typeface="MS Mincho" pitchFamily="49" charset="-128"/>
                <a:cs typeface="Arial" pitchFamily="34" charset="0"/>
              </a:rPr>
              <a:t>5	</a:t>
            </a:r>
            <a:r>
              <a:rPr lang="en-US" altLang="ja-JP" sz="2400" dirty="0" smtClean="0">
                <a:ea typeface="MS Mincho" pitchFamily="49" charset="-128"/>
                <a:cs typeface="Arial" pitchFamily="34" charset="0"/>
              </a:rPr>
              <a:t>C</a:t>
            </a:r>
            <a:r>
              <a:rPr kumimoji="0" lang="en-US" altLang="ja-JP" sz="2400" u="none" strike="noStrike" cap="none" normalizeH="0" baseline="0" dirty="0" smtClean="0">
                <a:ln>
                  <a:noFill/>
                </a:ln>
                <a:solidFill>
                  <a:schemeClr val="tx1"/>
                </a:solidFill>
                <a:effectLst/>
                <a:ea typeface="MS Mincho" pitchFamily="49" charset="-128"/>
                <a:cs typeface="Arial" pitchFamily="34" charset="0"/>
              </a:rPr>
              <a:t>omments</a:t>
            </a:r>
            <a:r>
              <a:rPr kumimoji="0" lang="en-US" altLang="ja-JP" sz="2400" u="none" strike="noStrike" cap="none" normalizeH="0" dirty="0" smtClean="0">
                <a:ln>
                  <a:noFill/>
                </a:ln>
                <a:solidFill>
                  <a:schemeClr val="tx1"/>
                </a:solidFill>
                <a:effectLst/>
                <a:ea typeface="MS Mincho" pitchFamily="49" charset="-128"/>
                <a:cs typeface="Arial" pitchFamily="34" charset="0"/>
              </a:rPr>
              <a:t> on</a:t>
            </a:r>
            <a:r>
              <a:rPr kumimoji="0" lang="en-US" altLang="ja-JP" sz="2400" u="none" strike="noStrike" cap="none" normalizeH="0" baseline="0" dirty="0" smtClean="0">
                <a:ln>
                  <a:noFill/>
                </a:ln>
                <a:solidFill>
                  <a:schemeClr val="tx1"/>
                </a:solidFill>
                <a:effectLst/>
                <a:ea typeface="MS Mincho" pitchFamily="49" charset="-128"/>
                <a:cs typeface="Arial" pitchFamily="34" charset="0"/>
              </a:rPr>
              <a:t> IHO Resolution 1/2018 over Elimination of overlapping ENC data in areas of demonstrable risk to the safety of navigation.</a:t>
            </a:r>
            <a:r>
              <a:rPr lang="en-US" altLang="ja-JP" sz="2400" dirty="0" smtClean="0">
                <a:ea typeface="MS Mincho" pitchFamily="49" charset="-128"/>
                <a:cs typeface="Arial" pitchFamily="34" charset="0"/>
              </a:rPr>
              <a:t> O</a:t>
            </a:r>
            <a:r>
              <a:rPr kumimoji="0" lang="en-US" altLang="ja-JP" sz="2400" u="none" strike="noStrike" cap="none" normalizeH="0" baseline="0" dirty="0" smtClean="0">
                <a:ln>
                  <a:noFill/>
                </a:ln>
                <a:solidFill>
                  <a:schemeClr val="tx1"/>
                </a:solidFill>
                <a:effectLst/>
                <a:ea typeface="MS Mincho" pitchFamily="49" charset="-128"/>
                <a:cs typeface="Arial" pitchFamily="34" charset="0"/>
              </a:rPr>
              <a:t>verlaps in ENCs. </a:t>
            </a:r>
            <a:endParaRPr kumimoji="0" lang="en-US" altLang="ja-JP" sz="2400" u="none" strike="noStrike" cap="none" normalizeH="0" baseline="0" dirty="0" smtClean="0">
              <a:ln>
                <a:noFill/>
              </a:ln>
              <a:solidFill>
                <a:schemeClr val="tx1"/>
              </a:solidFill>
              <a:effectLst/>
            </a:endParaRPr>
          </a:p>
        </p:txBody>
      </p:sp>
      <p:sp>
        <p:nvSpPr>
          <p:cNvPr id="8194" name="Rectangle 2"/>
          <p:cNvSpPr>
            <a:spLocks noChangeArrowheads="1"/>
          </p:cNvSpPr>
          <p:nvPr/>
        </p:nvSpPr>
        <p:spPr bwMode="auto">
          <a:xfrm>
            <a:off x="1214414" y="2000240"/>
            <a:ext cx="7000924" cy="8572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31800" algn="l"/>
              </a:tabLst>
            </a:pPr>
            <a:r>
              <a:rPr kumimoji="0" lang="en-US" altLang="ja-JP" sz="2400" b="0" i="0" u="none" strike="noStrike" cap="none" normalizeH="0" baseline="0" dirty="0" smtClean="0">
                <a:ln>
                  <a:noFill/>
                </a:ln>
                <a:solidFill>
                  <a:schemeClr val="tx1"/>
                </a:solidFill>
                <a:effectLst/>
                <a:ea typeface="MS Mincho" pitchFamily="49" charset="-128"/>
                <a:cs typeface="Arial" pitchFamily="34" charset="0"/>
              </a:rPr>
              <a:t>6	A revised structure of the IHO strategic plan were addressed. </a:t>
            </a:r>
            <a:endParaRPr kumimoji="0" lang="en-US" altLang="ja-JP" sz="2400" b="0" i="0" u="none" strike="noStrike" cap="none" normalizeH="0" baseline="0" dirty="0" smtClean="0">
              <a:ln>
                <a:noFill/>
              </a:ln>
              <a:solidFill>
                <a:schemeClr val="tx1"/>
              </a:solidFill>
              <a:effectLst/>
            </a:endParaRPr>
          </a:p>
        </p:txBody>
      </p:sp>
      <p:pic>
        <p:nvPicPr>
          <p:cNvPr id="10" name="Picture 1" descr="C:\Users\Teresa\Documents\sep18-laptop\IHO-Oct-18-London\presentations\Proposed-orientation-for-the-strategic-Plan_v1-figure.jpg"/>
          <p:cNvPicPr/>
          <p:nvPr/>
        </p:nvPicPr>
        <p:blipFill>
          <a:blip r:embed="rId5">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071670" y="3000372"/>
            <a:ext cx="5257816" cy="3000396"/>
          </a:xfrm>
          <a:prstGeom prst="rect">
            <a:avLst/>
          </a:prstGeom>
          <a:noFill/>
          <a:ln>
            <a:noFill/>
          </a:ln>
        </p:spPr>
      </p:pic>
    </p:spTree>
    <p:extLst>
      <p:ext uri="{BB962C8B-B14F-4D97-AF65-F5344CB8AC3E}">
        <p14:creationId xmlns:p14="http://schemas.microsoft.com/office/powerpoint/2010/main" xmlns="" val="3097629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pPr/>
              <a:t>5</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515" y="44624"/>
            <a:ext cx="658061" cy="864096"/>
          </a:xfrm>
          <a:prstGeom prst="rect">
            <a:avLst/>
          </a:prstGeom>
        </p:spPr>
      </p:pic>
      <p:sp>
        <p:nvSpPr>
          <p:cNvPr id="7" name="6 Rectángulo"/>
          <p:cNvSpPr/>
          <p:nvPr/>
        </p:nvSpPr>
        <p:spPr>
          <a:xfrm>
            <a:off x="1142976" y="1371415"/>
            <a:ext cx="7000924" cy="830997"/>
          </a:xfrm>
          <a:prstGeom prst="rect">
            <a:avLst/>
          </a:prstGeom>
        </p:spPr>
        <p:txBody>
          <a:bodyPr wrap="square">
            <a:spAutoFit/>
          </a:bodyPr>
          <a:lstStyle/>
          <a:p>
            <a:pPr algn="just"/>
            <a:r>
              <a:rPr lang="en-GB" sz="2400" dirty="0" smtClean="0"/>
              <a:t>7	Nippon Foundation: GEBCO Seabed 2030 Project (Dr Graham Allen)</a:t>
            </a:r>
            <a:endParaRPr lang="es-ES" sz="2400" dirty="0"/>
          </a:p>
        </p:txBody>
      </p:sp>
      <p:sp>
        <p:nvSpPr>
          <p:cNvPr id="6146" name="Rectangle 2"/>
          <p:cNvSpPr>
            <a:spLocks noChangeArrowheads="1"/>
          </p:cNvSpPr>
          <p:nvPr/>
        </p:nvSpPr>
        <p:spPr bwMode="auto">
          <a:xfrm>
            <a:off x="1142976" y="2514424"/>
            <a:ext cx="700092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31800" algn="l"/>
              </a:tabLst>
            </a:pPr>
            <a:r>
              <a:rPr lang="en-GB" sz="2400" dirty="0" smtClean="0">
                <a:ea typeface="MS Mincho" pitchFamily="49" charset="-128"/>
                <a:cs typeface="Arial" pitchFamily="34" charset="0"/>
              </a:rPr>
              <a:t>8</a:t>
            </a:r>
            <a:r>
              <a:rPr kumimoji="0" lang="en-GB" sz="2400" i="0" u="none" strike="noStrike" cap="none" normalizeH="0" baseline="0" dirty="0" smtClean="0">
                <a:ln>
                  <a:noFill/>
                </a:ln>
                <a:solidFill>
                  <a:schemeClr val="tx1"/>
                </a:solidFill>
                <a:effectLst/>
                <a:ea typeface="MS Mincho" pitchFamily="49" charset="-128"/>
                <a:cs typeface="Arial" pitchFamily="34" charset="0"/>
              </a:rPr>
              <a:t>	Recent Activities Related to Satellite –derived Bathymetry and </a:t>
            </a:r>
            <a:r>
              <a:rPr kumimoji="0" lang="en-GB" sz="2400" i="0" u="none" strike="noStrike" cap="none" normalizeH="0" baseline="0" dirty="0" err="1" smtClean="0">
                <a:ln>
                  <a:noFill/>
                </a:ln>
                <a:solidFill>
                  <a:schemeClr val="tx1"/>
                </a:solidFill>
                <a:effectLst/>
                <a:ea typeface="MS Mincho" pitchFamily="49" charset="-128"/>
                <a:cs typeface="Arial" pitchFamily="34" charset="0"/>
              </a:rPr>
              <a:t>Hydrographic</a:t>
            </a:r>
            <a:r>
              <a:rPr kumimoji="0" lang="en-GB" sz="2400" i="0" u="none" strike="noStrike" cap="none" normalizeH="0" baseline="0" dirty="0" smtClean="0">
                <a:ln>
                  <a:noFill/>
                </a:ln>
                <a:solidFill>
                  <a:schemeClr val="tx1"/>
                </a:solidFill>
                <a:effectLst/>
                <a:ea typeface="MS Mincho" pitchFamily="49" charset="-128"/>
                <a:cs typeface="Arial" pitchFamily="34" charset="0"/>
              </a:rPr>
              <a:t> Remote Sensing.</a:t>
            </a:r>
            <a:r>
              <a:rPr kumimoji="0" lang="en-GB" sz="2400" i="0" u="none" strike="noStrike" cap="none" normalizeH="0" dirty="0" smtClean="0">
                <a:ln>
                  <a:noFill/>
                </a:ln>
                <a:solidFill>
                  <a:schemeClr val="tx1"/>
                </a:solidFill>
                <a:effectLst/>
                <a:ea typeface="MS Mincho" pitchFamily="49" charset="-128"/>
                <a:cs typeface="Arial" pitchFamily="34" charset="0"/>
              </a:rPr>
              <a:t> U</a:t>
            </a:r>
            <a:r>
              <a:rPr kumimoji="0" lang="en-US" sz="2400" i="0" u="none" strike="noStrike" cap="none" normalizeH="0" baseline="0" dirty="0" err="1" smtClean="0">
                <a:ln>
                  <a:noFill/>
                </a:ln>
                <a:solidFill>
                  <a:schemeClr val="tx1"/>
                </a:solidFill>
                <a:effectLst/>
                <a:ea typeface="Times New Roman" pitchFamily="18" charset="0"/>
                <a:cs typeface="Arial" pitchFamily="34" charset="0"/>
              </a:rPr>
              <a:t>tility</a:t>
            </a:r>
            <a:r>
              <a:rPr kumimoji="0" lang="en-US" sz="2400" i="0" u="none" strike="noStrike" cap="none" normalizeH="0" baseline="0" dirty="0" smtClean="0">
                <a:ln>
                  <a:noFill/>
                </a:ln>
                <a:solidFill>
                  <a:schemeClr val="tx1"/>
                </a:solidFill>
                <a:effectLst/>
                <a:ea typeface="Times New Roman" pitchFamily="18" charset="0"/>
                <a:cs typeface="Arial" pitchFamily="34" charset="0"/>
              </a:rPr>
              <a:t> of air-and space-borne remote sensing to </a:t>
            </a:r>
            <a:r>
              <a:rPr kumimoji="0" lang="en-US" sz="2400" i="0" u="none" strike="noStrike" cap="none" normalizeH="0" baseline="0" dirty="0" err="1" smtClean="0">
                <a:ln>
                  <a:noFill/>
                </a:ln>
                <a:solidFill>
                  <a:schemeClr val="tx1"/>
                </a:solidFill>
                <a:effectLst/>
                <a:ea typeface="Times New Roman" pitchFamily="18" charset="0"/>
                <a:cs typeface="Arial" pitchFamily="34" charset="0"/>
              </a:rPr>
              <a:t>hydrography</a:t>
            </a:r>
            <a:endParaRPr kumimoji="0" lang="en-US" sz="2400" i="0" u="none" strike="noStrike" cap="none" normalizeH="0" baseline="0" dirty="0" smtClean="0">
              <a:ln>
                <a:noFill/>
              </a:ln>
              <a:solidFill>
                <a:schemeClr val="tx1"/>
              </a:solidFill>
              <a:effectLst/>
            </a:endParaRPr>
          </a:p>
        </p:txBody>
      </p:sp>
      <p:sp>
        <p:nvSpPr>
          <p:cNvPr id="6147" name="Rectangle 3"/>
          <p:cNvSpPr>
            <a:spLocks noChangeArrowheads="1"/>
          </p:cNvSpPr>
          <p:nvPr/>
        </p:nvSpPr>
        <p:spPr bwMode="auto">
          <a:xfrm>
            <a:off x="1142976" y="4228935"/>
            <a:ext cx="721523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31800" algn="l"/>
              </a:tabLst>
            </a:pPr>
            <a:r>
              <a:rPr lang="en-GB" sz="2400" dirty="0" smtClean="0">
                <a:ea typeface="MS Mincho" pitchFamily="49" charset="-128"/>
                <a:cs typeface="Arial" pitchFamily="34" charset="0"/>
              </a:rPr>
              <a:t>9	N</a:t>
            </a:r>
            <a:r>
              <a:rPr kumimoji="0" lang="en-GB" sz="2400" b="0" i="0" u="none" strike="noStrike" cap="none" normalizeH="0" baseline="0" dirty="0" smtClean="0">
                <a:ln>
                  <a:noFill/>
                </a:ln>
                <a:solidFill>
                  <a:schemeClr val="tx1"/>
                </a:solidFill>
                <a:effectLst/>
                <a:ea typeface="MS Mincho" pitchFamily="49" charset="-128"/>
                <a:cs typeface="Arial" pitchFamily="34" charset="0"/>
              </a:rPr>
              <a:t>ext meeting: to hold Council meetings immediately before and after a conference or Assembly at the IHO headquarters in Monaco</a:t>
            </a:r>
            <a:r>
              <a:rPr lang="en-GB" sz="2400" dirty="0" smtClean="0">
                <a:ea typeface="MS Mincho" pitchFamily="49" charset="-128"/>
                <a:cs typeface="Arial" pitchFamily="34" charset="0"/>
              </a:rPr>
              <a:t>. C-3 15 to 17 Oct 2019</a:t>
            </a:r>
            <a:endParaRPr kumimoji="0" lang="en-GB"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3097629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pPr/>
              <a:t>6</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515" y="44624"/>
            <a:ext cx="658061" cy="864096"/>
          </a:xfrm>
          <a:prstGeom prst="rect">
            <a:avLst/>
          </a:prstGeom>
        </p:spPr>
      </p:pic>
      <p:sp>
        <p:nvSpPr>
          <p:cNvPr id="4097" name="Rectangle 1"/>
          <p:cNvSpPr>
            <a:spLocks noChangeArrowheads="1"/>
          </p:cNvSpPr>
          <p:nvPr/>
        </p:nvSpPr>
        <p:spPr bwMode="auto">
          <a:xfrm>
            <a:off x="1357290" y="1285860"/>
            <a:ext cx="642942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GB" sz="2400" dirty="0" smtClean="0">
                <a:ea typeface="Times New Roman" pitchFamily="18" charset="0"/>
                <a:cs typeface="Arial" pitchFamily="34" charset="0"/>
              </a:rPr>
              <a:t>10	</a:t>
            </a:r>
            <a:r>
              <a:rPr kumimoji="0" lang="en-GB" sz="2400" b="0" i="0" u="none" strike="noStrike" cap="none" normalizeH="0" baseline="0" dirty="0" smtClean="0">
                <a:ln>
                  <a:noFill/>
                </a:ln>
                <a:solidFill>
                  <a:schemeClr val="tx1"/>
                </a:solidFill>
                <a:effectLst/>
                <a:ea typeface="Times New Roman" pitchFamily="18" charset="0"/>
                <a:cs typeface="Arial" pitchFamily="34" charset="0"/>
              </a:rPr>
              <a:t>Any Other </a:t>
            </a:r>
            <a:r>
              <a:rPr kumimoji="0" lang="en-GB" sz="2400" b="0" i="0" u="none" strike="noStrike" cap="none" normalizeH="0" baseline="0" dirty="0" err="1" smtClean="0">
                <a:ln>
                  <a:noFill/>
                </a:ln>
                <a:solidFill>
                  <a:schemeClr val="tx1"/>
                </a:solidFill>
                <a:effectLst/>
                <a:ea typeface="Times New Roman" pitchFamily="18" charset="0"/>
                <a:cs typeface="Arial" pitchFamily="34" charset="0"/>
              </a:rPr>
              <a:t>Bussiness</a:t>
            </a:r>
            <a:r>
              <a:rPr kumimoji="0" lang="en-GB" sz="2400" b="0" i="0" u="none" strike="noStrike" cap="none" normalizeH="0" baseline="0" dirty="0" smtClean="0">
                <a:ln>
                  <a:noFill/>
                </a:ln>
                <a:solidFill>
                  <a:schemeClr val="tx1"/>
                </a:solidFill>
                <a:effectLst/>
                <a:ea typeface="Times New Roman" pitchFamily="18" charset="0"/>
                <a:cs typeface="Arial" pitchFamily="34" charset="0"/>
              </a:rPr>
              <a:t>. IRCC to engage with RHCs Chairs in order to prepare the arrangements for reporting to A-2.</a:t>
            </a:r>
            <a:r>
              <a:rPr kumimoji="0" lang="en-GB" sz="2400" b="0" i="0" u="none" strike="noStrike" cap="none" normalizeH="0" dirty="0" smtClean="0">
                <a:ln>
                  <a:noFill/>
                </a:ln>
                <a:solidFill>
                  <a:schemeClr val="tx1"/>
                </a:solidFill>
                <a:effectLst/>
                <a:ea typeface="Times New Roman" pitchFamily="18" charset="0"/>
                <a:cs typeface="Arial" pitchFamily="34" charset="0"/>
              </a:rPr>
              <a:t> </a:t>
            </a:r>
            <a:r>
              <a:rPr kumimoji="0" lang="en-GB" sz="2400" b="0" i="0" u="none" strike="noStrike" cap="none" normalizeH="0" baseline="0" dirty="0" smtClean="0">
                <a:ln>
                  <a:noFill/>
                </a:ln>
                <a:solidFill>
                  <a:schemeClr val="tx1"/>
                </a:solidFill>
                <a:effectLst/>
                <a:ea typeface="Times New Roman" pitchFamily="18" charset="0"/>
                <a:cs typeface="Arial" pitchFamily="34" charset="0"/>
              </a:rPr>
              <a:t>IHO Secretariat, Member States, HSSC and IRCC to pursue the preparation the 3-year IHO Programme of Work and Budget.</a:t>
            </a:r>
            <a:endParaRPr kumimoji="0" lang="en-GB" sz="2400" b="0" i="0" u="none" strike="noStrike" cap="none" normalizeH="0" baseline="0" dirty="0" smtClean="0">
              <a:ln>
                <a:noFill/>
              </a:ln>
              <a:solidFill>
                <a:schemeClr val="tx1"/>
              </a:solidFill>
              <a:effectLst/>
            </a:endParaRPr>
          </a:p>
        </p:txBody>
      </p:sp>
      <p:sp>
        <p:nvSpPr>
          <p:cNvPr id="7" name="6 Rectángulo"/>
          <p:cNvSpPr/>
          <p:nvPr/>
        </p:nvSpPr>
        <p:spPr>
          <a:xfrm>
            <a:off x="1428728" y="3643314"/>
            <a:ext cx="6429420" cy="1200329"/>
          </a:xfrm>
          <a:prstGeom prst="rect">
            <a:avLst/>
          </a:prstGeom>
        </p:spPr>
        <p:txBody>
          <a:bodyPr wrap="square">
            <a:spAutoFit/>
          </a:bodyPr>
          <a:lstStyle/>
          <a:p>
            <a:pPr algn="just">
              <a:defRPr/>
            </a:pPr>
            <a:r>
              <a:rPr lang="en-GB" sz="2400" dirty="0" smtClean="0"/>
              <a:t>11	Finally a review of actions and decisions of the meeting was presented by the Council Assistant Secretary. </a:t>
            </a:r>
            <a:endParaRPr lang="es-ES" sz="2400" dirty="0" smtClean="0"/>
          </a:p>
        </p:txBody>
      </p:sp>
    </p:spTree>
    <p:extLst>
      <p:ext uri="{BB962C8B-B14F-4D97-AF65-F5344CB8AC3E}">
        <p14:creationId xmlns:p14="http://schemas.microsoft.com/office/powerpoint/2010/main" xmlns="" val="3097629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pPr/>
              <a:t>7</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7515" y="44624"/>
            <a:ext cx="658061" cy="864096"/>
          </a:xfrm>
          <a:prstGeom prst="rect">
            <a:avLst/>
          </a:prstGeom>
        </p:spPr>
      </p:pic>
      <p:sp>
        <p:nvSpPr>
          <p:cNvPr id="7" name="6 Rectángulo"/>
          <p:cNvSpPr/>
          <p:nvPr/>
        </p:nvSpPr>
        <p:spPr>
          <a:xfrm>
            <a:off x="2928926" y="2643182"/>
            <a:ext cx="3429024" cy="830997"/>
          </a:xfrm>
          <a:prstGeom prst="rect">
            <a:avLst/>
          </a:prstGeom>
        </p:spPr>
        <p:txBody>
          <a:bodyPr wrap="square">
            <a:spAutoFit/>
          </a:bodyPr>
          <a:lstStyle/>
          <a:p>
            <a:pPr algn="just">
              <a:defRPr/>
            </a:pPr>
            <a:r>
              <a:rPr lang="en-GB" sz="4800" dirty="0" smtClean="0"/>
              <a:t>THANK YOU</a:t>
            </a:r>
            <a:endParaRPr lang="es-ES" sz="4800" dirty="0" smtClean="0"/>
          </a:p>
        </p:txBody>
      </p:sp>
    </p:spTree>
    <p:extLst>
      <p:ext uri="{BB962C8B-B14F-4D97-AF65-F5344CB8AC3E}">
        <p14:creationId xmlns:p14="http://schemas.microsoft.com/office/powerpoint/2010/main" xmlns="" val="3097629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TotalTime>
  <Words>199</Words>
  <Application>Microsoft Office PowerPoint</Application>
  <PresentationFormat>Presentación en pantalla (4:3)</PresentationFormat>
  <Paragraphs>61</Paragraphs>
  <Slides>7</Slides>
  <Notes>7</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chema</dc:creator>
  <cp:lastModifiedBy>Direccion</cp:lastModifiedBy>
  <cp:revision>142</cp:revision>
  <dcterms:created xsi:type="dcterms:W3CDTF">2015-06-30T18:58:05Z</dcterms:created>
  <dcterms:modified xsi:type="dcterms:W3CDTF">2018-10-16T19:18:00Z</dcterms:modified>
</cp:coreProperties>
</file>