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90" r:id="rId13"/>
    <p:sldId id="289" r:id="rId14"/>
  </p:sldIdLst>
  <p:sldSz cx="12192000" cy="6858000"/>
  <p:notesSz cx="6805613" cy="99441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orient="horz" pos="334" userDrawn="1">
          <p15:clr>
            <a:srgbClr val="A4A3A4"/>
          </p15:clr>
        </p15:guide>
        <p15:guide id="3" orient="horz" pos="1395" userDrawn="1">
          <p15:clr>
            <a:srgbClr val="A4A3A4"/>
          </p15:clr>
        </p15:guide>
        <p15:guide id="4" orient="horz" pos="3935" userDrawn="1">
          <p15:clr>
            <a:srgbClr val="A4A3A4"/>
          </p15:clr>
        </p15:guide>
        <p15:guide id="5" pos="447" userDrawn="1">
          <p15:clr>
            <a:srgbClr val="A4A3A4"/>
          </p15:clr>
        </p15:guide>
        <p15:guide id="6" pos="2557" userDrawn="1">
          <p15:clr>
            <a:srgbClr val="A4A3A4"/>
          </p15:clr>
        </p15:guide>
        <p15:guide id="7" pos="714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64" autoAdjust="0"/>
    <p:restoredTop sz="93140" autoAdjust="0"/>
  </p:normalViewPr>
  <p:slideViewPr>
    <p:cSldViewPr>
      <p:cViewPr varScale="1">
        <p:scale>
          <a:sx n="106" d="100"/>
          <a:sy n="106" d="100"/>
        </p:scale>
        <p:origin x="456" y="108"/>
      </p:cViewPr>
      <p:guideLst>
        <p:guide orient="horz" pos="1207"/>
        <p:guide orient="horz" pos="334"/>
        <p:guide orient="horz" pos="1395"/>
        <p:guide orient="horz" pos="3935"/>
        <p:guide pos="447"/>
        <p:guide pos="2557"/>
        <p:guide pos="7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3558" y="-90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56E22-24D9-4F05-83DD-DFA1D9014C50}" type="datetimeFigureOut">
              <a:rPr lang="nb-NO" smtClean="0"/>
              <a:t>03.09.2018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1DC83-0CB4-4CFA-9ABB-CA7F0ABCB3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5126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88836-D6FE-4734-AD2F-452AA9DE3694}" type="datetimeFigureOut">
              <a:rPr lang="nb-NO" smtClean="0"/>
              <a:t>03.09.2018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01917-3419-4DE3-9AD0-7D28BBCDC0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567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1917-3419-4DE3-9AD0-7D28BBCDC02A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6862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1917-3419-4DE3-9AD0-7D28BBCDC02A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855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1917-3419-4DE3-9AD0-7D28BBCDC02A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0360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1917-3419-4DE3-9AD0-7D28BBCDC02A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4277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1917-3419-4DE3-9AD0-7D28BBCDC02A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3916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1917-3419-4DE3-9AD0-7D28BBCDC02A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2631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1917-3419-4DE3-9AD0-7D28BBCDC02A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6784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1917-3419-4DE3-9AD0-7D28BBCDC02A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5164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1917-3419-4DE3-9AD0-7D28BBCDC02A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639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1917-3419-4DE3-9AD0-7D28BBCDC02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9424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1917-3419-4DE3-9AD0-7D28BBCDC02A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4620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1917-3419-4DE3-9AD0-7D28BBCDC02A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6764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1917-3419-4DE3-9AD0-7D28BBCDC02A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9340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315884" y="538163"/>
            <a:ext cx="7016749" cy="1485900"/>
          </a:xfrm>
          <a:prstGeom prst="rect">
            <a:avLst/>
          </a:prstGeom>
          <a:effectLst>
            <a:outerShdw blurRad="12700" dist="12700" dir="5400000" algn="tl" rotWithShape="0">
              <a:schemeClr val="bg1"/>
            </a:outerShdw>
          </a:effectLst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4800" b="1" baseline="0">
                <a:solidFill>
                  <a:srgbClr val="4B4E4B"/>
                </a:solidFill>
              </a:defRPr>
            </a:lvl1pPr>
          </a:lstStyle>
          <a:p>
            <a:pPr lvl="0"/>
            <a:r>
              <a:rPr lang="en-US" dirty="0" smtClean="0"/>
              <a:t>Click to edit Header 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4303185" y="2185988"/>
            <a:ext cx="7029448" cy="45817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buNone/>
              <a:defRPr sz="1600" i="1">
                <a:solidFill>
                  <a:srgbClr val="4A4A4A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2746377"/>
            <a:ext cx="12192000" cy="4017964"/>
          </a:xfrm>
          <a:prstGeom prst="rect">
            <a:avLst/>
          </a:prstGeom>
        </p:spPr>
        <p:txBody>
          <a:bodyPr vert="horz"/>
          <a:lstStyle/>
          <a:p>
            <a:r>
              <a:rPr lang="nb-NO" smtClean="0"/>
              <a:t>Klikk ikonet for å legge til et bilde</a:t>
            </a:r>
            <a:endParaRPr lang="en-US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5" y="465775"/>
            <a:ext cx="1914525" cy="152019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89"/>
            <a:ext cx="1009996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er ut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762000" y="539750"/>
            <a:ext cx="10570633" cy="5697538"/>
          </a:xfrm>
          <a:prstGeom prst="rect">
            <a:avLst/>
          </a:prstGeom>
        </p:spPr>
        <p:txBody>
          <a:bodyPr vert="horz"/>
          <a:lstStyle/>
          <a:p>
            <a:r>
              <a:rPr lang="nb-NO" smtClean="0"/>
              <a:t>Klikk ikonet for å legge til et diagram</a:t>
            </a:r>
            <a:endParaRPr lang="en-US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89"/>
            <a:ext cx="1009996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8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er med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547691"/>
            <a:ext cx="10565816" cy="134461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762000" y="2185988"/>
            <a:ext cx="10570633" cy="4051300"/>
          </a:xfrm>
          <a:prstGeom prst="rect">
            <a:avLst/>
          </a:prstGeom>
        </p:spPr>
        <p:txBody>
          <a:bodyPr vert="horz"/>
          <a:lstStyle/>
          <a:p>
            <a:r>
              <a:rPr lang="nb-NO" smtClean="0"/>
              <a:t>Klikk ikonet for å legge til et diagram</a:t>
            </a:r>
            <a:endParaRPr lang="en-US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89"/>
            <a:ext cx="1009996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6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5"/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2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1" hasCustomPrompt="1"/>
          </p:nvPr>
        </p:nvSpPr>
        <p:spPr>
          <a:xfrm>
            <a:off x="2159563" y="1844824"/>
            <a:ext cx="7872875" cy="32403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8000"/>
              </a:prstClr>
            </a:outerShdw>
          </a:effectLst>
        </p:spPr>
        <p:txBody>
          <a:bodyPr/>
          <a:lstStyle/>
          <a:p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399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teks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762001" y="539750"/>
            <a:ext cx="10570633" cy="5697538"/>
          </a:xfrm>
          <a:prstGeom prst="rect">
            <a:avLst/>
          </a:prstGeom>
        </p:spPr>
        <p:txBody>
          <a:bodyPr vert="horz" lIns="0" tIns="0" rIns="0" bIns="0" anchor="ctr">
            <a:norm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</a:defRPr>
            </a:lvl1pPr>
            <a:lvl2pPr marL="457200" indent="0">
              <a:buNone/>
              <a:defRPr sz="7200" b="1">
                <a:solidFill>
                  <a:schemeClr val="bg1"/>
                </a:solidFill>
              </a:defRPr>
            </a:lvl2pPr>
            <a:lvl3pPr marL="914400" indent="0">
              <a:buNone/>
              <a:defRPr sz="7200" b="1">
                <a:solidFill>
                  <a:schemeClr val="bg1"/>
                </a:solidFill>
              </a:defRPr>
            </a:lvl3pPr>
            <a:lvl4pPr marL="1371600" indent="0">
              <a:buNone/>
              <a:defRPr sz="7200" b="1">
                <a:solidFill>
                  <a:schemeClr val="bg1"/>
                </a:solidFill>
              </a:defRPr>
            </a:lvl4pPr>
            <a:lvl5pPr marL="1828800" indent="0">
              <a:buNone/>
              <a:defRPr sz="7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5" y="6303219"/>
            <a:ext cx="257707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3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teks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Content Placeholder 9"/>
          <p:cNvSpPr>
            <a:spLocks noGrp="1"/>
          </p:cNvSpPr>
          <p:nvPr>
            <p:ph sz="quarter" idx="10"/>
          </p:nvPr>
        </p:nvSpPr>
        <p:spPr>
          <a:xfrm>
            <a:off x="762001" y="539750"/>
            <a:ext cx="10570633" cy="5697538"/>
          </a:xfrm>
          <a:prstGeom prst="rect">
            <a:avLst/>
          </a:prstGeom>
        </p:spPr>
        <p:txBody>
          <a:bodyPr vert="horz" lIns="0" tIns="0" rIns="0" bIns="0" anchor="ctr">
            <a:norm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</a:defRPr>
            </a:lvl1pPr>
            <a:lvl2pPr marL="457200" indent="0">
              <a:buNone/>
              <a:defRPr sz="7200" b="1">
                <a:solidFill>
                  <a:schemeClr val="bg1"/>
                </a:solidFill>
              </a:defRPr>
            </a:lvl2pPr>
            <a:lvl3pPr marL="914400" indent="0">
              <a:buNone/>
              <a:defRPr sz="7200" b="1">
                <a:solidFill>
                  <a:schemeClr val="bg1"/>
                </a:solidFill>
              </a:defRPr>
            </a:lvl3pPr>
            <a:lvl4pPr marL="1371600" indent="0">
              <a:buNone/>
              <a:defRPr sz="7200" b="1">
                <a:solidFill>
                  <a:schemeClr val="bg1"/>
                </a:solidFill>
              </a:defRPr>
            </a:lvl4pPr>
            <a:lvl5pPr marL="1828800" indent="0">
              <a:buNone/>
              <a:defRPr sz="7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5" y="6303219"/>
            <a:ext cx="257707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ontent Placeholder 9"/>
          <p:cNvSpPr>
            <a:spLocks noGrp="1"/>
          </p:cNvSpPr>
          <p:nvPr>
            <p:ph sz="quarter" idx="10"/>
          </p:nvPr>
        </p:nvSpPr>
        <p:spPr>
          <a:xfrm>
            <a:off x="762001" y="539750"/>
            <a:ext cx="10570633" cy="5697538"/>
          </a:xfrm>
          <a:prstGeom prst="rect">
            <a:avLst/>
          </a:prstGeom>
        </p:spPr>
        <p:txBody>
          <a:bodyPr vert="horz" lIns="0" tIns="0" rIns="0" bIns="0" anchor="ctr">
            <a:norm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</a:defRPr>
            </a:lvl1pPr>
            <a:lvl2pPr marL="457200" indent="0">
              <a:buNone/>
              <a:defRPr sz="7200" b="1">
                <a:solidFill>
                  <a:schemeClr val="bg1"/>
                </a:solidFill>
              </a:defRPr>
            </a:lvl2pPr>
            <a:lvl3pPr marL="914400" indent="0">
              <a:buNone/>
              <a:defRPr sz="7200" b="1">
                <a:solidFill>
                  <a:schemeClr val="bg1"/>
                </a:solidFill>
              </a:defRPr>
            </a:lvl3pPr>
            <a:lvl4pPr marL="1371600" indent="0">
              <a:buNone/>
              <a:defRPr sz="7200" b="1">
                <a:solidFill>
                  <a:schemeClr val="bg1"/>
                </a:solidFill>
              </a:defRPr>
            </a:lvl4pPr>
            <a:lvl5pPr marL="1828800" indent="0">
              <a:buNone/>
              <a:defRPr sz="7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" r="-445"/>
          <a:stretch/>
        </p:blipFill>
        <p:spPr>
          <a:xfrm>
            <a:off x="187215" y="6303219"/>
            <a:ext cx="257707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5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el, plass til custo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539750"/>
            <a:ext cx="10566400" cy="13525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92"/>
            <a:ext cx="1009996" cy="34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7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4" y="538164"/>
            <a:ext cx="10558284" cy="1354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303185" y="2204864"/>
            <a:ext cx="7029448" cy="4032424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1"/>
          </p:nvPr>
        </p:nvSpPr>
        <p:spPr>
          <a:xfrm>
            <a:off x="762001" y="2204864"/>
            <a:ext cx="3316817" cy="4032424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89"/>
            <a:ext cx="1009996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8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539750"/>
            <a:ext cx="3312584" cy="13525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185" y="539750"/>
            <a:ext cx="7036455" cy="569753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762001" y="2185989"/>
            <a:ext cx="3316817" cy="4051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89"/>
            <a:ext cx="1009996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8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6234" y="538164"/>
            <a:ext cx="10558284" cy="1354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0"/>
          </p:nvPr>
        </p:nvSpPr>
        <p:spPr>
          <a:xfrm>
            <a:off x="762001" y="2204864"/>
            <a:ext cx="10570633" cy="4032424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89"/>
            <a:ext cx="1009996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0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66233" y="539750"/>
            <a:ext cx="10566400" cy="13525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762001" y="2185989"/>
            <a:ext cx="3316817" cy="4051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89"/>
            <a:ext cx="1009996" cy="344038"/>
          </a:xfrm>
          <a:prstGeom prst="rect">
            <a:avLst/>
          </a:prstGeom>
        </p:spPr>
      </p:pic>
      <p:sp>
        <p:nvSpPr>
          <p:cNvPr id="4" name="Plassholder for bilde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271434" y="2185948"/>
            <a:ext cx="7061975" cy="4051340"/>
          </a:xfrm>
          <a:prstGeom prst="rect">
            <a:avLst/>
          </a:prstGeom>
          <a:ln w="63500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3158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og tek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6233" y="539750"/>
            <a:ext cx="10566400" cy="13525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62001" y="2185989"/>
            <a:ext cx="10570633" cy="4051299"/>
          </a:xfrm>
          <a:prstGeom prst="rect">
            <a:avLst/>
          </a:prstGeom>
          <a:noFill/>
          <a:ln w="889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>
                <a:ln>
                  <a:solidFill>
                    <a:srgbClr val="000000"/>
                  </a:solidFill>
                </a:ln>
                <a:latin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                        </a:t>
            </a:r>
            <a:endParaRPr lang="en-US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89"/>
            <a:ext cx="1009996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7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fullskj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767999"/>
          </a:xfrm>
          <a:prstGeom prst="rect">
            <a:avLst/>
          </a:prstGeom>
        </p:spPr>
        <p:txBody>
          <a:bodyPr vert="horz"/>
          <a:lstStyle/>
          <a:p>
            <a:r>
              <a:rPr lang="nb-NO" smtClean="0"/>
              <a:t>Klikk ikonet for å legge til et bilde</a:t>
            </a:r>
            <a:endParaRPr lang="en-US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92"/>
            <a:ext cx="1009996" cy="34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2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og 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6233" y="539750"/>
            <a:ext cx="10566400" cy="13525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305222" y="2185988"/>
            <a:ext cx="7027412" cy="4051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62001" y="2185989"/>
            <a:ext cx="3316817" cy="4051299"/>
          </a:xfrm>
          <a:prstGeom prst="rect">
            <a:avLst/>
          </a:prstGeom>
          <a:ln w="889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>
                <a:ln>
                  <a:solidFill>
                    <a:srgbClr val="000000"/>
                  </a:solidFill>
                </a:ln>
                <a:latin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                        </a:t>
            </a:r>
            <a:endParaRPr lang="en-US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89"/>
            <a:ext cx="1009996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9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" y="2"/>
            <a:ext cx="12191999" cy="87585"/>
          </a:xfrm>
          <a:prstGeom prst="rect">
            <a:avLst/>
          </a:prstGeom>
          <a:gradFill flip="none" rotWithShape="1">
            <a:gsLst>
              <a:gs pos="100000">
                <a:srgbClr val="9CC52D"/>
              </a:gs>
              <a:gs pos="0">
                <a:srgbClr val="008B3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>
              <a:latin typeface="Verdana"/>
            </a:endParaRPr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4324181" y="547690"/>
            <a:ext cx="7003635" cy="2027428"/>
          </a:xfrm>
          <a:prstGeom prst="rect">
            <a:avLst/>
          </a:prstGeom>
          <a:ln>
            <a:noFill/>
          </a:ln>
          <a:effectLst>
            <a:outerShdw blurRad="12700" dist="12700" dir="5400000" algn="tl" rotWithShape="0">
              <a:schemeClr val="bg1"/>
            </a:outerShdw>
          </a:effectLst>
        </p:spPr>
        <p:txBody>
          <a:bodyPr vert="horz" lIns="0" tIns="0" rIns="0" bIns="0" numCol="1" rtlCol="0" anchor="t" anchorCtr="0">
            <a:noAutofit/>
          </a:bodyPr>
          <a:lstStyle/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flipV="1">
            <a:off x="2" y="6754822"/>
            <a:ext cx="12191999" cy="103179"/>
          </a:xfrm>
          <a:prstGeom prst="rect">
            <a:avLst/>
          </a:prstGeom>
          <a:gradFill flip="none" rotWithShape="1">
            <a:gsLst>
              <a:gs pos="0">
                <a:srgbClr val="0092C9"/>
              </a:gs>
              <a:gs pos="100000">
                <a:srgbClr val="192243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6641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68" r:id="rId9"/>
    <p:sldLayoutId id="2147483671" r:id="rId10"/>
    <p:sldLayoutId id="2147483672" r:id="rId11"/>
    <p:sldLayoutId id="2147483676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800" b="1" i="0" kern="1200" spc="-100">
          <a:solidFill>
            <a:srgbClr val="4C4D4A"/>
          </a:solidFill>
          <a:effectLst>
            <a:outerShdw blurRad="12700" dist="12700" dir="5400000" algn="tl" rotWithShape="0">
              <a:schemeClr val="bg1"/>
            </a:outerShdw>
          </a:effectLst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676767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676767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6767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6767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676767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s://www.iho.int/mtg_docs/rhc/ArHC/ArHC_Misc/ToR_AICCWG.pdf" TargetMode="External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>
          <a:xfrm>
            <a:off x="3431704" y="332656"/>
            <a:ext cx="7528431" cy="1557908"/>
          </a:xfrm>
        </p:spPr>
        <p:txBody>
          <a:bodyPr>
            <a:normAutofit/>
          </a:bodyPr>
          <a:lstStyle/>
          <a:p>
            <a:pPr algn="r"/>
            <a:r>
              <a:rPr lang="nb-NO" sz="7200" dirty="0">
                <a:latin typeface="Corbel" panose="020B0503020204020204" pitchFamily="34" charset="0"/>
                <a:cs typeface="Arial" panose="020B0604020202020204" pitchFamily="34" charset="0"/>
              </a:rPr>
              <a:t>Status AICCWG</a:t>
            </a:r>
            <a:endParaRPr lang="en-US" sz="72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algn="r"/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>
          <a:xfrm>
            <a:off x="4486800" y="1471650"/>
            <a:ext cx="6473335" cy="792088"/>
          </a:xfrm>
        </p:spPr>
        <p:txBody>
          <a:bodyPr/>
          <a:lstStyle/>
          <a:p>
            <a:r>
              <a:rPr lang="nb-NO" sz="2400" i="0" dirty="0">
                <a:latin typeface="Corbel" charset="0"/>
                <a:ea typeface="Corbel" charset="0"/>
                <a:cs typeface="Corbel" charset="0"/>
              </a:rPr>
              <a:t>ARHC8:Longyearbyen, </a:t>
            </a:r>
            <a:r>
              <a:rPr lang="nb-NO" sz="2400" i="0" dirty="0" smtClean="0">
                <a:latin typeface="Corbel" charset="0"/>
                <a:ea typeface="Corbel" charset="0"/>
                <a:cs typeface="Corbel" charset="0"/>
              </a:rPr>
              <a:t>Svalbard</a:t>
            </a:r>
            <a:endParaRPr lang="nb-NO" sz="2400" i="0" dirty="0">
              <a:latin typeface="Corbel" charset="0"/>
              <a:ea typeface="Corbel" charset="0"/>
              <a:cs typeface="Corbel" charset="0"/>
            </a:endParaRPr>
          </a:p>
          <a:p>
            <a:r>
              <a:rPr lang="nb-NO" sz="1800" i="0" dirty="0">
                <a:latin typeface="Corbel" charset="0"/>
                <a:ea typeface="Corbel" charset="0"/>
                <a:cs typeface="Corbel" charset="0"/>
              </a:rPr>
              <a:t>Edward Hands</a:t>
            </a:r>
          </a:p>
          <a:p>
            <a:r>
              <a:rPr lang="en-GB" sz="1800" i="0" dirty="0">
                <a:latin typeface="Corbel" charset="0"/>
                <a:ea typeface="Corbel" charset="0"/>
                <a:cs typeface="Corbel" charset="0"/>
              </a:rPr>
              <a:t>Norwegian Mapping Authority</a:t>
            </a:r>
          </a:p>
          <a:p>
            <a:endParaRPr lang="nb-NO" dirty="0"/>
          </a:p>
        </p:txBody>
      </p:sp>
      <p:pic>
        <p:nvPicPr>
          <p:cNvPr id="9" name="Plassholder for bilde 7" descr="Svalbard Heløysundet_ klipp.jpg"/>
          <p:cNvPicPr>
            <a:picLocks noChangeAspect="1"/>
          </p:cNvPicPr>
          <p:nvPr/>
        </p:nvPicPr>
        <p:blipFill>
          <a:blip r:embed="rId3"/>
          <a:srcRect l="11057" r="11057"/>
          <a:stretch>
            <a:fillRect/>
          </a:stretch>
        </p:blipFill>
        <p:spPr>
          <a:xfrm>
            <a:off x="0" y="2636912"/>
            <a:ext cx="12192000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9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19736" y="224962"/>
            <a:ext cx="3231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>
                <a:latin typeface="Arial" charset="0"/>
                <a:ea typeface="Arial" charset="0"/>
                <a:cs typeface="Arial" charset="0"/>
              </a:rPr>
              <a:t>ENC </a:t>
            </a:r>
            <a:r>
              <a:rPr lang="nb-NO" sz="2400" dirty="0" err="1" smtClean="0">
                <a:latin typeface="Arial" charset="0"/>
                <a:ea typeface="Arial" charset="0"/>
                <a:cs typeface="Arial" charset="0"/>
              </a:rPr>
              <a:t>Coverage</a:t>
            </a:r>
            <a:r>
              <a:rPr lang="nb-NO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2400" dirty="0" err="1">
                <a:latin typeface="Arial" charset="0"/>
                <a:ea typeface="Arial" charset="0"/>
                <a:cs typeface="Arial" charset="0"/>
              </a:rPr>
              <a:t>Issues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7348" y="4365104"/>
            <a:ext cx="115572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dirty="0">
                <a:latin typeface="Arial" charset="0"/>
                <a:ea typeface="Arial" charset="0"/>
                <a:cs typeface="Arial" charset="0"/>
              </a:rPr>
              <a:t>IC-ENC </a:t>
            </a:r>
            <a:r>
              <a:rPr lang="nb-NO" sz="1600" dirty="0" err="1">
                <a:latin typeface="Arial" charset="0"/>
                <a:ea typeface="Arial" charset="0"/>
                <a:cs typeface="Arial" charset="0"/>
              </a:rPr>
              <a:t>Overlap</a:t>
            </a:r>
            <a:r>
              <a:rPr lang="nb-NO" sz="1600" dirty="0">
                <a:latin typeface="Arial" charset="0"/>
                <a:ea typeface="Arial" charset="0"/>
                <a:cs typeface="Arial" charset="0"/>
              </a:rPr>
              <a:t> report – </a:t>
            </a:r>
            <a:r>
              <a:rPr lang="nb-NO" sz="1600" dirty="0" err="1">
                <a:latin typeface="Arial" charset="0"/>
                <a:ea typeface="Arial" charset="0"/>
                <a:cs typeface="Arial" charset="0"/>
              </a:rPr>
              <a:t>relatively</a:t>
            </a:r>
            <a:r>
              <a:rPr lang="nb-NO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600" dirty="0" err="1">
                <a:latin typeface="Arial" charset="0"/>
                <a:ea typeface="Arial" charset="0"/>
                <a:cs typeface="Arial" charset="0"/>
              </a:rPr>
              <a:t>small</a:t>
            </a:r>
            <a:r>
              <a:rPr lang="nb-NO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600" dirty="0" err="1">
                <a:latin typeface="Arial" charset="0"/>
                <a:ea typeface="Arial" charset="0"/>
                <a:cs typeface="Arial" charset="0"/>
              </a:rPr>
              <a:t>number</a:t>
            </a:r>
            <a:r>
              <a:rPr lang="nb-NO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6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600" dirty="0" err="1" smtClean="0">
                <a:latin typeface="Arial" charset="0"/>
                <a:ea typeface="Arial" charset="0"/>
                <a:cs typeface="Arial" charset="0"/>
              </a:rPr>
              <a:t>overlaps</a:t>
            </a:r>
            <a:r>
              <a:rPr lang="nb-NO" sz="1600" dirty="0" smtClean="0">
                <a:latin typeface="Arial" charset="0"/>
                <a:ea typeface="Arial" charset="0"/>
                <a:cs typeface="Arial" charset="0"/>
              </a:rPr>
              <a:t> all </a:t>
            </a:r>
            <a:r>
              <a:rPr lang="nb-NO" sz="1600" dirty="0" err="1" smtClean="0">
                <a:latin typeface="Arial" charset="0"/>
                <a:ea typeface="Arial" charset="0"/>
                <a:cs typeface="Arial" charset="0"/>
              </a:rPr>
              <a:t>assessed</a:t>
            </a:r>
            <a:r>
              <a:rPr lang="nb-NO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600" dirty="0">
                <a:latin typeface="Arial" charset="0"/>
                <a:ea typeface="Arial" charset="0"/>
                <a:cs typeface="Arial" charset="0"/>
              </a:rPr>
              <a:t>as ‘</a:t>
            </a:r>
            <a:r>
              <a:rPr lang="nb-NO" sz="1600" dirty="0" err="1" smtClean="0">
                <a:latin typeface="Arial" charset="0"/>
                <a:ea typeface="Arial" charset="0"/>
                <a:cs typeface="Arial" charset="0"/>
              </a:rPr>
              <a:t>low’risk</a:t>
            </a:r>
            <a:r>
              <a:rPr lang="nb-NO" sz="16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nb-NO" sz="16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dirty="0" err="1">
                <a:latin typeface="Arial" charset="0"/>
                <a:ea typeface="Arial" charset="0"/>
                <a:cs typeface="Arial" charset="0"/>
              </a:rPr>
              <a:t>Significant</a:t>
            </a:r>
            <a:r>
              <a:rPr lang="nb-NO" sz="1600" dirty="0">
                <a:latin typeface="Arial" charset="0"/>
                <a:ea typeface="Arial" charset="0"/>
                <a:cs typeface="Arial" charset="0"/>
              </a:rPr>
              <a:t> progress has </a:t>
            </a:r>
            <a:r>
              <a:rPr lang="nb-NO" sz="1600" dirty="0" err="1">
                <a:latin typeface="Arial" charset="0"/>
                <a:ea typeface="Arial" charset="0"/>
                <a:cs typeface="Arial" charset="0"/>
              </a:rPr>
              <a:t>been</a:t>
            </a:r>
            <a:r>
              <a:rPr lang="nb-NO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600" dirty="0" err="1">
                <a:latin typeface="Arial" charset="0"/>
                <a:ea typeface="Arial" charset="0"/>
                <a:cs typeface="Arial" charset="0"/>
              </a:rPr>
              <a:t>made</a:t>
            </a:r>
            <a:r>
              <a:rPr lang="nb-NO" sz="1600" dirty="0"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nb-NO" sz="1600" dirty="0" err="1" smtClean="0">
                <a:latin typeface="Arial" charset="0"/>
                <a:ea typeface="Arial" charset="0"/>
                <a:cs typeface="Arial" charset="0"/>
              </a:rPr>
              <a:t>eliminating</a:t>
            </a:r>
            <a:r>
              <a:rPr lang="nb-NO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600" dirty="0" err="1">
                <a:latin typeface="Arial" charset="0"/>
                <a:ea typeface="Arial" charset="0"/>
                <a:cs typeface="Arial" charset="0"/>
              </a:rPr>
              <a:t>overlaps</a:t>
            </a:r>
            <a:r>
              <a:rPr lang="nb-NO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600" dirty="0" smtClean="0">
                <a:latin typeface="Arial" charset="0"/>
                <a:ea typeface="Arial" charset="0"/>
                <a:cs typeface="Arial" charset="0"/>
              </a:rPr>
              <a:t>most </a:t>
            </a:r>
            <a:r>
              <a:rPr lang="nb-NO" sz="1600" dirty="0" err="1">
                <a:latin typeface="Arial" charset="0"/>
                <a:ea typeface="Arial" charset="0"/>
                <a:cs typeface="Arial" charset="0"/>
              </a:rPr>
              <a:t>notably</a:t>
            </a:r>
            <a:r>
              <a:rPr lang="nb-NO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600" dirty="0" err="1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nb-NO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600" dirty="0" err="1" smtClean="0">
                <a:latin typeface="Arial" charset="0"/>
                <a:ea typeface="Arial" charset="0"/>
                <a:cs typeface="Arial" charset="0"/>
              </a:rPr>
              <a:t>collabarative</a:t>
            </a:r>
            <a:r>
              <a:rPr lang="nb-NO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600" dirty="0" err="1" smtClean="0">
                <a:latin typeface="Arial" charset="0"/>
                <a:ea typeface="Arial" charset="0"/>
                <a:cs typeface="Arial" charset="0"/>
              </a:rPr>
              <a:t>efforts</a:t>
            </a:r>
            <a:r>
              <a:rPr lang="nb-NO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600" dirty="0" err="1" smtClean="0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1600" dirty="0" smtClean="0">
                <a:latin typeface="Arial" charset="0"/>
                <a:ea typeface="Arial" charset="0"/>
                <a:cs typeface="Arial" charset="0"/>
              </a:rPr>
              <a:t>                        </a:t>
            </a:r>
          </a:p>
          <a:p>
            <a:pPr>
              <a:lnSpc>
                <a:spcPct val="150000"/>
              </a:lnSpc>
            </a:pPr>
            <a:r>
              <a:rPr lang="nb-NO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600" dirty="0" smtClean="0">
                <a:latin typeface="Arial" charset="0"/>
                <a:ea typeface="Arial" charset="0"/>
                <a:cs typeface="Arial" charset="0"/>
              </a:rPr>
              <a:t>    The </a:t>
            </a:r>
            <a:r>
              <a:rPr lang="nb-NO" sz="1600" dirty="0">
                <a:latin typeface="Arial" charset="0"/>
                <a:ea typeface="Arial" charset="0"/>
                <a:cs typeface="Arial" charset="0"/>
              </a:rPr>
              <a:t>United </a:t>
            </a:r>
            <a:r>
              <a:rPr lang="nb-NO" sz="1600" dirty="0" smtClean="0">
                <a:latin typeface="Arial" charset="0"/>
                <a:ea typeface="Arial" charset="0"/>
                <a:cs typeface="Arial" charset="0"/>
              </a:rPr>
              <a:t> States </a:t>
            </a:r>
            <a:r>
              <a:rPr lang="nb-NO" sz="1600" dirty="0">
                <a:latin typeface="Arial" charset="0"/>
                <a:ea typeface="Arial" charset="0"/>
                <a:cs typeface="Arial" charset="0"/>
              </a:rPr>
              <a:t>and T</a:t>
            </a:r>
            <a:r>
              <a:rPr lang="nb-NO" sz="1600" dirty="0" smtClean="0">
                <a:latin typeface="Arial" charset="0"/>
                <a:ea typeface="Arial" charset="0"/>
                <a:cs typeface="Arial" charset="0"/>
              </a:rPr>
              <a:t>he </a:t>
            </a:r>
            <a:r>
              <a:rPr lang="nb-NO" sz="1600" dirty="0">
                <a:latin typeface="Arial" charset="0"/>
                <a:ea typeface="Arial" charset="0"/>
                <a:cs typeface="Arial" charset="0"/>
              </a:rPr>
              <a:t>Russian </a:t>
            </a:r>
            <a:r>
              <a:rPr lang="nb-NO" sz="1600" dirty="0" err="1">
                <a:latin typeface="Arial" charset="0"/>
                <a:ea typeface="Arial" charset="0"/>
                <a:cs typeface="Arial" charset="0"/>
              </a:rPr>
              <a:t>Federation</a:t>
            </a:r>
            <a:r>
              <a:rPr lang="nb-NO" sz="1600" dirty="0">
                <a:latin typeface="Arial" charset="0"/>
                <a:ea typeface="Arial" charset="0"/>
                <a:cs typeface="Arial" charset="0"/>
              </a:rPr>
              <a:t> – See </a:t>
            </a:r>
            <a:r>
              <a:rPr lang="nb-NO" sz="1600" dirty="0" err="1" smtClean="0">
                <a:latin typeface="Arial" charset="0"/>
                <a:ea typeface="Arial" charset="0"/>
                <a:cs typeface="Arial" charset="0"/>
              </a:rPr>
              <a:t>additional</a:t>
            </a:r>
            <a:r>
              <a:rPr lang="nb-NO" sz="1600" dirty="0" smtClean="0">
                <a:latin typeface="Arial" charset="0"/>
                <a:ea typeface="Arial" charset="0"/>
                <a:cs typeface="Arial" charset="0"/>
              </a:rPr>
              <a:t> report  from NOAA.</a:t>
            </a:r>
            <a:endParaRPr lang="nb-NO" sz="16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dirty="0" smtClean="0">
                <a:latin typeface="Arial" charset="0"/>
                <a:ea typeface="Arial" charset="0"/>
                <a:cs typeface="Arial" charset="0"/>
              </a:rPr>
              <a:t>Norway is </a:t>
            </a:r>
            <a:r>
              <a:rPr lang="nb-NO" sz="1600" dirty="0" err="1" smtClean="0">
                <a:latin typeface="Arial" charset="0"/>
                <a:ea typeface="Arial" charset="0"/>
                <a:cs typeface="Arial" charset="0"/>
              </a:rPr>
              <a:t>currently</a:t>
            </a:r>
            <a:r>
              <a:rPr lang="nb-NO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600" dirty="0" err="1" smtClean="0">
                <a:latin typeface="Arial" charset="0"/>
                <a:ea typeface="Arial" charset="0"/>
                <a:cs typeface="Arial" charset="0"/>
              </a:rPr>
              <a:t>working</a:t>
            </a:r>
            <a:r>
              <a:rPr lang="nb-NO" sz="1600" dirty="0" smtClean="0"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nb-NO" sz="1600" dirty="0" err="1" smtClean="0">
                <a:latin typeface="Arial" charset="0"/>
                <a:ea typeface="Arial" charset="0"/>
                <a:cs typeface="Arial" charset="0"/>
              </a:rPr>
              <a:t>collaboration</a:t>
            </a:r>
            <a:r>
              <a:rPr lang="nb-NO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600" dirty="0" err="1" smtClean="0">
                <a:latin typeface="Arial" charset="0"/>
                <a:ea typeface="Arial" charset="0"/>
                <a:cs typeface="Arial" charset="0"/>
              </a:rPr>
              <a:t>with</a:t>
            </a:r>
            <a:r>
              <a:rPr lang="nb-NO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600" dirty="0" err="1" smtClean="0">
                <a:latin typeface="Arial" charset="0"/>
                <a:ea typeface="Arial" charset="0"/>
                <a:cs typeface="Arial" charset="0"/>
              </a:rPr>
              <a:t>Denmark</a:t>
            </a:r>
            <a:r>
              <a:rPr lang="nb-NO" sz="1600" dirty="0" smtClean="0">
                <a:latin typeface="Arial" charset="0"/>
                <a:ea typeface="Arial" charset="0"/>
                <a:cs typeface="Arial" charset="0"/>
              </a:rPr>
              <a:t> and Germany to </a:t>
            </a:r>
            <a:r>
              <a:rPr lang="nb-NO" sz="1600" dirty="0" err="1" smtClean="0">
                <a:latin typeface="Arial" charset="0"/>
                <a:ea typeface="Arial" charset="0"/>
                <a:cs typeface="Arial" charset="0"/>
              </a:rPr>
              <a:t>eliminate</a:t>
            </a:r>
            <a:r>
              <a:rPr lang="nb-NO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600" dirty="0" err="1" smtClean="0">
                <a:latin typeface="Arial" charset="0"/>
                <a:ea typeface="Arial" charset="0"/>
                <a:cs typeface="Arial" charset="0"/>
              </a:rPr>
              <a:t>overlaps</a:t>
            </a:r>
            <a:r>
              <a:rPr lang="nb-NO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600" dirty="0" err="1" smtClean="0">
                <a:latin typeface="Arial" charset="0"/>
                <a:ea typeface="Arial" charset="0"/>
                <a:cs typeface="Arial" charset="0"/>
              </a:rPr>
              <a:t>with</a:t>
            </a:r>
            <a:r>
              <a:rPr lang="nb-NO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600" dirty="0" err="1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nb-NO" sz="1600" dirty="0" smtClean="0">
                <a:latin typeface="Arial" charset="0"/>
                <a:ea typeface="Arial" charset="0"/>
                <a:cs typeface="Arial" charset="0"/>
              </a:rPr>
              <a:t> NO1A3000 </a:t>
            </a:r>
            <a:r>
              <a:rPr lang="nb-NO" sz="1600" dirty="0" err="1" smtClean="0">
                <a:latin typeface="Arial" charset="0"/>
                <a:ea typeface="Arial" charset="0"/>
                <a:cs typeface="Arial" charset="0"/>
              </a:rPr>
              <a:t>cell</a:t>
            </a:r>
            <a:r>
              <a:rPr lang="nb-NO" sz="16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dirty="0" err="1" smtClean="0">
                <a:latin typeface="Arial" charset="0"/>
                <a:ea typeface="Arial" charset="0"/>
                <a:cs typeface="Arial" charset="0"/>
              </a:rPr>
              <a:t>Work</a:t>
            </a:r>
            <a:r>
              <a:rPr lang="nb-NO" sz="1600" dirty="0" smtClean="0"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nb-NO" sz="1600" dirty="0" smtClean="0">
                <a:latin typeface="Arial" charset="0"/>
                <a:ea typeface="Arial" charset="0"/>
                <a:cs typeface="Arial" charset="0"/>
              </a:rPr>
              <a:t>progress</a:t>
            </a:r>
            <a:r>
              <a:rPr lang="nb-NO" sz="1600" dirty="0" smtClean="0">
                <a:latin typeface="Arial" charset="0"/>
                <a:ea typeface="Arial" charset="0"/>
                <a:cs typeface="Arial" charset="0"/>
              </a:rPr>
              <a:t>/ </a:t>
            </a:r>
            <a:r>
              <a:rPr lang="nb-NO" sz="1600" smtClean="0">
                <a:latin typeface="Arial" charset="0"/>
                <a:ea typeface="Arial" charset="0"/>
                <a:cs typeface="Arial" charset="0"/>
              </a:rPr>
              <a:t>complete</a:t>
            </a:r>
            <a:r>
              <a:rPr lang="nb-NO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600" dirty="0" err="1" smtClean="0">
                <a:latin typeface="Arial" charset="0"/>
                <a:ea typeface="Arial" charset="0"/>
                <a:cs typeface="Arial" charset="0"/>
              </a:rPr>
              <a:t>on</a:t>
            </a:r>
            <a:r>
              <a:rPr lang="nb-NO" sz="1600" dirty="0" smtClean="0">
                <a:latin typeface="Arial" charset="0"/>
                <a:ea typeface="Arial" charset="0"/>
                <a:cs typeface="Arial" charset="0"/>
              </a:rPr>
              <a:t> all </a:t>
            </a:r>
            <a:r>
              <a:rPr lang="nb-NO" sz="1600" dirty="0" err="1" smtClean="0">
                <a:latin typeface="Arial" charset="0"/>
                <a:ea typeface="Arial" charset="0"/>
                <a:cs typeface="Arial" charset="0"/>
              </a:rPr>
              <a:t>but</a:t>
            </a:r>
            <a:r>
              <a:rPr lang="nb-NO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600" dirty="0" err="1" smtClean="0">
                <a:latin typeface="Arial" charset="0"/>
                <a:ea typeface="Arial" charset="0"/>
                <a:cs typeface="Arial" charset="0"/>
              </a:rPr>
              <a:t>two</a:t>
            </a:r>
            <a:r>
              <a:rPr lang="nb-NO" sz="1600" dirty="0" smtClean="0">
                <a:latin typeface="Arial" charset="0"/>
                <a:ea typeface="Arial" charset="0"/>
                <a:cs typeface="Arial" charset="0"/>
              </a:rPr>
              <a:t> overlapping </a:t>
            </a:r>
            <a:r>
              <a:rPr lang="nb-NO" sz="1600" dirty="0" err="1" smtClean="0">
                <a:latin typeface="Arial" charset="0"/>
                <a:ea typeface="Arial" charset="0"/>
                <a:cs typeface="Arial" charset="0"/>
              </a:rPr>
              <a:t>issues</a:t>
            </a:r>
            <a:r>
              <a:rPr lang="nb-NO" sz="16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48" y="686627"/>
            <a:ext cx="11622125" cy="3480725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7320136" y="836712"/>
            <a:ext cx="504056" cy="3330640"/>
          </a:xfrm>
          <a:prstGeom prst="rect">
            <a:avLst/>
          </a:prstGeom>
          <a:noFill/>
          <a:ln w="76200">
            <a:solidFill>
              <a:srgbClr val="FFFF00">
                <a:alpha val="52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9960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67808" y="404664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>
                <a:latin typeface="Arial" charset="0"/>
                <a:ea typeface="Arial" charset="0"/>
                <a:cs typeface="Arial" charset="0"/>
              </a:rPr>
              <a:t>AIS and CATZOC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20" y="1256148"/>
            <a:ext cx="4883464" cy="4706403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679" y="1628800"/>
            <a:ext cx="1008112" cy="1152128"/>
          </a:xfrm>
          <a:prstGeom prst="rect">
            <a:avLst/>
          </a:prstGeom>
          <a:ln w="63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245679" y="2996952"/>
            <a:ext cx="596993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nb-N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Utilising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Ship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traffic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AIS and survey data </a:t>
            </a:r>
            <a:r>
              <a:rPr lang="nb-N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nb-N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highlight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 gaps in ENC </a:t>
            </a:r>
            <a:r>
              <a:rPr lang="nb-N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coverage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nb-N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b-N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infancy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r-IN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 to be </a:t>
            </a:r>
            <a:r>
              <a:rPr lang="nb-N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 in ENC </a:t>
            </a:r>
            <a:r>
              <a:rPr lang="nb-N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scheming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27848" y="620688"/>
            <a:ext cx="2009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nb-NO" dirty="0" err="1" smtClean="0">
                <a:latin typeface="Arial" charset="0"/>
                <a:ea typeface="Arial" charset="0"/>
                <a:cs typeface="Arial" charset="0"/>
              </a:rPr>
              <a:t>Way</a:t>
            </a:r>
            <a:r>
              <a:rPr lang="nb-NO" dirty="0" smtClean="0">
                <a:latin typeface="Arial" charset="0"/>
                <a:ea typeface="Arial" charset="0"/>
                <a:cs typeface="Arial" charset="0"/>
              </a:rPr>
              <a:t> Forward</a:t>
            </a:r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9416" y="1412776"/>
            <a:ext cx="96490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Continue to monitor ENC coverage in Arctic.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Finalise work to eliminate gaps and overlaps in ENC coverage. 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GB" dirty="0" smtClean="0"/>
              <a:t>Further explore possibilities of using AIS and CATZOC data for ENC Scheming.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GB" dirty="0"/>
              <a:t>Test </a:t>
            </a:r>
            <a:r>
              <a:rPr lang="en-GB" dirty="0" err="1"/>
              <a:t>INToGIS</a:t>
            </a:r>
            <a:r>
              <a:rPr lang="en-GB" dirty="0"/>
              <a:t> development phase II tools and report back.</a:t>
            </a:r>
          </a:p>
          <a:p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Provision of backup requirements for paper chart in accordance with action item ARHC7-21.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631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632" y="260648"/>
            <a:ext cx="6199163" cy="61385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3503712" y="908720"/>
            <a:ext cx="5040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Thank you for your attention.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49096" y="353719"/>
            <a:ext cx="1449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AICCWG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Bild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275" y="1127548"/>
            <a:ext cx="4630949" cy="4418475"/>
          </a:xfrm>
          <a:prstGeom prst="rect">
            <a:avLst/>
          </a:prstGeom>
          <a:ln w="63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kstSylinder 17"/>
          <p:cNvSpPr txBox="1"/>
          <p:nvPr/>
        </p:nvSpPr>
        <p:spPr>
          <a:xfrm>
            <a:off x="8892689" y="2492896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INT Region N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6061" y="1204091"/>
            <a:ext cx="66000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AICCWG is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fully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manned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Norway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continues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 formal 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meetings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r-I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done by 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correspondence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Good 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progress is 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being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ToR’s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updated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Feb</a:t>
            </a:r>
            <a:r>
              <a:rPr lang="nb-NO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smtClean="0">
                <a:latin typeface="Arial" panose="020B0604020202020204" pitchFamily="34" charset="0"/>
                <a:cs typeface="Arial" panose="020B0604020202020204" pitchFamily="34" charset="0"/>
              </a:rPr>
              <a:t>2018.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dirty="0">
                <a:solidFill>
                  <a:schemeClr val="tx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  <a:t>  </a:t>
            </a:r>
            <a:r>
              <a:rPr lang="nb-NO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  <a:t>     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ToR_AICCWG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Bild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51" y="5274713"/>
            <a:ext cx="970795" cy="705768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Bild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73" y="5243529"/>
            <a:ext cx="970795" cy="719859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Bild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476" y="5243529"/>
            <a:ext cx="890054" cy="703545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Bild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659" y="5274713"/>
            <a:ext cx="895019" cy="729242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Bild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407" y="5274713"/>
            <a:ext cx="948139" cy="741276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747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4079776" y="332656"/>
            <a:ext cx="3625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>
                <a:latin typeface="Arial" charset="0"/>
                <a:ea typeface="Arial" charset="0"/>
                <a:cs typeface="Arial" charset="0"/>
              </a:rPr>
              <a:t>INT Charts Status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360" y="1165103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The INT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chart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portfolio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for Region N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consists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charts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coastal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charts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planned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All Charts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Norwegian.</a:t>
            </a:r>
          </a:p>
          <a:p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1 New INT Chart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published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in 2018:</a:t>
            </a:r>
          </a:p>
          <a:p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     INT 9314 (NO 311)</a:t>
            </a:r>
          </a:p>
        </p:txBody>
      </p:sp>
      <p:pic>
        <p:nvPicPr>
          <p:cNvPr id="7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744" y="1303715"/>
            <a:ext cx="4914464" cy="4274835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Bild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3334169"/>
            <a:ext cx="4536504" cy="2928871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367808" y="5812463"/>
            <a:ext cx="7554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Is 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extending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INT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chart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coverage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region a desirable goal?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Sylinder 6"/>
          <p:cNvSpPr txBox="1"/>
          <p:nvPr/>
        </p:nvSpPr>
        <p:spPr>
          <a:xfrm>
            <a:off x="10200456" y="5029657"/>
            <a:ext cx="967383" cy="46166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nb-NO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Produced</a:t>
            </a:r>
          </a:p>
          <a:p>
            <a:pPr algn="r"/>
            <a:endParaRPr lang="nb-NO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nb-NO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Bild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5084494"/>
            <a:ext cx="297521" cy="366712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10586623" y="5227370"/>
            <a:ext cx="5645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800" dirty="0" err="1">
                <a:latin typeface="Arial" panose="020B0604020202020204" pitchFamily="34" charset="0"/>
                <a:cs typeface="Arial" panose="020B0604020202020204" pitchFamily="34" charset="0"/>
              </a:rPr>
              <a:t>Planned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83094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076" y="466727"/>
            <a:ext cx="5617212" cy="729010"/>
          </a:xfrm>
        </p:spPr>
        <p:txBody>
          <a:bodyPr>
            <a:noAutofit/>
          </a:bodyPr>
          <a:lstStyle/>
          <a:p>
            <a:r>
              <a:rPr lang="nb-NO" sz="2400" b="0" dirty="0">
                <a:latin typeface="Arial" charset="0"/>
                <a:ea typeface="Arial" charset="0"/>
                <a:cs typeface="Arial" charset="0"/>
              </a:rPr>
              <a:t>Status </a:t>
            </a:r>
            <a:r>
              <a:rPr lang="nb-NO" sz="2400" b="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2400" b="0" dirty="0">
                <a:latin typeface="Arial" charset="0"/>
                <a:ea typeface="Arial" charset="0"/>
                <a:cs typeface="Arial" charset="0"/>
              </a:rPr>
              <a:t> The ENC </a:t>
            </a:r>
            <a:r>
              <a:rPr lang="nb-NO" sz="2400" b="0" dirty="0" err="1">
                <a:latin typeface="Arial" charset="0"/>
                <a:ea typeface="Arial" charset="0"/>
                <a:cs typeface="Arial" charset="0"/>
              </a:rPr>
              <a:t>Scheme</a:t>
            </a:r>
            <a:r>
              <a:rPr lang="nb-NO" sz="2400" b="0" dirty="0">
                <a:latin typeface="Arial" charset="0"/>
                <a:ea typeface="Arial" charset="0"/>
                <a:cs typeface="Arial" charset="0"/>
              </a:rPr>
              <a:t> UB1 in Region 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/>
          </a:p>
        </p:txBody>
      </p:sp>
      <p:pic>
        <p:nvPicPr>
          <p:cNvPr id="3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19" y="1195737"/>
            <a:ext cx="4968125" cy="5089103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8688287" y="1772816"/>
            <a:ext cx="3528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ENCs</a:t>
            </a:r>
            <a:endParaRPr lang="nb-NO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ENCs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planned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10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908720"/>
            <a:ext cx="5018943" cy="5316676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855640" y="260648"/>
            <a:ext cx="6339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Status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The ENC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Scheme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UB2 in Region 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00256" y="1196752"/>
            <a:ext cx="4608512" cy="1939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83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ENCs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ENCs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published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by United States: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US2ARCDG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US2ARCHD</a:t>
            </a:r>
          </a:p>
        </p:txBody>
      </p:sp>
    </p:spTree>
    <p:extLst>
      <p:ext uri="{BB962C8B-B14F-4D97-AF65-F5344CB8AC3E}">
        <p14:creationId xmlns:p14="http://schemas.microsoft.com/office/powerpoint/2010/main" val="210977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1584" y="391827"/>
            <a:ext cx="6339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Status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The ENC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Scheme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UB3 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in Region 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052736"/>
            <a:ext cx="5151679" cy="4968552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096000" y="1020074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159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ENCs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ENCs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Norway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NO3C4436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NO3C4236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Coverage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extended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NO3D4636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Covering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corridor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Storfjorden, Svalbard 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5" y="3673822"/>
            <a:ext cx="2014644" cy="2403360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Bild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604" y="3695212"/>
            <a:ext cx="1696875" cy="245505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917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39616" y="332656"/>
            <a:ext cx="6339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>
                <a:latin typeface="Arial" charset="0"/>
                <a:ea typeface="Arial" charset="0"/>
                <a:cs typeface="Arial" charset="0"/>
              </a:rPr>
              <a:t>Status </a:t>
            </a:r>
            <a:r>
              <a:rPr lang="nb-NO" sz="24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2400" dirty="0">
                <a:latin typeface="Arial" charset="0"/>
                <a:ea typeface="Arial" charset="0"/>
                <a:cs typeface="Arial" charset="0"/>
              </a:rPr>
              <a:t> The ENC </a:t>
            </a:r>
            <a:r>
              <a:rPr lang="nb-NO" sz="2400" dirty="0" err="1">
                <a:latin typeface="Arial" charset="0"/>
                <a:ea typeface="Arial" charset="0"/>
                <a:cs typeface="Arial" charset="0"/>
              </a:rPr>
              <a:t>Scheme</a:t>
            </a:r>
            <a:r>
              <a:rPr lang="nb-NO" sz="2400" dirty="0">
                <a:latin typeface="Arial" charset="0"/>
                <a:ea typeface="Arial" charset="0"/>
                <a:cs typeface="Arial" charset="0"/>
              </a:rPr>
              <a:t> UB4 in Region N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980728"/>
            <a:ext cx="5184576" cy="5225279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096000" y="1010914"/>
            <a:ext cx="568863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345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ENCs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by The Russian 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Federation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6 New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ENCs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RU4P7PA0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RU4P6PA0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RU4P6P90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RU4P5P70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RU4P1P90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RU4OQP90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Coverage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amended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ENCs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RU4P1P70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RU4POQP70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Enc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deleted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RU4P5P90</a:t>
            </a:r>
          </a:p>
        </p:txBody>
      </p:sp>
    </p:spTree>
    <p:extLst>
      <p:ext uri="{BB962C8B-B14F-4D97-AF65-F5344CB8AC3E}">
        <p14:creationId xmlns:p14="http://schemas.microsoft.com/office/powerpoint/2010/main" val="23153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23592" y="332656"/>
            <a:ext cx="6595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>
                <a:latin typeface="Arial" charset="0"/>
                <a:ea typeface="Arial" charset="0"/>
                <a:cs typeface="Arial" charset="0"/>
              </a:rPr>
              <a:t>Status </a:t>
            </a:r>
            <a:r>
              <a:rPr lang="nb-NO" sz="24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2400" dirty="0">
                <a:latin typeface="Arial" charset="0"/>
                <a:ea typeface="Arial" charset="0"/>
                <a:cs typeface="Arial" charset="0"/>
              </a:rPr>
              <a:t> The ENC </a:t>
            </a:r>
            <a:r>
              <a:rPr lang="nb-NO" sz="2400" dirty="0" err="1">
                <a:latin typeface="Arial" charset="0"/>
                <a:ea typeface="Arial" charset="0"/>
                <a:cs typeface="Arial" charset="0"/>
              </a:rPr>
              <a:t>Scheme</a:t>
            </a:r>
            <a:r>
              <a:rPr lang="nb-NO" sz="2400" dirty="0">
                <a:latin typeface="Arial" charset="0"/>
                <a:ea typeface="Arial" charset="0"/>
                <a:cs typeface="Arial" charset="0"/>
              </a:rPr>
              <a:t> UB5/6 in Region N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52736"/>
            <a:ext cx="5399351" cy="5206325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456040" y="1268760"/>
            <a:ext cx="36365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u="sng" dirty="0" err="1"/>
              <a:t>Usage</a:t>
            </a:r>
            <a:r>
              <a:rPr lang="nb-NO" u="sng" dirty="0"/>
              <a:t> Band 5</a:t>
            </a:r>
          </a:p>
          <a:p>
            <a:r>
              <a:rPr lang="nb-NO" dirty="0"/>
              <a:t>135 </a:t>
            </a:r>
            <a:r>
              <a:rPr lang="nb-NO" dirty="0" err="1"/>
              <a:t>ENCs</a:t>
            </a:r>
            <a:endParaRPr lang="nb-NO" dirty="0"/>
          </a:p>
          <a:p>
            <a:endParaRPr lang="nb-NO" dirty="0"/>
          </a:p>
          <a:p>
            <a:r>
              <a:rPr lang="nb-NO" dirty="0"/>
              <a:t>3 New</a:t>
            </a:r>
          </a:p>
          <a:p>
            <a:endParaRPr lang="nb-NO" dirty="0"/>
          </a:p>
          <a:p>
            <a:r>
              <a:rPr lang="nb-NO" dirty="0"/>
              <a:t>Norway: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NO5H2939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NO5G2940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r>
              <a:rPr lang="nb-NO" dirty="0"/>
              <a:t>Russian </a:t>
            </a:r>
            <a:r>
              <a:rPr lang="nb-NO" dirty="0" err="1"/>
              <a:t>Federation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RU5OSL80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r>
              <a:rPr lang="nb-NO" u="sng" dirty="0" err="1"/>
              <a:t>Usage</a:t>
            </a:r>
            <a:r>
              <a:rPr lang="nb-NO" u="sng" dirty="0"/>
              <a:t> Band 6</a:t>
            </a:r>
          </a:p>
          <a:p>
            <a:endParaRPr lang="nb-NO" dirty="0"/>
          </a:p>
          <a:p>
            <a:r>
              <a:rPr lang="nb-NO" dirty="0"/>
              <a:t>23 </a:t>
            </a:r>
            <a:r>
              <a:rPr lang="nb-NO" dirty="0" err="1"/>
              <a:t>ENCs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62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55840" y="548680"/>
            <a:ext cx="2291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>
                <a:latin typeface="Arial" charset="0"/>
                <a:ea typeface="Arial" charset="0"/>
                <a:cs typeface="Arial" charset="0"/>
              </a:rPr>
              <a:t>ENC </a:t>
            </a:r>
            <a:r>
              <a:rPr lang="nb-NO" sz="2400" dirty="0" err="1">
                <a:latin typeface="Arial" charset="0"/>
                <a:ea typeface="Arial" charset="0"/>
                <a:cs typeface="Arial" charset="0"/>
              </a:rPr>
              <a:t>Proposals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78" y="1497820"/>
            <a:ext cx="825658" cy="600253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Bil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78" y="3134979"/>
            <a:ext cx="825658" cy="652643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Bild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78" y="4778360"/>
            <a:ext cx="825658" cy="605465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919536" y="1336281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Canada – A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UB3 ENC is under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chart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7770: Spence Bay and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Approaches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– Due for 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publication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2018.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19536" y="3091968"/>
            <a:ext cx="55543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600" dirty="0"/>
              <a:t>Norway – A </a:t>
            </a:r>
            <a:r>
              <a:rPr lang="nb-NO" sz="1600" dirty="0" err="1"/>
              <a:t>new</a:t>
            </a:r>
            <a:r>
              <a:rPr lang="nb-NO" sz="1600" dirty="0"/>
              <a:t> UB3 ENC is </a:t>
            </a:r>
            <a:r>
              <a:rPr lang="nb-NO" sz="1600" dirty="0" err="1"/>
              <a:t>planned</a:t>
            </a:r>
            <a:r>
              <a:rPr lang="nb-NO" sz="1600" dirty="0"/>
              <a:t> for </a:t>
            </a:r>
            <a:r>
              <a:rPr lang="nb-NO" sz="1600" dirty="0" err="1"/>
              <a:t>chart</a:t>
            </a:r>
            <a:r>
              <a:rPr lang="nb-NO" sz="1600" dirty="0"/>
              <a:t> </a:t>
            </a:r>
            <a:r>
              <a:rPr lang="nb-NO" sz="1600" dirty="0" smtClean="0"/>
              <a:t>537. </a:t>
            </a:r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1919536" y="4665595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b-NO" sz="1600" dirty="0"/>
              <a:t>United States – NOAA is planning to </a:t>
            </a:r>
            <a:r>
              <a:rPr lang="nb-NO" sz="1600" dirty="0" err="1"/>
              <a:t>rescheme</a:t>
            </a:r>
            <a:r>
              <a:rPr lang="nb-NO" sz="1600" dirty="0"/>
              <a:t> </a:t>
            </a:r>
            <a:r>
              <a:rPr lang="nb-NO" sz="1600" dirty="0" err="1"/>
              <a:t>its</a:t>
            </a:r>
            <a:r>
              <a:rPr lang="nb-NO" sz="1600" dirty="0"/>
              <a:t> </a:t>
            </a:r>
            <a:r>
              <a:rPr lang="nb-NO" sz="1600" dirty="0" err="1"/>
              <a:t>entire</a:t>
            </a:r>
            <a:r>
              <a:rPr lang="nb-NO" sz="1600" dirty="0"/>
              <a:t> ENC suite. Still in planning stages </a:t>
            </a:r>
            <a:r>
              <a:rPr lang="nb-NO" sz="1600" dirty="0" err="1"/>
              <a:t>with</a:t>
            </a:r>
            <a:r>
              <a:rPr lang="nb-NO" sz="1600" dirty="0"/>
              <a:t> </a:t>
            </a:r>
            <a:r>
              <a:rPr lang="nb-NO" sz="1600" dirty="0" err="1"/>
              <a:t>no</a:t>
            </a:r>
            <a:r>
              <a:rPr lang="nb-NO" sz="1600" dirty="0"/>
              <a:t> </a:t>
            </a:r>
            <a:r>
              <a:rPr lang="nb-NO" sz="1600" dirty="0" err="1"/>
              <a:t>set</a:t>
            </a:r>
            <a:r>
              <a:rPr lang="nb-NO" sz="1600" dirty="0"/>
              <a:t> </a:t>
            </a:r>
            <a:r>
              <a:rPr lang="nb-NO" sz="1600" dirty="0" err="1"/>
              <a:t>schedule</a:t>
            </a:r>
            <a:r>
              <a:rPr lang="nb-NO" sz="1600" dirty="0"/>
              <a:t> </a:t>
            </a:r>
            <a:r>
              <a:rPr lang="nb-NO" sz="1600" dirty="0" err="1" smtClean="0"/>
              <a:t>confirmed</a:t>
            </a:r>
            <a:r>
              <a:rPr lang="nb-NO" sz="1600" dirty="0" smtClean="0"/>
              <a:t>.</a:t>
            </a:r>
            <a:endParaRPr lang="en-GB" sz="1600" dirty="0"/>
          </a:p>
        </p:txBody>
      </p:sp>
      <p:pic>
        <p:nvPicPr>
          <p:cNvPr id="10" name="Bild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209" y="1336281"/>
            <a:ext cx="1852402" cy="1064670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Bild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14" y="2968264"/>
            <a:ext cx="1852402" cy="1295626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34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rtverket_ppt-mal">
  <a:themeElements>
    <a:clrScheme name="Kartverke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00736"/>
      </a:accent1>
      <a:accent2>
        <a:srgbClr val="DD5D26"/>
      </a:accent2>
      <a:accent3>
        <a:srgbClr val="EC9E25"/>
      </a:accent3>
      <a:accent4>
        <a:srgbClr val="6D3B7D"/>
      </a:accent4>
      <a:accent5>
        <a:srgbClr val="6F7371"/>
      </a:accent5>
      <a:accent6>
        <a:srgbClr val="5781A8"/>
      </a:accent6>
      <a:hlink>
        <a:srgbClr val="9CC52D"/>
      </a:hlink>
      <a:folHlink>
        <a:srgbClr val="0092C9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96000">
              <a:srgbClr val="F4F1F1"/>
            </a:gs>
            <a:gs pos="100000">
              <a:srgbClr val="EDEBE8"/>
            </a:gs>
          </a:gsLst>
          <a:path path="rect">
            <a:fillToRect r="100000" b="100000"/>
          </a:path>
          <a:tileRect l="-100000" t="-100000"/>
        </a:gradFill>
        <a:ln>
          <a:solidFill>
            <a:srgbClr val="D2CFC9">
              <a:alpha val="52000"/>
            </a:srgbClr>
          </a:solidFill>
        </a:ln>
        <a:effectLst/>
      </a:spPr>
      <a:bodyPr rtlCol="0" anchor="ctr"/>
      <a:lstStyle>
        <a:defPPr algn="ctr">
          <a:defRPr dirty="0">
            <a:solidFill>
              <a:schemeClr val="tx1"/>
            </a:solidFill>
            <a:latin typeface="Verdana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sjon1" id="{F9DDA894-56E3-4705-957B-1C2EA25D9D80}" vid="{293AD5F4-ADE1-4A52-86D3-B9096223B18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Kartverket norsk mal 16-9 format</Template>
  <TotalTime>0</TotalTime>
  <Words>500</Words>
  <Application>Microsoft Office PowerPoint</Application>
  <PresentationFormat>Widescreen</PresentationFormat>
  <Paragraphs>121</Paragraphs>
  <Slides>13</Slides>
  <Notes>13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8" baseType="lpstr">
      <vt:lpstr>Arial</vt:lpstr>
      <vt:lpstr>Calibri</vt:lpstr>
      <vt:lpstr>Corbel</vt:lpstr>
      <vt:lpstr>Verdana</vt:lpstr>
      <vt:lpstr>Kartverket_ppt-mal</vt:lpstr>
      <vt:lpstr>PowerPoint-presentasjon</vt:lpstr>
      <vt:lpstr>PowerPoint-presentasjon</vt:lpstr>
      <vt:lpstr>PowerPoint-presentasjon</vt:lpstr>
      <vt:lpstr>Status of The ENC Scheme UB1 in Region N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2018-01-15T14:40:22Z</dcterms:created>
  <dcterms:modified xsi:type="dcterms:W3CDTF">2018-09-03T11:05:33Z</dcterms:modified>
</cp:coreProperties>
</file>