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75" r:id="rId2"/>
    <p:sldId id="277" r:id="rId3"/>
    <p:sldId id="276" r:id="rId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4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095703" y="760834"/>
            <a:ext cx="9822233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Calendar and Deadlines for C-3 and A-2 </a:t>
            </a:r>
            <a:endParaRPr lang="en-A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IHO </a:t>
            </a:r>
            <a:r>
              <a:rPr lang="fr-F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/>
          </p:cNvGraphicFramePr>
          <p:nvPr>
            <p:extLst/>
          </p:nvPr>
        </p:nvGraphicFramePr>
        <p:xfrm>
          <a:off x="2065283" y="1536617"/>
          <a:ext cx="8726214" cy="3854966"/>
        </p:xfrm>
        <a:graphic>
          <a:graphicData uri="http://schemas.openxmlformats.org/drawingml/2006/table">
            <a:tbl>
              <a:tblPr firstRow="1" firstCol="1" bandRow="1"/>
              <a:tblGrid>
                <a:gridCol w="3665404"/>
                <a:gridCol w="5060810"/>
              </a:tblGrid>
              <a:tr h="3705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u="sng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Date</a:t>
                      </a:r>
                      <a:endParaRPr lang="en-GB" sz="2000" b="1" u="sng" noProof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u="sng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Assembly Calendar</a:t>
                      </a:r>
                      <a:endParaRPr lang="en-GB" sz="2000" b="1" u="sng" noProof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*</a:t>
                      </a:r>
                      <a:r>
                        <a:rPr lang="en-GB" sz="2000" u="sng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Time 0 (T 0)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(21 April 2020</a:t>
                      </a: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Opening of the Assembly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noProof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noProof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1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*</a:t>
                      </a:r>
                      <a:r>
                        <a:rPr lang="en-GB" sz="2000" u="sng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T0 – 2 months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(21 February 2020)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noProof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Circulation of reports and other documents</a:t>
                      </a:r>
                      <a:endParaRPr lang="en-GB" sz="2000" noProof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1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*</a:t>
                      </a:r>
                      <a:r>
                        <a:rPr lang="en-GB" sz="2000" u="sng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T0 – 4 months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(</a:t>
                      </a:r>
                      <a:r>
                        <a:rPr lang="en-GB" sz="20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21 December</a:t>
                      </a:r>
                      <a:r>
                        <a:rPr lang="en-GB" sz="2000" baseline="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 2019</a:t>
                      </a:r>
                      <a:r>
                        <a:rPr lang="en-GB" sz="2000" baseline="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000" noProof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Submission of proposals to the Secretariat</a:t>
                      </a:r>
                      <a:endParaRPr lang="en-GB" sz="2000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1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*</a:t>
                      </a:r>
                      <a:r>
                        <a:rPr lang="en-GB" sz="2000" u="sng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T0 – 6 months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(21 October 2019)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</a:rPr>
                        <a:t>Circulation of provisional Agenda</a:t>
                      </a:r>
                      <a:endParaRPr lang="en-GB" sz="2000" noProof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1524000" y="-6"/>
            <a:ext cx="9144000" cy="12686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u="sng" dirty="0" smtClean="0">
                <a:solidFill>
                  <a:srgbClr val="0070C0"/>
                </a:solidFill>
              </a:rPr>
              <a:t>Preparation </a:t>
            </a:r>
            <a:r>
              <a:rPr lang="en-US" sz="3600" b="1" u="sng" dirty="0">
                <a:solidFill>
                  <a:srgbClr val="0070C0"/>
                </a:solidFill>
              </a:rPr>
              <a:t>of the </a:t>
            </a:r>
            <a:r>
              <a:rPr lang="en-US" sz="3600" b="1" u="sng" dirty="0" smtClean="0">
                <a:solidFill>
                  <a:srgbClr val="0070C0"/>
                </a:solidFill>
              </a:rPr>
              <a:t>Assembly-2 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err="1" smtClean="0">
                <a:solidFill>
                  <a:srgbClr val="0070C0"/>
                </a:solidFill>
              </a:rPr>
              <a:t>RoP</a:t>
            </a:r>
            <a:r>
              <a:rPr lang="en-US" sz="3600" b="1" dirty="0" smtClean="0">
                <a:solidFill>
                  <a:srgbClr val="0070C0"/>
                </a:solidFill>
              </a:rPr>
              <a:t> of the Assembly)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5" y="89556"/>
            <a:ext cx="11663081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Countdowns for </a:t>
            </a:r>
            <a:r>
              <a:rPr lang="en-AU" dirty="0" smtClean="0">
                <a:solidFill>
                  <a:srgbClr val="00B050"/>
                </a:solidFill>
              </a:rPr>
              <a:t>HSSC</a:t>
            </a:r>
            <a:r>
              <a:rPr lang="en-AU" dirty="0" smtClean="0"/>
              <a:t>, </a:t>
            </a:r>
            <a:r>
              <a:rPr lang="en-AU" dirty="0" smtClean="0">
                <a:solidFill>
                  <a:srgbClr val="00B050"/>
                </a:solidFill>
              </a:rPr>
              <a:t>IRCC</a:t>
            </a:r>
            <a:r>
              <a:rPr lang="en-AU" dirty="0" smtClean="0"/>
              <a:t>, </a:t>
            </a:r>
            <a:r>
              <a:rPr lang="en-AU" dirty="0" smtClean="0">
                <a:solidFill>
                  <a:srgbClr val="FF0000"/>
                </a:solidFill>
              </a:rPr>
              <a:t>Council</a:t>
            </a:r>
            <a:r>
              <a:rPr lang="en-AU" dirty="0" smtClean="0"/>
              <a:t>, </a:t>
            </a:r>
            <a:r>
              <a:rPr lang="en-AU" dirty="0" smtClean="0">
                <a:solidFill>
                  <a:srgbClr val="FF0000"/>
                </a:solidFill>
              </a:rPr>
              <a:t>Assembly</a:t>
            </a:r>
            <a:r>
              <a:rPr lang="en-AU" dirty="0" smtClean="0">
                <a:solidFill>
                  <a:schemeClr val="tx1"/>
                </a:solidFill>
              </a:rPr>
              <a:t> by </a:t>
            </a:r>
            <a:r>
              <a:rPr lang="en-AU" dirty="0" smtClean="0"/>
              <a:t>2020</a:t>
            </a:r>
            <a:endParaRPr lang="en-AU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13765" y="5235388"/>
            <a:ext cx="11555506" cy="17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13765" y="1444146"/>
            <a:ext cx="11555506" cy="1793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3765" y="3339767"/>
            <a:ext cx="11555506" cy="179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469333" y="2841806"/>
            <a:ext cx="1129558" cy="1023758"/>
            <a:chOff x="11062437" y="2796986"/>
            <a:chExt cx="1129558" cy="102375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1707901" y="3164541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1071407" y="2796986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Oct. 2019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62437" y="3451412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Council-3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" y="923354"/>
            <a:ext cx="1246068" cy="1300757"/>
            <a:chOff x="11062437" y="2796986"/>
            <a:chExt cx="1246068" cy="1300757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1707901" y="3164541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1071406" y="2796986"/>
              <a:ext cx="1237099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/>
                <a:t>May/</a:t>
              </a:r>
              <a:r>
                <a:rPr lang="fr-FR" sz="1200" b="1" dirty="0" err="1" smtClean="0"/>
                <a:t>June</a:t>
              </a:r>
              <a:r>
                <a:rPr lang="fr-FR" sz="1200" b="1" dirty="0" smtClean="0"/>
                <a:t> 2019</a:t>
              </a:r>
              <a:endParaRPr lang="en-US" sz="12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62437" y="3451412"/>
              <a:ext cx="1120588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HSSC11, IRCC11</a:t>
              </a:r>
              <a:endParaRPr lang="en-US" b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237103" y="932317"/>
            <a:ext cx="1452309" cy="1300757"/>
            <a:chOff x="1371578" y="932317"/>
            <a:chExt cx="1452309" cy="130075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017043" y="1299872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380548" y="932317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July 2019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71578" y="1586743"/>
              <a:ext cx="1443339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Report/</a:t>
              </a:r>
              <a:r>
                <a:rPr lang="fr-FR" b="1" dirty="0" err="1" smtClean="0"/>
                <a:t>Prop</a:t>
              </a:r>
              <a:r>
                <a:rPr lang="fr-FR" b="1" dirty="0" smtClean="0"/>
                <a:t>. to C-3</a:t>
              </a:r>
              <a:endParaRPr lang="en-US" b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763434" y="4724401"/>
            <a:ext cx="1389536" cy="1023758"/>
            <a:chOff x="6490440" y="4724401"/>
            <a:chExt cx="1389536" cy="1023758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7135905" y="5091956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499410" y="4724401"/>
              <a:ext cx="138056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21 Apr. 2020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90440" y="5378827"/>
              <a:ext cx="138056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Assembly-2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85893" y="4724396"/>
            <a:ext cx="1389536" cy="1300757"/>
            <a:chOff x="6490440" y="4724401"/>
            <a:chExt cx="1389536" cy="1300757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7135905" y="5091956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499410" y="4724401"/>
              <a:ext cx="138056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21 Oct. 2019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90440" y="5378827"/>
              <a:ext cx="1380566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Prov</a:t>
              </a:r>
              <a:r>
                <a:rPr lang="fr-FR" b="1" dirty="0" smtClean="0"/>
                <a:t>. Agenda A-2</a:t>
              </a:r>
              <a:endParaRPr lang="en-US" b="1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912672" y="4724391"/>
            <a:ext cx="1497088" cy="1300757"/>
            <a:chOff x="4733372" y="4724391"/>
            <a:chExt cx="1497088" cy="1300757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378837" y="5091946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4742342" y="4724391"/>
              <a:ext cx="148811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21 </a:t>
              </a:r>
              <a:r>
                <a:rPr lang="fr-FR" dirty="0" err="1" smtClean="0">
                  <a:solidFill>
                    <a:srgbClr val="FF0000"/>
                  </a:solidFill>
                </a:rPr>
                <a:t>Dec</a:t>
              </a:r>
              <a:r>
                <a:rPr lang="fr-FR" dirty="0" smtClean="0">
                  <a:solidFill>
                    <a:srgbClr val="FF0000"/>
                  </a:solidFill>
                </a:rPr>
                <a:t>. 2019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33372" y="5378817"/>
              <a:ext cx="1488118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Proposals</a:t>
              </a:r>
              <a:r>
                <a:rPr lang="fr-FR" b="1" dirty="0" smtClean="0"/>
                <a:t> to  A-2</a:t>
              </a:r>
              <a:endParaRPr lang="en-US" b="1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347042" y="4724386"/>
            <a:ext cx="1488118" cy="1577756"/>
            <a:chOff x="4742342" y="4724391"/>
            <a:chExt cx="1488118" cy="1577756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5378837" y="5091946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742342" y="4724391"/>
              <a:ext cx="148811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21 </a:t>
              </a:r>
              <a:r>
                <a:rPr lang="fr-FR" dirty="0" err="1" smtClean="0"/>
                <a:t>Feb</a:t>
              </a:r>
              <a:r>
                <a:rPr lang="fr-FR" dirty="0" smtClean="0"/>
                <a:t>. 2020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748802" y="5378817"/>
              <a:ext cx="1481657" cy="92333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Rev</a:t>
              </a:r>
              <a:r>
                <a:rPr lang="fr-FR" b="1" dirty="0" smtClean="0"/>
                <a:t>. </a:t>
              </a:r>
              <a:r>
                <a:rPr lang="fr-FR" b="1" dirty="0" err="1" smtClean="0"/>
                <a:t>Prov</a:t>
              </a:r>
              <a:r>
                <a:rPr lang="fr-FR" b="1" dirty="0" smtClean="0"/>
                <a:t>. Agenda&amp;</a:t>
              </a:r>
            </a:p>
            <a:p>
              <a:pPr algn="ctr"/>
              <a:r>
                <a:rPr lang="fr-FR" b="1" dirty="0" err="1" smtClean="0"/>
                <a:t>Red</a:t>
              </a:r>
              <a:r>
                <a:rPr lang="fr-FR" b="1" dirty="0" smtClean="0"/>
                <a:t> </a:t>
              </a:r>
              <a:r>
                <a:rPr lang="fr-FR" b="1" dirty="0"/>
                <a:t>Book </a:t>
              </a:r>
              <a:r>
                <a:rPr lang="fr-FR" b="1" dirty="0" smtClean="0"/>
                <a:t>A-2</a:t>
              </a:r>
              <a:endParaRPr lang="en-US" b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943099" y="2838470"/>
            <a:ext cx="1456767" cy="1014793"/>
            <a:chOff x="1380548" y="932317"/>
            <a:chExt cx="1456767" cy="1014793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2017043" y="1299872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380548" y="932317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</a:t>
              </a:r>
              <a:r>
                <a:rPr lang="fr-FR" dirty="0" err="1" smtClean="0"/>
                <a:t>Aug</a:t>
              </a:r>
              <a:r>
                <a:rPr lang="fr-FR" dirty="0" smtClean="0"/>
                <a:t>. 2019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93976" y="1577778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Red</a:t>
              </a:r>
              <a:r>
                <a:rPr lang="fr-FR" b="1" dirty="0" smtClean="0"/>
                <a:t> Book C-3</a:t>
              </a:r>
              <a:endParaRPr lang="en-US" b="1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515968" y="2847430"/>
            <a:ext cx="1456767" cy="1291792"/>
            <a:chOff x="1380548" y="932317"/>
            <a:chExt cx="1456767" cy="1291792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2017043" y="1299872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380548" y="932317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Nov. 2019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93976" y="1577778"/>
              <a:ext cx="1443339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Report/</a:t>
              </a:r>
              <a:r>
                <a:rPr lang="fr-FR" b="1" dirty="0" err="1" smtClean="0"/>
                <a:t>Prop</a:t>
              </a:r>
              <a:r>
                <a:rPr lang="fr-FR" b="1" dirty="0" smtClean="0"/>
                <a:t>. to A-2</a:t>
              </a:r>
              <a:endParaRPr lang="en-US" b="1" dirty="0"/>
            </a:p>
          </p:txBody>
        </p:sp>
      </p:grpSp>
      <p:cxnSp>
        <p:nvCxnSpPr>
          <p:cNvPr id="91" name="Elbow Connector 90"/>
          <p:cNvCxnSpPr>
            <a:stCxn id="29" idx="2"/>
            <a:endCxn id="33" idx="1"/>
          </p:cNvCxnSpPr>
          <p:nvPr/>
        </p:nvCxnSpPr>
        <p:spPr>
          <a:xfrm rot="5400000" flipH="1" flipV="1">
            <a:off x="741600" y="1728608"/>
            <a:ext cx="314202" cy="676804"/>
          </a:xfrm>
          <a:prstGeom prst="bentConnector4">
            <a:avLst>
              <a:gd name="adj1" fmla="val -72756"/>
              <a:gd name="adj2" fmla="val 91393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3" idx="2"/>
            <a:endCxn id="81" idx="2"/>
          </p:cNvCxnSpPr>
          <p:nvPr/>
        </p:nvCxnSpPr>
        <p:spPr>
          <a:xfrm rot="16200000" flipH="1">
            <a:off x="1508391" y="2683456"/>
            <a:ext cx="1620189" cy="719424"/>
          </a:xfrm>
          <a:prstGeom prst="bentConnector5">
            <a:avLst>
              <a:gd name="adj1" fmla="val 28089"/>
              <a:gd name="adj2" fmla="val -115573"/>
              <a:gd name="adj3" fmla="val 114109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89" idx="2"/>
            <a:endCxn id="70" idx="0"/>
          </p:cNvCxnSpPr>
          <p:nvPr/>
        </p:nvCxnSpPr>
        <p:spPr>
          <a:xfrm rot="16200000" flipH="1">
            <a:off x="5165799" y="4224488"/>
            <a:ext cx="585169" cy="414635"/>
          </a:xfrm>
          <a:prstGeom prst="bentConnector3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71" idx="2"/>
          </p:cNvCxnSpPr>
          <p:nvPr/>
        </p:nvCxnSpPr>
        <p:spPr>
          <a:xfrm rot="16200000" flipH="1">
            <a:off x="6230936" y="5450942"/>
            <a:ext cx="285961" cy="1434371"/>
          </a:xfrm>
          <a:prstGeom prst="bentConnector2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80" idx="0"/>
            <a:endCxn id="24" idx="0"/>
          </p:cNvCxnSpPr>
          <p:nvPr/>
        </p:nvCxnSpPr>
        <p:spPr>
          <a:xfrm rot="16200000" flipH="1">
            <a:off x="3350015" y="2153224"/>
            <a:ext cx="3336" cy="1373828"/>
          </a:xfrm>
          <a:prstGeom prst="bentConnector3">
            <a:avLst>
              <a:gd name="adj1" fmla="val -6852518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724</TotalTime>
  <Words>152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IHO Calendar and Deadlines for C-3 and A-2    IHO Secretariat </vt:lpstr>
      <vt:lpstr>Preparation of the Assembly-2  (RoP of the Assembly)</vt:lpstr>
      <vt:lpstr>Countdowns for HSSC, IRCC, Council, Assembly by 2020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91</cp:revision>
  <cp:lastPrinted>2017-10-13T08:19:11Z</cp:lastPrinted>
  <dcterms:created xsi:type="dcterms:W3CDTF">2017-10-09T13:46:17Z</dcterms:created>
  <dcterms:modified xsi:type="dcterms:W3CDTF">2018-10-10T11:53:10Z</dcterms:modified>
</cp:coreProperties>
</file>