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67" r:id="rId2"/>
    <p:sldId id="289" r:id="rId3"/>
    <p:sldId id="262" r:id="rId4"/>
    <p:sldId id="285" r:id="rId5"/>
    <p:sldId id="286" r:id="rId6"/>
    <p:sldId id="281" r:id="rId7"/>
    <p:sldId id="282" r:id="rId8"/>
    <p:sldId id="283" r:id="rId9"/>
    <p:sldId id="284" r:id="rId10"/>
    <p:sldId id="287" r:id="rId11"/>
    <p:sldId id="291" r:id="rId12"/>
    <p:sldId id="292" r:id="rId13"/>
    <p:sldId id="293" r:id="rId14"/>
    <p:sldId id="294" r:id="rId15"/>
    <p:sldId id="295" r:id="rId16"/>
    <p:sldId id="296" r:id="rId17"/>
    <p:sldId id="298" r:id="rId18"/>
    <p:sldId id="297" r:id="rId19"/>
    <p:sldId id="299" r:id="rId20"/>
    <p:sldId id="300" r:id="rId21"/>
    <p:sldId id="301" r:id="rId22"/>
    <p:sldId id="2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Tech" initials="Abri" lastIdx="1" clrIdx="0">
    <p:extLst>
      <p:ext uri="{19B8F6BF-5375-455C-9EA6-DF929625EA0E}">
        <p15:presenceInfo xmlns:p15="http://schemas.microsoft.com/office/powerpoint/2012/main" userId="DTe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E8EFF8"/>
    <a:srgbClr val="DE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0" autoAdjust="0"/>
    <p:restoredTop sz="94153" autoAdjust="0"/>
  </p:normalViewPr>
  <p:slideViewPr>
    <p:cSldViewPr snapToGrid="0">
      <p:cViewPr varScale="1">
        <p:scale>
          <a:sx n="66" d="100"/>
          <a:sy n="66" d="100"/>
        </p:scale>
        <p:origin x="5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9B22A-55EC-4A68-A1AE-1A1AE03C8C30}" type="datetimeFigureOut">
              <a:rPr lang="en-US" smtClean="0"/>
              <a:t>10/7/2018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4B252-8EFF-4387-B930-F075565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40079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028" y="6063120"/>
            <a:ext cx="602494" cy="791131"/>
          </a:xfrm>
          <a:prstGeom prst="rect">
            <a:avLst/>
          </a:prstGeom>
        </p:spPr>
      </p:pic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International Hydrographic Organization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i="1" dirty="0" smtClean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382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4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2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414"/>
            <a:ext cx="10515600" cy="5405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811992" y="893798"/>
            <a:ext cx="10568015" cy="5285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040079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76122"/>
            <a:ext cx="4114800" cy="365125"/>
          </a:xfrm>
        </p:spPr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86777" y="6276121"/>
            <a:ext cx="2743200" cy="365125"/>
          </a:xfrm>
        </p:spPr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028" y="6063120"/>
            <a:ext cx="602494" cy="791131"/>
          </a:xfrm>
          <a:prstGeom prst="rect">
            <a:avLst/>
          </a:prstGeom>
        </p:spPr>
      </p:pic>
      <p:sp>
        <p:nvSpPr>
          <p:cNvPr id="13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tx1"/>
                </a:solidFill>
              </a:rPr>
              <a:t>International Hydrographic Organization</a:t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de-DE" i="1" dirty="0" smtClean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4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4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2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3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C-2, London, United Kingdom, 9 – 11 October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company/international-hydrographic-organization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channel/UCpMKDQTKKlJSXmQCQzFqZPA/featured?view_as=subscriber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052" y="1806104"/>
            <a:ext cx="12148457" cy="2387600"/>
          </a:xfrm>
        </p:spPr>
        <p:txBody>
          <a:bodyPr>
            <a:normAutofit fontScale="90000"/>
          </a:bodyPr>
          <a:lstStyle/>
          <a:p>
            <a:r>
              <a:rPr lang="en-AU" dirty="0">
                <a:solidFill>
                  <a:srgbClr val="0070C0"/>
                </a:solidFill>
                <a:latin typeface="+mn-lt"/>
              </a:rPr>
              <a:t>Overhaul of all </a:t>
            </a:r>
            <a:r>
              <a:rPr lang="en-AU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en-AU" dirty="0" smtClean="0">
                <a:solidFill>
                  <a:srgbClr val="0070C0"/>
                </a:solidFill>
                <a:latin typeface="+mn-lt"/>
              </a:rPr>
            </a:br>
            <a:r>
              <a:rPr lang="en-AU" dirty="0" smtClean="0">
                <a:solidFill>
                  <a:srgbClr val="0070C0"/>
                </a:solidFill>
                <a:latin typeface="+mn-lt"/>
              </a:rPr>
              <a:t>IHO </a:t>
            </a:r>
            <a:r>
              <a:rPr lang="en-AU" dirty="0">
                <a:solidFill>
                  <a:srgbClr val="0070C0"/>
                </a:solidFill>
                <a:latin typeface="+mn-lt"/>
              </a:rPr>
              <a:t>communication means </a:t>
            </a:r>
            <a:r>
              <a:rPr lang="en-AU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en-AU" dirty="0" smtClean="0">
                <a:solidFill>
                  <a:srgbClr val="0070C0"/>
                </a:solidFill>
                <a:latin typeface="+mn-lt"/>
              </a:rPr>
            </a:br>
            <a:r>
              <a:rPr lang="en-AU" dirty="0" smtClean="0">
                <a:solidFill>
                  <a:srgbClr val="0070C0"/>
                </a:solidFill>
                <a:latin typeface="+mn-lt"/>
              </a:rPr>
              <a:t>and </a:t>
            </a:r>
            <a:r>
              <a:rPr lang="en-AU" dirty="0">
                <a:solidFill>
                  <a:srgbClr val="0070C0"/>
                </a:solidFill>
                <a:latin typeface="+mn-lt"/>
              </a:rPr>
              <a:t/>
            </a:r>
            <a:br>
              <a:rPr lang="en-AU" dirty="0">
                <a:solidFill>
                  <a:srgbClr val="0070C0"/>
                </a:solidFill>
                <a:latin typeface="+mn-lt"/>
              </a:rPr>
            </a:br>
            <a:r>
              <a:rPr lang="en-AU" dirty="0">
                <a:solidFill>
                  <a:srgbClr val="0070C0"/>
                </a:solidFill>
                <a:latin typeface="+mn-lt"/>
              </a:rPr>
              <a:t>digital revamp of the </a:t>
            </a:r>
            <a:r>
              <a:rPr lang="en-AU" dirty="0" smtClean="0">
                <a:solidFill>
                  <a:srgbClr val="0070C0"/>
                </a:solidFill>
                <a:latin typeface="+mn-lt"/>
              </a:rPr>
              <a:t/>
            </a:r>
            <a:br>
              <a:rPr lang="en-AU" dirty="0" smtClean="0">
                <a:solidFill>
                  <a:srgbClr val="0070C0"/>
                </a:solidFill>
                <a:latin typeface="+mn-lt"/>
              </a:rPr>
            </a:br>
            <a:r>
              <a:rPr lang="en-AU" dirty="0" smtClean="0">
                <a:solidFill>
                  <a:srgbClr val="0070C0"/>
                </a:solidFill>
                <a:latin typeface="+mn-lt"/>
              </a:rPr>
              <a:t>International </a:t>
            </a:r>
            <a:r>
              <a:rPr lang="en-AU" dirty="0">
                <a:solidFill>
                  <a:srgbClr val="0070C0"/>
                </a:solidFill>
                <a:latin typeface="+mn-lt"/>
              </a:rPr>
              <a:t>Hydrographic </a:t>
            </a:r>
            <a:r>
              <a:rPr lang="en-AU" dirty="0" smtClean="0">
                <a:solidFill>
                  <a:srgbClr val="0070C0"/>
                </a:solidFill>
                <a:latin typeface="+mn-lt"/>
              </a:rPr>
              <a:t>Review</a:t>
            </a:r>
            <a:endParaRPr lang="fr-FR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14146"/>
            <a:ext cx="9144000" cy="1655762"/>
          </a:xfrm>
        </p:spPr>
        <p:txBody>
          <a:bodyPr/>
          <a:lstStyle/>
          <a:p>
            <a:r>
              <a:rPr lang="de-DE" dirty="0" smtClean="0"/>
              <a:t>Agenda Item 7.2</a:t>
            </a:r>
          </a:p>
          <a:p>
            <a:r>
              <a:rPr lang="de-DE" dirty="0" smtClean="0"/>
              <a:t>Reference </a:t>
            </a:r>
            <a:r>
              <a:rPr lang="en-US" dirty="0" smtClean="0"/>
              <a:t>Document C</a:t>
            </a:r>
            <a:r>
              <a:rPr lang="de-DE" dirty="0" smtClean="0"/>
              <a:t>2-7.2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16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IHO website: new functional design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37" y="1036894"/>
            <a:ext cx="9544584" cy="4058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208" y="1141290"/>
            <a:ext cx="7978039" cy="454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6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IHO website: new functional design homepage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909" y="1042682"/>
            <a:ext cx="7662116" cy="485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6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IHO website: new creative design homepage</a:t>
            </a:r>
            <a:endParaRPr lang="en-US" dirty="0"/>
          </a:p>
        </p:txBody>
      </p:sp>
      <p:pic>
        <p:nvPicPr>
          <p:cNvPr id="5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786" y="968304"/>
            <a:ext cx="4020251" cy="5307818"/>
          </a:xfrm>
          <a:prstGeom prst="rect">
            <a:avLst/>
          </a:prstGeom>
        </p:spPr>
      </p:pic>
      <p:pic>
        <p:nvPicPr>
          <p:cNvPr id="7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204" y="968304"/>
            <a:ext cx="4010859" cy="529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9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New corporate design: inspirations</a:t>
            </a:r>
            <a:endParaRPr lang="en-US" dirty="0"/>
          </a:p>
        </p:txBody>
      </p:sp>
      <p:pic>
        <p:nvPicPr>
          <p:cNvPr id="8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638" y="1120747"/>
            <a:ext cx="8372751" cy="47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48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New corporate design: new emblem</a:t>
            </a:r>
            <a:endParaRPr lang="en-US" dirty="0"/>
          </a:p>
        </p:txBody>
      </p:sp>
      <p:pic>
        <p:nvPicPr>
          <p:cNvPr id="5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99" y="1070502"/>
            <a:ext cx="7067602" cy="2357198"/>
          </a:xfrm>
          <a:prstGeom prst="rect">
            <a:avLst/>
          </a:prstGeom>
        </p:spPr>
      </p:pic>
      <p:pic>
        <p:nvPicPr>
          <p:cNvPr id="7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199" y="3529898"/>
            <a:ext cx="7067602" cy="235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2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New corporate design: emblem variations (1)</a:t>
            </a:r>
            <a:endParaRPr lang="en-US" dirty="0"/>
          </a:p>
        </p:txBody>
      </p:sp>
      <p:pic>
        <p:nvPicPr>
          <p:cNvPr id="8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29" y="1093983"/>
            <a:ext cx="8430625" cy="474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2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New corporate design: emblem variations (2)</a:t>
            </a:r>
            <a:endParaRPr lang="en-US" dirty="0"/>
          </a:p>
        </p:txBody>
      </p:sp>
      <p:pic>
        <p:nvPicPr>
          <p:cNvPr id="5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85" y="1028896"/>
            <a:ext cx="8731566" cy="491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1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New corporate design: Publications</a:t>
            </a:r>
            <a:endParaRPr lang="en-US" dirty="0"/>
          </a:p>
        </p:txBody>
      </p:sp>
      <p:pic>
        <p:nvPicPr>
          <p:cNvPr id="5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472" y="1028811"/>
            <a:ext cx="8573795" cy="4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7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New corporate design: Letters etc.</a:t>
            </a:r>
            <a:endParaRPr lang="en-US" dirty="0"/>
          </a:p>
        </p:txBody>
      </p:sp>
      <p:pic>
        <p:nvPicPr>
          <p:cNvPr id="7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80" y="1113155"/>
            <a:ext cx="8447987" cy="475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9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New corporate design: INT Charts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76" y="1163160"/>
            <a:ext cx="6208061" cy="491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Conclusions of the Secretariat´s workshop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02778" y="5105720"/>
            <a:ext cx="10569556" cy="722937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en-US" sz="4000" dirty="0" smtClean="0"/>
              <a:t>IHO cannot ignore social media any longer.</a:t>
            </a:r>
          </a:p>
          <a:p>
            <a:pPr marL="0" indent="0">
              <a:spcBef>
                <a:spcPct val="20000"/>
              </a:spcBef>
              <a:buNone/>
              <a:defRPr/>
            </a:pPr>
            <a:endParaRPr lang="en-US" sz="40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3387156" y="2263753"/>
            <a:ext cx="6096000" cy="23945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4400" dirty="0" smtClean="0"/>
              <a:t>- New </a:t>
            </a:r>
            <a:r>
              <a:rPr lang="en-US" sz="4400" dirty="0"/>
              <a:t>functional design</a:t>
            </a:r>
          </a:p>
          <a:p>
            <a:pPr>
              <a:spcBef>
                <a:spcPct val="20000"/>
              </a:spcBef>
              <a:buFontTx/>
              <a:buChar char="-"/>
              <a:defRPr/>
            </a:pPr>
            <a:r>
              <a:rPr lang="en-US" sz="4400" dirty="0" smtClean="0"/>
              <a:t> New </a:t>
            </a:r>
            <a:r>
              <a:rPr lang="en-US" sz="4400" dirty="0"/>
              <a:t>creative design</a:t>
            </a:r>
          </a:p>
          <a:p>
            <a:pPr>
              <a:spcBef>
                <a:spcPct val="20000"/>
              </a:spcBef>
              <a:buFontTx/>
              <a:buChar char="-"/>
              <a:defRPr/>
            </a:pPr>
            <a:r>
              <a:rPr lang="en-US" sz="4400" dirty="0" smtClean="0"/>
              <a:t> New </a:t>
            </a:r>
            <a:r>
              <a:rPr lang="en-US" sz="4400" dirty="0"/>
              <a:t>corporate design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02778" y="1327711"/>
            <a:ext cx="10569556" cy="722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sz="4000" smtClean="0"/>
              <a:t>All IHO existing communication means need a</a:t>
            </a:r>
          </a:p>
          <a:p>
            <a:pPr marL="0" indent="0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202789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New corporate design: others</a:t>
            </a:r>
            <a:endParaRPr lang="en-US" dirty="0"/>
          </a:p>
        </p:txBody>
      </p:sp>
      <p:pic>
        <p:nvPicPr>
          <p:cNvPr id="5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41" y="1058390"/>
            <a:ext cx="8345347" cy="46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9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IHR: new functional, creative and corporate design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90622" y="1594417"/>
            <a:ext cx="108107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4000" dirty="0"/>
              <a:t>Design the International Hydrographic Review as online publication and printable version (</a:t>
            </a:r>
            <a:r>
              <a:rPr lang="en-GB" sz="4000" dirty="0" err="1"/>
              <a:t>PoD</a:t>
            </a:r>
            <a:r>
              <a:rPr lang="en-GB" sz="4000" dirty="0"/>
              <a:t>).</a:t>
            </a:r>
            <a:endParaRPr lang="en-US" sz="4000" dirty="0"/>
          </a:p>
          <a:p>
            <a:pPr marL="571500" lvl="0" indent="-571500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4000" dirty="0"/>
              <a:t>Facilitate technical options to create customized topical compilations out from the digital repository of IHR articles for pdf-download and print.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772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The Council is invited to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58822" y="1117170"/>
            <a:ext cx="10569556" cy="4649315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sz="4000" dirty="0" smtClean="0"/>
              <a:t>take </a:t>
            </a:r>
            <a:r>
              <a:rPr lang="en-US" sz="4000" dirty="0"/>
              <a:t>note of the USA´s in-kind contribution through temporary nomination of a seconded social media expert; </a:t>
            </a:r>
            <a:endParaRPr lang="en-US" sz="4000" dirty="0" smtClean="0"/>
          </a:p>
          <a:p>
            <a:r>
              <a:rPr lang="en-US" sz="4000" dirty="0"/>
              <a:t>endorse the </a:t>
            </a:r>
            <a:r>
              <a:rPr lang="en-US" sz="4000" dirty="0" smtClean="0"/>
              <a:t>Secretariat´s ongoing </a:t>
            </a:r>
            <a:r>
              <a:rPr lang="en-US" sz="4000" dirty="0"/>
              <a:t>activities for the overhaul of all IHO communication means</a:t>
            </a:r>
            <a:r>
              <a:rPr lang="en-US" sz="4000" dirty="0" smtClean="0"/>
              <a:t>;</a:t>
            </a:r>
            <a:endParaRPr lang="en-US" sz="4000" dirty="0"/>
          </a:p>
          <a:p>
            <a:pPr lvl="0"/>
            <a:r>
              <a:rPr lang="en-US" sz="4000" dirty="0"/>
              <a:t>discuss and agree about the proposal for a digital revamp of the International Hydrographic Review;</a:t>
            </a:r>
          </a:p>
          <a:p>
            <a:pPr lvl="0"/>
            <a:r>
              <a:rPr lang="en-US" sz="4000" dirty="0"/>
              <a:t>endorse the allocation of additional budget to the Special Projects Fund in 2019 to cover the costs for the digital IHR revamp; and</a:t>
            </a:r>
          </a:p>
          <a:p>
            <a:pPr lvl="0"/>
            <a:r>
              <a:rPr lang="en-US" sz="4000" dirty="0"/>
              <a:t>take any other actions that may be appropriate</a:t>
            </a:r>
            <a:r>
              <a:rPr lang="en-US" sz="4000" dirty="0" smtClean="0"/>
              <a:t>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3379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Basic assumptions 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/>
              <a:t>the overhaul of IHO communication </a:t>
            </a:r>
            <a:r>
              <a:rPr lang="en-US" dirty="0" smtClean="0"/>
              <a:t>means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50378" y="1175311"/>
            <a:ext cx="10569556" cy="4649315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4000" dirty="0" smtClean="0"/>
              <a:t>Social media shall be set up soon;</a:t>
            </a:r>
          </a:p>
          <a:p>
            <a:pPr>
              <a:spcBef>
                <a:spcPct val="20000"/>
              </a:spcBef>
              <a:defRPr/>
            </a:pPr>
            <a:r>
              <a:rPr lang="en-US" sz="4000" dirty="0"/>
              <a:t>All communication means shall be centered by design and functionality to the IHO Website</a:t>
            </a:r>
            <a:r>
              <a:rPr lang="en-US" sz="4000" dirty="0" smtClean="0"/>
              <a:t>;</a:t>
            </a:r>
          </a:p>
          <a:p>
            <a:pPr>
              <a:spcBef>
                <a:spcPct val="20000"/>
              </a:spcBef>
              <a:defRPr/>
            </a:pPr>
            <a:r>
              <a:rPr lang="en-US" sz="4000" dirty="0" smtClean="0"/>
              <a:t>All other design elements such as for printed media and decoration shall be coherent with the digital design;</a:t>
            </a:r>
          </a:p>
        </p:txBody>
      </p:sp>
    </p:spTree>
    <p:extLst>
      <p:ext uri="{BB962C8B-B14F-4D97-AF65-F5344CB8AC3E}">
        <p14:creationId xmlns:p14="http://schemas.microsoft.com/office/powerpoint/2010/main" val="177718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73" y="296413"/>
            <a:ext cx="10980288" cy="5405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Social media: IHO on LinkedIn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08" y="1082873"/>
            <a:ext cx="8211055" cy="461871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95081" y="44025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3"/>
              </a:rPr>
              <a:t>www.linkedin.com/company/international-hydrographic-organization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421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73" y="296413"/>
            <a:ext cx="10980288" cy="5405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Social media: IHO on </a:t>
            </a:r>
            <a:r>
              <a:rPr lang="en-US" dirty="0" err="1" smtClean="0"/>
              <a:t>youtube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32" y="1039060"/>
            <a:ext cx="8466667" cy="4762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05017" y="43443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https://www.youtube.com/channel/UCpMKDQTKKlJSXmQCQzFqZPA/featured?view_as=subscriber</a:t>
            </a:r>
          </a:p>
        </p:txBody>
      </p:sp>
    </p:spTree>
    <p:extLst>
      <p:ext uri="{BB962C8B-B14F-4D97-AF65-F5344CB8AC3E}">
        <p14:creationId xmlns:p14="http://schemas.microsoft.com/office/powerpoint/2010/main" val="34635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58822" y="1117170"/>
            <a:ext cx="10569556" cy="4649315"/>
          </a:xfrm>
        </p:spPr>
        <p:txBody>
          <a:bodyPr>
            <a:normAutofit/>
          </a:bodyPr>
          <a:lstStyle/>
          <a:p>
            <a:pPr marL="0" indent="0">
              <a:spcBef>
                <a:spcPct val="20000"/>
              </a:spcBef>
              <a:buNone/>
              <a:defRPr/>
            </a:pPr>
            <a:r>
              <a:rPr lang="en-GB" dirty="0" smtClean="0"/>
              <a:t>The IHO website shall feed the following principal user needs:</a:t>
            </a:r>
          </a:p>
          <a:p>
            <a:pPr>
              <a:spcBef>
                <a:spcPct val="20000"/>
              </a:spcBef>
              <a:defRPr/>
            </a:pPr>
            <a:r>
              <a:rPr lang="en-GB" dirty="0" smtClean="0"/>
              <a:t>General information about the IHO such as </a:t>
            </a:r>
            <a:r>
              <a:rPr lang="en-GB" dirty="0"/>
              <a:t>s</a:t>
            </a:r>
            <a:r>
              <a:rPr lang="en-GB" dirty="0" smtClean="0"/>
              <a:t>cope, history, constitution </a:t>
            </a:r>
            <a:r>
              <a:rPr lang="en-GB" dirty="0" err="1" smtClean="0"/>
              <a:t>etc</a:t>
            </a:r>
            <a:r>
              <a:rPr lang="en-GB" dirty="0" smtClean="0"/>
              <a:t>;</a:t>
            </a:r>
          </a:p>
          <a:p>
            <a:pPr>
              <a:spcBef>
                <a:spcPct val="20000"/>
              </a:spcBef>
              <a:defRPr/>
            </a:pPr>
            <a:r>
              <a:rPr lang="en-GB" dirty="0" smtClean="0"/>
              <a:t>Organizational structure, work </a:t>
            </a:r>
            <a:r>
              <a:rPr lang="en-GB" dirty="0"/>
              <a:t>p</a:t>
            </a:r>
            <a:r>
              <a:rPr lang="en-GB" dirty="0" smtClean="0"/>
              <a:t>rogrammes and membership of committees and subordinate working bodies;</a:t>
            </a:r>
          </a:p>
          <a:p>
            <a:pPr>
              <a:spcBef>
                <a:spcPct val="20000"/>
              </a:spcBef>
              <a:defRPr/>
            </a:pPr>
            <a:r>
              <a:rPr lang="en-GB" dirty="0" smtClean="0"/>
              <a:t>IHO Event Calendar and attendance management;</a:t>
            </a:r>
          </a:p>
          <a:p>
            <a:pPr>
              <a:spcBef>
                <a:spcPct val="20000"/>
              </a:spcBef>
              <a:defRPr/>
            </a:pPr>
            <a:r>
              <a:rPr lang="en-GB" dirty="0" smtClean="0"/>
              <a:t>Provision of a wealth of working documents;</a:t>
            </a:r>
          </a:p>
          <a:p>
            <a:pPr>
              <a:spcBef>
                <a:spcPct val="20000"/>
              </a:spcBef>
              <a:defRPr/>
            </a:pPr>
            <a:r>
              <a:rPr lang="en-GB" dirty="0" smtClean="0"/>
              <a:t>Advanced search function;</a:t>
            </a:r>
          </a:p>
          <a:p>
            <a:pPr>
              <a:spcBef>
                <a:spcPct val="20000"/>
              </a:spcBef>
              <a:defRPr/>
            </a:pPr>
            <a:r>
              <a:rPr lang="en-GB" dirty="0" smtClean="0"/>
              <a:t>Embedded GIS services;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Basic functional assumptions IHO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7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IHO website: Technical requirements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58822" y="1117170"/>
            <a:ext cx="10569556" cy="4649315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dirty="0" smtClean="0"/>
              <a:t>the Website shall be technically up to date for modern browser technology;</a:t>
            </a:r>
          </a:p>
          <a:p>
            <a:pPr>
              <a:spcBef>
                <a:spcPct val="20000"/>
              </a:spcBef>
              <a:defRPr/>
            </a:pPr>
            <a:r>
              <a:rPr lang="en-US" i="1" dirty="0" smtClean="0"/>
              <a:t>Responsive HTML-design</a:t>
            </a:r>
            <a:r>
              <a:rPr lang="en-US" dirty="0" smtClean="0"/>
              <a:t> is required to</a:t>
            </a:r>
          </a:p>
          <a:p>
            <a:pPr lvl="1">
              <a:spcBef>
                <a:spcPct val="20000"/>
              </a:spcBef>
              <a:defRPr/>
            </a:pPr>
            <a:r>
              <a:rPr lang="en-US" dirty="0" smtClean="0"/>
              <a:t>maintain all sorts of screen sizes including mobile devices,</a:t>
            </a:r>
          </a:p>
          <a:p>
            <a:pPr lvl="1">
              <a:spcBef>
                <a:spcPct val="20000"/>
              </a:spcBef>
              <a:defRPr/>
            </a:pPr>
            <a:r>
              <a:rPr lang="en-US" dirty="0" smtClean="0"/>
              <a:t>To get listed as top results by search engines.</a:t>
            </a:r>
          </a:p>
          <a:p>
            <a:pPr>
              <a:spcBef>
                <a:spcPct val="20000"/>
              </a:spcBef>
              <a:defRPr/>
            </a:pPr>
            <a:r>
              <a:rPr lang="en-US" dirty="0" smtClean="0"/>
              <a:t>The easy content management by IHO Secretariat’s staff;</a:t>
            </a:r>
          </a:p>
          <a:p>
            <a:pPr>
              <a:spcBef>
                <a:spcPct val="20000"/>
              </a:spcBef>
              <a:defRPr/>
            </a:pPr>
            <a:r>
              <a:rPr lang="en-US" dirty="0" smtClean="0"/>
              <a:t>Website shall harmonize with social media;</a:t>
            </a:r>
          </a:p>
          <a:p>
            <a:pPr>
              <a:spcBef>
                <a:spcPct val="20000"/>
              </a:spcBef>
              <a:defRPr/>
            </a:pPr>
            <a:r>
              <a:rPr lang="en-US" dirty="0" smtClean="0"/>
              <a:t>Logging functions to find out who visits and which topics are of main interest.</a:t>
            </a:r>
          </a:p>
        </p:txBody>
      </p:sp>
    </p:spTree>
    <p:extLst>
      <p:ext uri="{BB962C8B-B14F-4D97-AF65-F5344CB8AC3E}">
        <p14:creationId xmlns:p14="http://schemas.microsoft.com/office/powerpoint/2010/main" val="66465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IHO website: Conclusion for design and functionality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58822" y="1117170"/>
            <a:ext cx="10569556" cy="4649315"/>
          </a:xfrm>
        </p:spPr>
        <p:txBody>
          <a:bodyPr>
            <a:normAutofit lnSpcReduction="10000"/>
          </a:bodyPr>
          <a:lstStyle/>
          <a:p>
            <a:pPr>
              <a:spcBef>
                <a:spcPct val="20000"/>
              </a:spcBef>
              <a:defRPr/>
            </a:pPr>
            <a:r>
              <a:rPr lang="en-US" sz="4000" dirty="0" smtClean="0"/>
              <a:t>Functional split between operational information and the repository for all sorts of documents;</a:t>
            </a:r>
          </a:p>
          <a:p>
            <a:pPr>
              <a:spcBef>
                <a:spcPct val="20000"/>
              </a:spcBef>
              <a:defRPr/>
            </a:pPr>
            <a:r>
              <a:rPr lang="en-US" sz="4000" dirty="0" smtClean="0"/>
              <a:t>Access to the documents repository through account (taking example from IMO);</a:t>
            </a:r>
          </a:p>
          <a:p>
            <a:pPr>
              <a:spcBef>
                <a:spcPct val="20000"/>
              </a:spcBef>
              <a:defRPr/>
            </a:pPr>
            <a:r>
              <a:rPr lang="en-US" sz="4000" dirty="0" smtClean="0"/>
              <a:t>Separate websites for both working languages;</a:t>
            </a:r>
          </a:p>
          <a:p>
            <a:pPr>
              <a:spcBef>
                <a:spcPct val="20000"/>
              </a:spcBef>
              <a:defRPr/>
            </a:pPr>
            <a:r>
              <a:rPr lang="en-US" sz="4000" dirty="0" smtClean="0"/>
              <a:t>New functional design and new creative design</a:t>
            </a:r>
            <a:r>
              <a:rPr lang="en-US" sz="4000" dirty="0"/>
              <a:t> </a:t>
            </a:r>
            <a:r>
              <a:rPr lang="en-US" sz="4000" dirty="0" smtClean="0"/>
              <a:t>paying </a:t>
            </a:r>
            <a:r>
              <a:rPr lang="en-US" sz="4000" dirty="0"/>
              <a:t>respect to tradition but fit for modern technology;</a:t>
            </a:r>
          </a:p>
          <a:p>
            <a:pPr>
              <a:spcBef>
                <a:spcPct val="20000"/>
              </a:spcBef>
              <a:defRPr/>
            </a:pPr>
            <a:endParaRPr lang="en-US" sz="4000" dirty="0"/>
          </a:p>
          <a:p>
            <a:pPr>
              <a:spcBef>
                <a:spcPct val="20000"/>
              </a:spcBef>
              <a:defRPr/>
            </a:pPr>
            <a:endParaRPr lang="en-US" sz="4000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28447" y="5189528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Contractor: </a:t>
            </a:r>
            <a:r>
              <a:rPr lang="en-US" dirty="0" err="1" smtClean="0"/>
              <a:t>Geomares</a:t>
            </a:r>
            <a:r>
              <a:rPr lang="en-US" dirty="0" smtClean="0"/>
              <a:t> B.V. The Netherlands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6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C-2, London, United Kingdom, 9 – 11 October 2018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8214" y="0"/>
            <a:ext cx="10515600" cy="968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defRPr/>
            </a:pPr>
            <a:r>
              <a:rPr lang="en-US" dirty="0" smtClean="0"/>
              <a:t>Repository for IHO working documents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036" y="1240601"/>
            <a:ext cx="8223641" cy="462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7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HO presentations template" id="{C657DD33-74A5-46FF-87DC-702489CC64DD}" vid="{C4CF7E2C-A930-4DFE-9432-DAC967E2A5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IHO presentations template</Template>
  <TotalTime>2257</TotalTime>
  <Words>782</Words>
  <Application>Microsoft Office PowerPoint</Application>
  <PresentationFormat>Widescreen</PresentationFormat>
  <Paragraphs>82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Overhaul of all  IHO communication means  and  digital revamp of the  International Hydrographic Review</vt:lpstr>
      <vt:lpstr>PowerPoint Presentation</vt:lpstr>
      <vt:lpstr>PowerPoint Presentation</vt:lpstr>
      <vt:lpstr>Social media: IHO on LinkedIn</vt:lpstr>
      <vt:lpstr>Social media: IHO on youtube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IHO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DTech</dc:creator>
  <cp:lastModifiedBy>Yves</cp:lastModifiedBy>
  <cp:revision>74</cp:revision>
  <dcterms:created xsi:type="dcterms:W3CDTF">2017-10-09T13:46:17Z</dcterms:created>
  <dcterms:modified xsi:type="dcterms:W3CDTF">2018-10-07T17:11:59Z</dcterms:modified>
</cp:coreProperties>
</file>