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75" r:id="rId2"/>
    <p:sldId id="280" r:id="rId3"/>
    <p:sldId id="281" r:id="rId4"/>
    <p:sldId id="284" r:id="rId5"/>
    <p:sldId id="288" r:id="rId6"/>
    <p:sldId id="283" r:id="rId7"/>
    <p:sldId id="285" r:id="rId8"/>
    <p:sldId id="289" r:id="rId9"/>
    <p:sldId id="286" r:id="rId10"/>
    <p:sldId id="287" r:id="rId11"/>
    <p:sldId id="290" r:id="rId12"/>
    <p:sldId id="278" r:id="rId1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62" autoAdjust="0"/>
  </p:normalViewPr>
  <p:slideViewPr>
    <p:cSldViewPr snapToGrid="0">
      <p:cViewPr>
        <p:scale>
          <a:sx n="61" d="100"/>
          <a:sy n="61" d="100"/>
        </p:scale>
        <p:origin x="-1416" y="-6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58" y="173052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IHO</a:t>
            </a:r>
            <a:r>
              <a:rPr lang="fr-FR" baseline="0" dirty="0" smtClean="0"/>
              <a:t> SP: 6 pages + 5 pages annexes (</a:t>
            </a:r>
            <a:r>
              <a:rPr lang="fr-FR" baseline="0" dirty="0" err="1" smtClean="0"/>
              <a:t>risk</a:t>
            </a:r>
            <a:r>
              <a:rPr lang="fr-FR" baseline="0" dirty="0" smtClean="0"/>
              <a:t> management </a:t>
            </a:r>
            <a:r>
              <a:rPr lang="fr-FR" baseline="0" dirty="0" err="1" smtClean="0"/>
              <a:t>framework</a:t>
            </a:r>
            <a:r>
              <a:rPr lang="fr-FR" baseline="0" dirty="0" smtClean="0"/>
              <a:t>, 3 ; </a:t>
            </a:r>
            <a:r>
              <a:rPr lang="fr-FR" baseline="0" dirty="0" err="1" smtClean="0"/>
              <a:t>Strategic</a:t>
            </a:r>
            <a:r>
              <a:rPr lang="fr-FR" baseline="0" dirty="0" smtClean="0"/>
              <a:t> Performance </a:t>
            </a:r>
            <a:r>
              <a:rPr lang="fr-FR" baseline="0" dirty="0" err="1" smtClean="0"/>
              <a:t>Indicators</a:t>
            </a:r>
            <a:r>
              <a:rPr lang="fr-FR" baseline="0" dirty="0" smtClean="0"/>
              <a:t>, 2).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63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IMO: 10</a:t>
            </a:r>
            <a:r>
              <a:rPr lang="fr-FR" baseline="0" dirty="0" smtClean="0"/>
              <a:t> pages + 12 pages for outputs</a:t>
            </a:r>
            <a:endParaRPr lang="fr-FR" dirty="0" smtClean="0"/>
          </a:p>
          <a:p>
            <a:r>
              <a:rPr lang="fr-FR" dirty="0" smtClean="0"/>
              <a:t>IALA: 3 pages</a:t>
            </a:r>
          </a:p>
          <a:p>
            <a:r>
              <a:rPr lang="fr-FR" dirty="0" smtClean="0"/>
              <a:t>IOC:</a:t>
            </a:r>
            <a:r>
              <a:rPr lang="fr-FR" baseline="0" dirty="0" smtClean="0"/>
              <a:t> 16 pages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29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0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992" y="1252187"/>
            <a:ext cx="10515600" cy="45906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GB" noProof="0" smtClean="0"/>
              <a:t>IHO Council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C-2, London, United Kingdom, 9 – 11 October 2018</a:t>
            </a:r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61227"/>
            <a:ext cx="9144000" cy="29990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3600" noProof="0" dirty="0" smtClean="0"/>
              <a:t>Report of the</a:t>
            </a:r>
            <a:br>
              <a:rPr lang="en-GB" sz="3600" noProof="0" dirty="0" smtClean="0"/>
            </a:br>
            <a:r>
              <a:rPr lang="en-GB" sz="3600" noProof="0" dirty="0" smtClean="0"/>
              <a:t> </a:t>
            </a:r>
          </a:p>
          <a:p>
            <a:pPr eaLnBrk="1" hangingPunct="1">
              <a:defRPr/>
            </a:pPr>
            <a:r>
              <a:rPr lang="en-GB" sz="3600" b="1" noProof="0" dirty="0" smtClean="0"/>
              <a:t>Strategic Plan Review Working Group</a:t>
            </a:r>
            <a:r>
              <a:rPr lang="en-GB" sz="3600" noProof="0" dirty="0" smtClean="0"/>
              <a:t/>
            </a:r>
            <a:br>
              <a:rPr lang="en-GB" sz="3600" noProof="0" dirty="0" smtClean="0"/>
            </a:br>
            <a:r>
              <a:rPr lang="en-GB" sz="3600" noProof="0" dirty="0" smtClean="0"/>
              <a:t/>
            </a:r>
            <a:br>
              <a:rPr lang="en-GB" sz="3600" noProof="0" dirty="0" smtClean="0"/>
            </a:br>
            <a:r>
              <a:rPr lang="en-GB" sz="2800" i="1" noProof="0" dirty="0" smtClean="0"/>
              <a:t>Bruno </a:t>
            </a:r>
            <a:r>
              <a:rPr lang="en-GB" sz="2800" i="1" noProof="0" dirty="0" err="1" smtClean="0"/>
              <a:t>Frachon</a:t>
            </a:r>
            <a:endParaRPr lang="en-GB" sz="2800" i="1" noProof="0" dirty="0" smtClean="0"/>
          </a:p>
          <a:p>
            <a:pPr eaLnBrk="1" hangingPunct="1">
              <a:defRPr/>
            </a:pPr>
            <a:endParaRPr lang="en-GB" sz="3600" noProof="0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Structuring targets: broad goals (2/2)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kern="1200" noProof="0" dirty="0" smtClean="0">
                <a:solidFill>
                  <a:schemeClr val="tx1"/>
                </a:solidFill>
                <a:effectLst/>
              </a:rPr>
              <a:t>Example 3</a:t>
            </a:r>
          </a:p>
          <a:p>
            <a:pPr lvl="1"/>
            <a:r>
              <a:rPr lang="en-GB" sz="2400" kern="1200" noProof="0" dirty="0" smtClean="0">
                <a:solidFill>
                  <a:schemeClr val="tx1"/>
                </a:solidFill>
                <a:effectLst/>
              </a:rPr>
              <a:t>Maintain Worldwide Standards for SOLAS obligations </a:t>
            </a:r>
          </a:p>
          <a:p>
            <a:pPr lvl="1"/>
            <a:r>
              <a:rPr lang="en-GB" sz="2400" kern="1200" noProof="0" dirty="0" smtClean="0">
                <a:solidFill>
                  <a:schemeClr val="tx1"/>
                </a:solidFill>
                <a:effectLst/>
              </a:rPr>
              <a:t>Promote availability of worldwide navigation services </a:t>
            </a:r>
          </a:p>
          <a:p>
            <a:pPr lvl="1"/>
            <a:r>
              <a:rPr lang="en-GB" sz="2400" kern="1200" noProof="0" dirty="0" smtClean="0">
                <a:solidFill>
                  <a:schemeClr val="tx1"/>
                </a:solidFill>
                <a:effectLst/>
              </a:rPr>
              <a:t>Advance practice of hydrography </a:t>
            </a:r>
          </a:p>
          <a:p>
            <a:pPr lvl="1"/>
            <a:r>
              <a:rPr lang="en-GB" sz="2400" kern="1200" noProof="0" dirty="0" smtClean="0">
                <a:solidFill>
                  <a:schemeClr val="tx1"/>
                </a:solidFill>
                <a:effectLst/>
              </a:rPr>
              <a:t>Enable IHO (to do the above via increased membership, capacity building, partnerships, etc.)</a:t>
            </a:r>
          </a:p>
          <a:p>
            <a:r>
              <a:rPr lang="en-GB" dirty="0" smtClean="0"/>
              <a:t>Example 4</a:t>
            </a:r>
          </a:p>
          <a:p>
            <a:pPr lvl="1"/>
            <a:r>
              <a:rPr lang="en-GB" kern="1200" noProof="0" dirty="0" smtClean="0">
                <a:solidFill>
                  <a:schemeClr val="tx1"/>
                </a:solidFill>
                <a:effectLst/>
              </a:rPr>
              <a:t>…</a:t>
            </a:r>
          </a:p>
          <a:p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2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Orientation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5497" y="2058099"/>
            <a:ext cx="10515600" cy="4590673"/>
          </a:xfrm>
        </p:spPr>
        <p:txBody>
          <a:bodyPr/>
          <a:lstStyle/>
          <a:p>
            <a:r>
              <a:rPr lang="en-GB" dirty="0" smtClean="0"/>
              <a:t>Review </a:t>
            </a:r>
            <a:r>
              <a:rPr lang="en-GB" dirty="0"/>
              <a:t>the means to evaluate (or monitor) the implementation of the </a:t>
            </a:r>
            <a:r>
              <a:rPr lang="en-GB" dirty="0" smtClean="0"/>
              <a:t>Strategic Plan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2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noProof="0" dirty="0" smtClean="0"/>
              <a:t>Action requested of the Council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lvl="0"/>
            <a:r>
              <a:rPr lang="en-GB" b="1" noProof="0" dirty="0" smtClean="0">
                <a:solidFill>
                  <a:schemeClr val="bg1">
                    <a:lumMod val="65000"/>
                  </a:schemeClr>
                </a:solidFill>
              </a:rPr>
              <a:t>Note</a:t>
            </a:r>
            <a:r>
              <a:rPr lang="en-GB" noProof="0" dirty="0" smtClean="0">
                <a:solidFill>
                  <a:schemeClr val="bg1">
                    <a:lumMod val="65000"/>
                  </a:schemeClr>
                </a:solidFill>
              </a:rPr>
              <a:t> the report of the SPRWG;</a:t>
            </a:r>
          </a:p>
          <a:p>
            <a:pPr lvl="0"/>
            <a:r>
              <a:rPr lang="en-GB" b="1" noProof="0" dirty="0" smtClean="0">
                <a:solidFill>
                  <a:schemeClr val="bg1">
                    <a:lumMod val="65000"/>
                  </a:schemeClr>
                </a:solidFill>
              </a:rPr>
              <a:t>Decide </a:t>
            </a:r>
            <a:r>
              <a:rPr lang="en-GB" noProof="0" dirty="0" smtClean="0">
                <a:solidFill>
                  <a:schemeClr val="bg1">
                    <a:lumMod val="65000"/>
                  </a:schemeClr>
                </a:solidFill>
              </a:rPr>
              <a:t>to continue the working group</a:t>
            </a:r>
          </a:p>
          <a:p>
            <a:pPr lvl="0"/>
            <a:r>
              <a:rPr lang="en-GB" b="1" noProof="0" dirty="0" smtClean="0">
                <a:solidFill>
                  <a:schemeClr val="bg1">
                    <a:lumMod val="65000"/>
                  </a:schemeClr>
                </a:solidFill>
              </a:rPr>
              <a:t>Endorse</a:t>
            </a:r>
            <a:r>
              <a:rPr lang="en-GB" noProof="0" dirty="0" smtClean="0">
                <a:solidFill>
                  <a:schemeClr val="bg1">
                    <a:lumMod val="65000"/>
                  </a:schemeClr>
                </a:solidFill>
              </a:rPr>
              <a:t> the management plan for the drafting phase</a:t>
            </a:r>
          </a:p>
          <a:p>
            <a:pPr lvl="0"/>
            <a:r>
              <a:rPr lang="en-GB" b="1" noProof="0" dirty="0" smtClean="0">
                <a:solidFill>
                  <a:schemeClr val="bg1">
                    <a:lumMod val="65000"/>
                  </a:schemeClr>
                </a:solidFill>
              </a:rPr>
              <a:t>Encourage</a:t>
            </a:r>
            <a:r>
              <a:rPr lang="en-GB" noProof="0" dirty="0" smtClean="0">
                <a:solidFill>
                  <a:schemeClr val="bg1">
                    <a:lumMod val="65000"/>
                  </a:schemeClr>
                </a:solidFill>
              </a:rPr>
              <a:t> IHO member  States to participate to the SPRWG</a:t>
            </a:r>
          </a:p>
          <a:p>
            <a:r>
              <a:rPr lang="en-GB" b="1" noProof="0" dirty="0" smtClean="0">
                <a:solidFill>
                  <a:schemeClr val="bg1">
                    <a:lumMod val="65000"/>
                  </a:schemeClr>
                </a:solidFill>
              </a:rPr>
              <a:t>Take</a:t>
            </a:r>
            <a:r>
              <a:rPr lang="en-GB" noProof="0" dirty="0" smtClean="0">
                <a:solidFill>
                  <a:schemeClr val="bg1">
                    <a:lumMod val="65000"/>
                  </a:schemeClr>
                </a:solidFill>
              </a:rPr>
              <a:t> any other action considered appropriate</a:t>
            </a:r>
            <a:endParaRPr lang="en-GB" sz="2400" b="1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C-2, London, United Kingdom, 9 – 11 October 2018</a:t>
            </a:r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Background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1992" y="1360673"/>
            <a:ext cx="10515600" cy="4590673"/>
          </a:xfrm>
        </p:spPr>
        <p:txBody>
          <a:bodyPr/>
          <a:lstStyle/>
          <a:p>
            <a:r>
              <a:rPr lang="en-GB" noProof="0" dirty="0" smtClean="0"/>
              <a:t>Decision A1/03 of the Assembly</a:t>
            </a:r>
          </a:p>
          <a:p>
            <a:pPr lvl="1"/>
            <a:r>
              <a:rPr lang="en-GB" i="1" noProof="0" dirty="0" smtClean="0"/>
              <a:t>The Assembly tasked the Council to conduct a comprehensive review of the Strategic Plan and to provide a draft revised Plan, as appropriate, in time for the consideration of the 2nd ordinary session of the Assembly …</a:t>
            </a:r>
            <a:endParaRPr lang="en-GB" noProof="0" dirty="0" smtClean="0"/>
          </a:p>
          <a:p>
            <a:r>
              <a:rPr lang="en-GB" noProof="0" dirty="0" smtClean="0"/>
              <a:t>Decision</a:t>
            </a:r>
            <a:r>
              <a:rPr lang="en-GB" baseline="0" noProof="0" dirty="0" smtClean="0"/>
              <a:t> C1/37 of the Council</a:t>
            </a:r>
          </a:p>
          <a:p>
            <a:pPr lvl="1"/>
            <a:r>
              <a:rPr lang="en-GB" i="1" noProof="0" dirty="0" smtClean="0"/>
              <a:t>The Council decided to establish the Strategic Plan Review Working Group</a:t>
            </a:r>
          </a:p>
          <a:p>
            <a:r>
              <a:rPr lang="en-GB" noProof="0" dirty="0" smtClean="0"/>
              <a:t>IHO Circular Letter 20/2018</a:t>
            </a:r>
          </a:p>
          <a:p>
            <a:pPr lvl="1"/>
            <a:r>
              <a:rPr lang="en-GB" i="1" noProof="0" dirty="0" smtClean="0"/>
              <a:t>Adoption of the </a:t>
            </a:r>
            <a:r>
              <a:rPr lang="en-GB" i="1" noProof="0" dirty="0" err="1" smtClean="0"/>
              <a:t>ToRs</a:t>
            </a:r>
            <a:r>
              <a:rPr lang="en-GB" i="1" noProof="0" dirty="0" smtClean="0"/>
              <a:t> and </a:t>
            </a:r>
            <a:r>
              <a:rPr lang="en-GB" i="1" noProof="0" dirty="0" err="1" smtClean="0"/>
              <a:t>RoPs</a:t>
            </a:r>
            <a:r>
              <a:rPr lang="en-GB" i="1" noProof="0" dirty="0" smtClean="0"/>
              <a:t> of the SPRWG and Membership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Terms</a:t>
            </a:r>
            <a:r>
              <a:rPr lang="en-GB" baseline="0" noProof="0" dirty="0" smtClean="0"/>
              <a:t> of reference &amp;</a:t>
            </a:r>
            <a:r>
              <a:rPr lang="en-GB" noProof="0" dirty="0" smtClean="0"/>
              <a:t> membership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86359"/>
            <a:ext cx="10847522" cy="5052448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Scoping phase </a:t>
            </a:r>
            <a:r>
              <a:rPr lang="en-GB" noProof="0" dirty="0" smtClean="0">
                <a:sym typeface="Wingdings" pitchFamily="2" charset="2"/>
              </a:rPr>
              <a:t> C-2</a:t>
            </a:r>
            <a:endParaRPr lang="en-GB" noProof="0" dirty="0" smtClean="0"/>
          </a:p>
          <a:p>
            <a:pPr lvl="1"/>
            <a:r>
              <a:rPr lang="en-GB" noProof="0" dirty="0" smtClean="0">
                <a:sym typeface="Wingdings" pitchFamily="2" charset="2"/>
              </a:rPr>
              <a:t>Review and restate the strategic context </a:t>
            </a:r>
          </a:p>
          <a:p>
            <a:pPr lvl="1"/>
            <a:r>
              <a:rPr lang="en-GB" noProof="0" dirty="0" smtClean="0">
                <a:sym typeface="Wingdings" pitchFamily="2" charset="2"/>
              </a:rPr>
              <a:t>Identify deficiencies in the existing plan – consider means to address them</a:t>
            </a:r>
          </a:p>
          <a:p>
            <a:pPr lvl="1"/>
            <a:r>
              <a:rPr lang="en-GB" noProof="0" dirty="0" smtClean="0">
                <a:sym typeface="Wingdings" pitchFamily="2" charset="2"/>
              </a:rPr>
              <a:t>Establish management plan for drafting revised strategic plan</a:t>
            </a:r>
            <a:endParaRPr lang="en-GB" noProof="0" dirty="0" smtClean="0"/>
          </a:p>
          <a:p>
            <a:r>
              <a:rPr lang="en-GB" noProof="0" dirty="0" smtClean="0"/>
              <a:t>Drafting phase </a:t>
            </a:r>
            <a:r>
              <a:rPr lang="en-GB" noProof="0" dirty="0" smtClean="0">
                <a:sym typeface="Wingdings" pitchFamily="2" charset="2"/>
              </a:rPr>
              <a:t> C-3  A-2</a:t>
            </a:r>
            <a:endParaRPr lang="en-GB" dirty="0">
              <a:sym typeface="Wingdings" pitchFamily="2" charset="2"/>
            </a:endParaRPr>
          </a:p>
          <a:p>
            <a:pPr lvl="1"/>
            <a:r>
              <a:rPr lang="en-GB" dirty="0"/>
              <a:t>D</a:t>
            </a:r>
            <a:r>
              <a:rPr lang="en-GB" dirty="0" smtClean="0"/>
              <a:t>efine </a:t>
            </a:r>
            <a:r>
              <a:rPr lang="en-GB" dirty="0"/>
              <a:t>criteria for measuring success and propose </a:t>
            </a:r>
            <a:r>
              <a:rPr lang="en-GB" dirty="0" smtClean="0"/>
              <a:t>priorities</a:t>
            </a:r>
          </a:p>
          <a:p>
            <a:pPr lvl="1"/>
            <a:r>
              <a:rPr lang="en-GB" dirty="0" smtClean="0"/>
              <a:t>Consider </a:t>
            </a:r>
            <a:r>
              <a:rPr lang="en-GB" dirty="0"/>
              <a:t>interrelation </a:t>
            </a:r>
            <a:r>
              <a:rPr lang="en-GB" dirty="0" smtClean="0"/>
              <a:t>to budget</a:t>
            </a:r>
            <a:r>
              <a:rPr lang="en-GB" dirty="0"/>
              <a:t>, </a:t>
            </a:r>
            <a:r>
              <a:rPr lang="en-GB" dirty="0" smtClean="0"/>
              <a:t>WP </a:t>
            </a:r>
            <a:r>
              <a:rPr lang="en-GB" dirty="0"/>
              <a:t>and performance indicators </a:t>
            </a:r>
            <a:endParaRPr lang="en-GB" dirty="0" smtClean="0"/>
          </a:p>
          <a:p>
            <a:pPr lvl="1"/>
            <a:r>
              <a:rPr lang="en-GB" dirty="0" smtClean="0"/>
              <a:t>Prepare </a:t>
            </a:r>
            <a:r>
              <a:rPr lang="en-GB" dirty="0"/>
              <a:t>draft revised plan in accordance with management plan and timetable</a:t>
            </a:r>
          </a:p>
          <a:p>
            <a:r>
              <a:rPr lang="en-GB" noProof="0" dirty="0" smtClean="0">
                <a:sym typeface="Wingdings" pitchFamily="2" charset="2"/>
              </a:rPr>
              <a:t>Membership</a:t>
            </a:r>
          </a:p>
          <a:p>
            <a:pPr lvl="1"/>
            <a:r>
              <a:rPr lang="en-GB" u="sng" noProof="0" dirty="0" smtClean="0">
                <a:sym typeface="Wingdings" pitchFamily="2" charset="2"/>
              </a:rPr>
              <a:t>AU</a:t>
            </a:r>
            <a:r>
              <a:rPr lang="en-GB" noProof="0" dirty="0" smtClean="0">
                <a:sym typeface="Wingdings" pitchFamily="2" charset="2"/>
              </a:rPr>
              <a:t>, </a:t>
            </a:r>
            <a:r>
              <a:rPr lang="en-GB" u="sng" noProof="0" dirty="0" smtClean="0">
                <a:sym typeface="Wingdings" pitchFamily="2" charset="2"/>
              </a:rPr>
              <a:t>BR</a:t>
            </a:r>
            <a:r>
              <a:rPr lang="en-GB" noProof="0" dirty="0" smtClean="0">
                <a:sym typeface="Wingdings" pitchFamily="2" charset="2"/>
              </a:rPr>
              <a:t>, </a:t>
            </a:r>
            <a:r>
              <a:rPr lang="en-GB" u="sng" noProof="0" dirty="0" smtClean="0">
                <a:sym typeface="Wingdings" pitchFamily="2" charset="2"/>
              </a:rPr>
              <a:t>CA</a:t>
            </a:r>
            <a:r>
              <a:rPr lang="en-GB" noProof="0" dirty="0" smtClean="0">
                <a:sym typeface="Wingdings" pitchFamily="2" charset="2"/>
              </a:rPr>
              <a:t>, CL, </a:t>
            </a:r>
            <a:r>
              <a:rPr lang="en-GB" u="sng" noProof="0" dirty="0" smtClean="0">
                <a:sym typeface="Wingdings" pitchFamily="2" charset="2"/>
              </a:rPr>
              <a:t>CN</a:t>
            </a:r>
            <a:r>
              <a:rPr lang="en-GB" noProof="0" dirty="0" smtClean="0">
                <a:sym typeface="Wingdings" pitchFamily="2" charset="2"/>
              </a:rPr>
              <a:t>, </a:t>
            </a:r>
            <a:r>
              <a:rPr lang="en-GB" u="sng" noProof="0" dirty="0" smtClean="0">
                <a:sym typeface="Wingdings" pitchFamily="2" charset="2"/>
              </a:rPr>
              <a:t>CO</a:t>
            </a:r>
            <a:r>
              <a:rPr lang="en-GB" noProof="0" dirty="0" smtClean="0">
                <a:sym typeface="Wingdings" pitchFamily="2" charset="2"/>
              </a:rPr>
              <a:t>, HR, </a:t>
            </a:r>
            <a:r>
              <a:rPr lang="en-GB" u="sng" noProof="0" dirty="0" smtClean="0">
                <a:sym typeface="Wingdings" pitchFamily="2" charset="2"/>
              </a:rPr>
              <a:t>DK</a:t>
            </a:r>
            <a:r>
              <a:rPr lang="en-GB" noProof="0" dirty="0" smtClean="0">
                <a:sym typeface="Wingdings" pitchFamily="2" charset="2"/>
              </a:rPr>
              <a:t>, EC, </a:t>
            </a:r>
            <a:r>
              <a:rPr lang="en-GB" u="sng" noProof="0" dirty="0" smtClean="0">
                <a:sym typeface="Wingdings" pitchFamily="2" charset="2"/>
              </a:rPr>
              <a:t>FR</a:t>
            </a:r>
            <a:r>
              <a:rPr lang="en-GB" noProof="0" dirty="0" smtClean="0">
                <a:sym typeface="Wingdings" pitchFamily="2" charset="2"/>
              </a:rPr>
              <a:t>, </a:t>
            </a:r>
            <a:r>
              <a:rPr lang="en-GB" u="sng" noProof="0" dirty="0" smtClean="0">
                <a:sym typeface="Wingdings" pitchFamily="2" charset="2"/>
              </a:rPr>
              <a:t>ID</a:t>
            </a:r>
            <a:r>
              <a:rPr lang="en-GB" noProof="0" dirty="0" smtClean="0">
                <a:sym typeface="Wingdings" pitchFamily="2" charset="2"/>
              </a:rPr>
              <a:t>, IR, </a:t>
            </a:r>
            <a:r>
              <a:rPr lang="en-GB" u="sng" noProof="0" dirty="0" smtClean="0">
                <a:sym typeface="Wingdings" pitchFamily="2" charset="2"/>
              </a:rPr>
              <a:t>IT</a:t>
            </a:r>
            <a:r>
              <a:rPr lang="en-GB" noProof="0" dirty="0" smtClean="0">
                <a:sym typeface="Wingdings" pitchFamily="2" charset="2"/>
              </a:rPr>
              <a:t>, </a:t>
            </a:r>
            <a:r>
              <a:rPr lang="en-GB" u="sng" noProof="0" dirty="0" smtClean="0">
                <a:sym typeface="Wingdings" pitchFamily="2" charset="2"/>
              </a:rPr>
              <a:t>JP</a:t>
            </a:r>
            <a:r>
              <a:rPr lang="en-GB" noProof="0" dirty="0" smtClean="0">
                <a:sym typeface="Wingdings" pitchFamily="2" charset="2"/>
              </a:rPr>
              <a:t>, </a:t>
            </a:r>
            <a:r>
              <a:rPr lang="en-GB" u="sng" noProof="0" dirty="0" smtClean="0">
                <a:sym typeface="Wingdings" pitchFamily="2" charset="2"/>
              </a:rPr>
              <a:t>KR</a:t>
            </a:r>
            <a:r>
              <a:rPr lang="en-GB" noProof="0" dirty="0" smtClean="0">
                <a:sym typeface="Wingdings" pitchFamily="2" charset="2"/>
              </a:rPr>
              <a:t>, MO, </a:t>
            </a:r>
            <a:r>
              <a:rPr lang="en-GB" u="sng" noProof="0" dirty="0" smtClean="0">
                <a:sym typeface="Wingdings" pitchFamily="2" charset="2"/>
              </a:rPr>
              <a:t>NL</a:t>
            </a:r>
            <a:r>
              <a:rPr lang="en-GB" noProof="0" dirty="0" smtClean="0">
                <a:sym typeface="Wingdings" pitchFamily="2" charset="2"/>
              </a:rPr>
              <a:t>, </a:t>
            </a:r>
            <a:r>
              <a:rPr lang="en-GB" u="sng" noProof="0" dirty="0" smtClean="0">
                <a:sym typeface="Wingdings" pitchFamily="2" charset="2"/>
              </a:rPr>
              <a:t>NO</a:t>
            </a:r>
            <a:r>
              <a:rPr lang="en-GB" noProof="0" dirty="0" smtClean="0">
                <a:sym typeface="Wingdings" pitchFamily="2" charset="2"/>
              </a:rPr>
              <a:t>, </a:t>
            </a:r>
            <a:r>
              <a:rPr lang="en-GB" u="sng" noProof="0" dirty="0" smtClean="0">
                <a:sym typeface="Wingdings" pitchFamily="2" charset="2"/>
              </a:rPr>
              <a:t>SG</a:t>
            </a:r>
            <a:r>
              <a:rPr lang="en-GB" noProof="0" dirty="0" smtClean="0">
                <a:sym typeface="Wingdings" pitchFamily="2" charset="2"/>
              </a:rPr>
              <a:t>, </a:t>
            </a:r>
            <a:r>
              <a:rPr lang="en-GB" u="sng" noProof="0" dirty="0" smtClean="0">
                <a:sym typeface="Wingdings" pitchFamily="2" charset="2"/>
              </a:rPr>
              <a:t>ES</a:t>
            </a:r>
            <a:r>
              <a:rPr lang="en-GB" noProof="0" dirty="0" smtClean="0">
                <a:sym typeface="Wingdings" pitchFamily="2" charset="2"/>
              </a:rPr>
              <a:t>, SU, </a:t>
            </a:r>
            <a:r>
              <a:rPr lang="en-GB" u="sng" noProof="0" dirty="0" smtClean="0">
                <a:sym typeface="Wingdings" pitchFamily="2" charset="2"/>
              </a:rPr>
              <a:t>GB</a:t>
            </a:r>
            <a:r>
              <a:rPr lang="en-GB" noProof="0" dirty="0" smtClean="0">
                <a:sym typeface="Wingdings" pitchFamily="2" charset="2"/>
              </a:rPr>
              <a:t>, </a:t>
            </a:r>
            <a:r>
              <a:rPr lang="en-GB" u="sng" noProof="0" dirty="0" smtClean="0">
                <a:sym typeface="Wingdings" pitchFamily="2" charset="2"/>
              </a:rPr>
              <a:t>US</a:t>
            </a:r>
          </a:p>
          <a:p>
            <a:pPr lvl="1"/>
            <a:r>
              <a:rPr lang="en-GB" noProof="0" dirty="0" smtClean="0">
                <a:sym typeface="Wingdings" pitchFamily="2" charset="2"/>
              </a:rPr>
              <a:t>chair</a:t>
            </a:r>
            <a:r>
              <a:rPr lang="en-GB" noProof="0" dirty="0" smtClean="0">
                <a:sym typeface="Wingdings" pitchFamily="2" charset="2"/>
              </a:rPr>
              <a:t>: Bruno </a:t>
            </a:r>
            <a:r>
              <a:rPr lang="en-GB" noProof="0" dirty="0" err="1" smtClean="0">
                <a:sym typeface="Wingdings" pitchFamily="2" charset="2"/>
              </a:rPr>
              <a:t>Frachon</a:t>
            </a:r>
            <a:r>
              <a:rPr lang="en-GB" noProof="0" dirty="0" smtClean="0">
                <a:sym typeface="Wingdings" pitchFamily="2" charset="2"/>
              </a:rPr>
              <a:t> (FR)</a:t>
            </a:r>
          </a:p>
          <a:p>
            <a:pPr lvl="1"/>
            <a:r>
              <a:rPr lang="en-GB" noProof="0" dirty="0" smtClean="0">
                <a:sym typeface="Wingdings" pitchFamily="2" charset="2"/>
              </a:rPr>
              <a:t>vice-chair</a:t>
            </a:r>
            <a:r>
              <a:rPr lang="en-GB" noProof="0" dirty="0" smtClean="0">
                <a:sym typeface="Wingdings" pitchFamily="2" charset="2"/>
              </a:rPr>
              <a:t>: Shigeru Nakabayashi (JP)</a:t>
            </a:r>
          </a:p>
          <a:p>
            <a:pPr lvl="1"/>
            <a:r>
              <a:rPr lang="en-GB" noProof="0" dirty="0" smtClean="0">
                <a:sym typeface="Wingdings" pitchFamily="2" charset="2"/>
              </a:rPr>
              <a:t>secretary</a:t>
            </a:r>
            <a:r>
              <a:rPr lang="en-GB" noProof="0" dirty="0" smtClean="0">
                <a:sym typeface="Wingdings" pitchFamily="2" charset="2"/>
              </a:rPr>
              <a:t>: Douglas Brunt (CA)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SPRWG activity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1992" y="1686131"/>
            <a:ext cx="10515600" cy="4590673"/>
          </a:xfrm>
        </p:spPr>
        <p:txBody>
          <a:bodyPr/>
          <a:lstStyle/>
          <a:p>
            <a:r>
              <a:rPr lang="en-GB" noProof="0" dirty="0" smtClean="0"/>
              <a:t>Correspondence group </a:t>
            </a:r>
            <a:r>
              <a:rPr lang="en-GB" noProof="0" dirty="0" smtClean="0"/>
              <a:t>– 21 contributions on:</a:t>
            </a:r>
            <a:endParaRPr lang="en-GB" noProof="0" dirty="0" smtClean="0"/>
          </a:p>
          <a:p>
            <a:pPr lvl="1"/>
            <a:r>
              <a:rPr lang="en-GB" noProof="0" dirty="0" smtClean="0"/>
              <a:t>Strategic assumptions</a:t>
            </a:r>
          </a:p>
          <a:p>
            <a:pPr lvl="1"/>
            <a:r>
              <a:rPr lang="en-GB" noProof="0" dirty="0" smtClean="0"/>
              <a:t>Shortfalls</a:t>
            </a:r>
            <a:r>
              <a:rPr lang="en-GB" baseline="0" noProof="0" dirty="0" smtClean="0"/>
              <a:t> and most desired improvements</a:t>
            </a:r>
          </a:p>
          <a:p>
            <a:pPr lvl="1"/>
            <a:r>
              <a:rPr lang="en-GB" baseline="0" noProof="0" dirty="0" smtClean="0"/>
              <a:t>Definition of success</a:t>
            </a:r>
          </a:p>
          <a:p>
            <a:pPr lvl="1"/>
            <a:r>
              <a:rPr lang="en-GB" baseline="0" noProof="0" dirty="0" smtClean="0"/>
              <a:t>Stakeholders, marine data, pace of </a:t>
            </a:r>
            <a:r>
              <a:rPr lang="en-GB" baseline="0" noProof="0" dirty="0" smtClean="0"/>
              <a:t>technology</a:t>
            </a:r>
            <a:r>
              <a:rPr lang="en-GB" noProof="0" dirty="0" smtClean="0"/>
              <a:t> changes </a:t>
            </a:r>
            <a:r>
              <a:rPr lang="en-GB" baseline="0" noProof="0" dirty="0" smtClean="0"/>
              <a:t>and </a:t>
            </a:r>
            <a:r>
              <a:rPr lang="en-GB" baseline="0" noProof="0" dirty="0" smtClean="0"/>
              <a:t>consequences, communication</a:t>
            </a:r>
          </a:p>
          <a:p>
            <a:pPr lvl="0"/>
            <a:r>
              <a:rPr lang="en-GB" baseline="0" noProof="0" dirty="0" smtClean="0"/>
              <a:t>Meeting </a:t>
            </a:r>
            <a:r>
              <a:rPr lang="en-GB" baseline="0" noProof="0" dirty="0" smtClean="0"/>
              <a:t>in Goa (side meeting to IRCC-10)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5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Current Strategic Plan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1992" y="1701629"/>
            <a:ext cx="10515600" cy="4590673"/>
          </a:xfrm>
        </p:spPr>
        <p:txBody>
          <a:bodyPr/>
          <a:lstStyle/>
          <a:p>
            <a:r>
              <a:rPr lang="en-GB" noProof="0" dirty="0" smtClean="0"/>
              <a:t>15 Strategic Assumptions</a:t>
            </a:r>
          </a:p>
          <a:p>
            <a:pPr lvl="5"/>
            <a:endParaRPr lang="en-GB" noProof="0" dirty="0" smtClean="0"/>
          </a:p>
          <a:p>
            <a:r>
              <a:rPr lang="en-GB" noProof="0" dirty="0" smtClean="0"/>
              <a:t>19 Strategic directions (under 4 broad items), covering the 7 IHO objectives (as stated in IHO Convention, article II)</a:t>
            </a:r>
          </a:p>
          <a:p>
            <a:pPr lvl="5"/>
            <a:endParaRPr lang="en-GB" noProof="0" dirty="0" smtClean="0"/>
          </a:p>
          <a:p>
            <a:r>
              <a:rPr lang="en-GB" noProof="0" dirty="0" smtClean="0"/>
              <a:t>Implementation</a:t>
            </a:r>
          </a:p>
          <a:p>
            <a:pPr lvl="1"/>
            <a:r>
              <a:rPr lang="en-GB" noProof="0" dirty="0" smtClean="0"/>
              <a:t>3 Work Programmes, with </a:t>
            </a:r>
            <a:r>
              <a:rPr lang="en-GB" dirty="0" smtClean="0"/>
              <a:t>deliverables, reference </a:t>
            </a:r>
            <a:r>
              <a:rPr lang="en-GB" noProof="0" dirty="0" smtClean="0"/>
              <a:t>to the  </a:t>
            </a:r>
            <a:r>
              <a:rPr lang="en-GB" dirty="0" smtClean="0"/>
              <a:t>Strategic Directions</a:t>
            </a:r>
            <a:endParaRPr lang="en-GB" noProof="0" dirty="0" smtClean="0"/>
          </a:p>
          <a:p>
            <a:pPr lvl="1"/>
            <a:r>
              <a:rPr lang="en-GB" noProof="0" dirty="0" smtClean="0"/>
              <a:t>9 Strategic Performance indicators, associated with the IHO objectives</a:t>
            </a:r>
          </a:p>
          <a:p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47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Findings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1992" y="1949597"/>
            <a:ext cx="10515600" cy="4590673"/>
          </a:xfrm>
        </p:spPr>
        <p:txBody>
          <a:bodyPr/>
          <a:lstStyle/>
          <a:p>
            <a:r>
              <a:rPr lang="en-GB" noProof="0" dirty="0" smtClean="0"/>
              <a:t>Ambiguity in strategic assumptions: mix of hypothesis and context analysis, with various degrees of impact on IHO</a:t>
            </a:r>
          </a:p>
          <a:p>
            <a:pPr lvl="4"/>
            <a:endParaRPr lang="en-GB" dirty="0" smtClean="0"/>
          </a:p>
          <a:p>
            <a:r>
              <a:rPr lang="en-GB" dirty="0" smtClean="0"/>
              <a:t>Complex links between </a:t>
            </a:r>
            <a:r>
              <a:rPr lang="en-GB" dirty="0"/>
              <a:t>Strategic </a:t>
            </a:r>
            <a:r>
              <a:rPr lang="en-GB" dirty="0" smtClean="0"/>
              <a:t>Directions </a:t>
            </a:r>
            <a:r>
              <a:rPr lang="en-GB" dirty="0"/>
              <a:t>and </a:t>
            </a:r>
            <a:r>
              <a:rPr lang="en-GB" dirty="0" smtClean="0"/>
              <a:t>Work Programmes</a:t>
            </a:r>
            <a:endParaRPr lang="en-GB" dirty="0"/>
          </a:p>
          <a:p>
            <a:pPr lvl="5"/>
            <a:endParaRPr lang="en-GB" dirty="0" smtClean="0"/>
          </a:p>
          <a:p>
            <a:r>
              <a:rPr lang="en-GB" dirty="0" smtClean="0"/>
              <a:t>Weakness:</a:t>
            </a:r>
            <a:r>
              <a:rPr lang="en-GB" dirty="0" smtClean="0"/>
              <a:t> </a:t>
            </a:r>
            <a:r>
              <a:rPr lang="en-GB" dirty="0"/>
              <a:t>review </a:t>
            </a:r>
            <a:r>
              <a:rPr lang="en-GB" dirty="0" smtClean="0"/>
              <a:t>/ </a:t>
            </a:r>
            <a:r>
              <a:rPr lang="en-GB" dirty="0"/>
              <a:t>assessment of the </a:t>
            </a:r>
            <a:r>
              <a:rPr lang="en-GB" dirty="0" smtClean="0"/>
              <a:t>SPI</a:t>
            </a:r>
            <a:endParaRPr lang="en-GB" dirty="0"/>
          </a:p>
          <a:p>
            <a:pPr marL="0" indent="0">
              <a:buNone/>
            </a:pPr>
            <a:endParaRPr lang="en-GB" noProof="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Orientation 1: Focus on strategic context</a:t>
            </a:r>
            <a:endParaRPr lang="en-GB" i="1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77871"/>
            <a:ext cx="10515600" cy="4999092"/>
          </a:xfrm>
        </p:spPr>
        <p:txBody>
          <a:bodyPr>
            <a:normAutofit fontScale="92500" lnSpcReduction="10000"/>
          </a:bodyPr>
          <a:lstStyle/>
          <a:p>
            <a:pPr marL="0" indent="0" algn="ctr" rtl="0" eaLnBrk="1" latinLnBrk="0" hangingPunct="1">
              <a:buNone/>
            </a:pPr>
            <a:r>
              <a:rPr lang="en-GB" i="1" dirty="0" smtClean="0"/>
              <a:t>Draft C2-6.1A (under review of the working group)</a:t>
            </a:r>
            <a:endParaRPr lang="en-GB" sz="2800" i="1" kern="1200" dirty="0" smtClean="0">
              <a:solidFill>
                <a:schemeClr val="tx1"/>
              </a:solidFill>
              <a:effectLst/>
            </a:endParaRPr>
          </a:p>
          <a:p>
            <a:pPr rtl="0" eaLnBrk="1" latinLnBrk="0" hangingPunct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Customers</a:t>
            </a:r>
            <a:endParaRPr lang="fr-FR" sz="2800" dirty="0" smtClean="0">
              <a:effectLst/>
            </a:endParaRPr>
          </a:p>
          <a:p>
            <a:pPr lvl="1"/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Changing customer base and suppliers in the field of marine data</a:t>
            </a:r>
            <a:endParaRPr lang="fr-FR" dirty="0" smtClean="0">
              <a:effectLst/>
            </a:endParaRPr>
          </a:p>
          <a:p>
            <a:pPr lvl="1"/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Evolution of navigation - digital technology</a:t>
            </a:r>
            <a:endParaRPr lang="fr-FR" dirty="0" smtClean="0">
              <a:effectLst/>
            </a:endParaRPr>
          </a:p>
          <a:p>
            <a:pPr lvl="1"/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Marine data for protection of the environment, prevention of marine disasters, blue economy</a:t>
            </a:r>
            <a:endParaRPr lang="fr-FR" dirty="0" smtClean="0">
              <a:effectLst/>
            </a:endParaRPr>
          </a:p>
          <a:p>
            <a:pPr rtl="0" eaLnBrk="1" latinLnBrk="0" hangingPunct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Technology</a:t>
            </a:r>
            <a:endParaRPr lang="fr-FR" dirty="0" smtClean="0">
              <a:effectLst/>
            </a:endParaRPr>
          </a:p>
          <a:p>
            <a:pPr lvl="1"/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Data, products, information, levels of interoperability</a:t>
            </a:r>
            <a:endParaRPr lang="fr-FR" dirty="0" smtClean="0">
              <a:effectLst/>
            </a:endParaRPr>
          </a:p>
          <a:p>
            <a:pPr lvl="1"/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Technology changes requiring significant investment and training efforts</a:t>
            </a:r>
            <a:endParaRPr lang="fr-FR" dirty="0" smtClean="0">
              <a:effectLst/>
            </a:endParaRPr>
          </a:p>
          <a:p>
            <a:pPr rtl="0" eaLnBrk="1" latinLnBrk="0" hangingPunct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Policy &amp; Legal framework</a:t>
            </a:r>
            <a:endParaRPr lang="fr-FR" dirty="0" smtClean="0">
              <a:effectLst/>
            </a:endParaRPr>
          </a:p>
          <a:p>
            <a:pPr lvl="1"/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Resources gap between needs and means for collecting data</a:t>
            </a:r>
            <a:endParaRPr lang="fr-FR" dirty="0" smtClean="0">
              <a:effectLst/>
            </a:endParaRPr>
          </a:p>
          <a:p>
            <a:pPr lvl="1"/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actors in the “value chain” of marine data / </a:t>
            </a:r>
            <a:r>
              <a:rPr lang="en-GB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hydrographic</a:t>
            </a:r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products</a:t>
            </a:r>
            <a:endParaRPr lang="fr-FR" dirty="0" smtClean="0">
              <a:effectLst/>
            </a:endParaRPr>
          </a:p>
          <a:p>
            <a:pPr lvl="1"/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policies: open data, cyber-security, </a:t>
            </a:r>
            <a:r>
              <a:rPr lang="en-GB" dirty="0" smtClean="0"/>
              <a:t>standardization initiatives</a:t>
            </a:r>
            <a:endParaRPr lang="fr-FR" dirty="0">
              <a:effectLst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8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Orientation 2: Defining Targets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01859"/>
            <a:ext cx="10515600" cy="4828610"/>
          </a:xfrm>
        </p:spPr>
        <p:txBody>
          <a:bodyPr>
            <a:normAutofit/>
          </a:bodyPr>
          <a:lstStyle/>
          <a:p>
            <a:r>
              <a:rPr lang="en-GB" dirty="0" smtClean="0"/>
              <a:t>Strategic Plan </a:t>
            </a:r>
          </a:p>
          <a:p>
            <a:pPr lvl="1"/>
            <a:r>
              <a:rPr lang="en-GB" dirty="0" smtClean="0"/>
              <a:t>More </a:t>
            </a:r>
            <a:r>
              <a:rPr lang="en-GB" dirty="0"/>
              <a:t>straightforward and focused on </a:t>
            </a:r>
            <a:r>
              <a:rPr lang="en-GB" dirty="0" smtClean="0"/>
              <a:t>targets </a:t>
            </a:r>
            <a:endParaRPr lang="en-GB" dirty="0" smtClean="0"/>
          </a:p>
          <a:p>
            <a:pPr lvl="1"/>
            <a:r>
              <a:rPr lang="en-GB" dirty="0" smtClean="0"/>
              <a:t>Simpler </a:t>
            </a:r>
            <a:r>
              <a:rPr lang="en-GB" dirty="0"/>
              <a:t>for the IHO MS and easier to understand for the non-IHO </a:t>
            </a:r>
            <a:r>
              <a:rPr lang="en-GB" dirty="0" smtClean="0"/>
              <a:t>audience</a:t>
            </a:r>
          </a:p>
          <a:p>
            <a:pPr lvl="1"/>
            <a:r>
              <a:rPr lang="en-GB" dirty="0" smtClean="0"/>
              <a:t> Basis </a:t>
            </a:r>
            <a:r>
              <a:rPr lang="en-GB" dirty="0"/>
              <a:t>for </a:t>
            </a:r>
            <a:r>
              <a:rPr lang="en-GB" dirty="0" smtClean="0"/>
              <a:t>effective </a:t>
            </a:r>
            <a:r>
              <a:rPr lang="en-GB" dirty="0"/>
              <a:t>communication</a:t>
            </a:r>
          </a:p>
          <a:p>
            <a:r>
              <a:rPr lang="en-GB" noProof="0" dirty="0" smtClean="0"/>
              <a:t>Strategic targets, to be reached by 2026, against which</a:t>
            </a:r>
            <a:r>
              <a:rPr lang="en-GB" baseline="0" noProof="0" dirty="0" smtClean="0"/>
              <a:t> progress can be assessed</a:t>
            </a:r>
          </a:p>
          <a:p>
            <a:pPr lvl="1"/>
            <a:r>
              <a:rPr lang="en-GB" baseline="0" noProof="0" dirty="0" smtClean="0"/>
              <a:t>How many?</a:t>
            </a:r>
          </a:p>
          <a:p>
            <a:pPr lvl="2"/>
            <a:r>
              <a:rPr lang="en-GB" noProof="0" dirty="0" smtClean="0"/>
              <a:t>IMO (2018-2023): 7 SD, 40 PI, </a:t>
            </a:r>
            <a:r>
              <a:rPr lang="en-GB" noProof="0" dirty="0" smtClean="0">
                <a:solidFill>
                  <a:schemeClr val="bg1">
                    <a:lumMod val="50000"/>
                  </a:schemeClr>
                </a:solidFill>
              </a:rPr>
              <a:t>86 outputs (2018-2019)</a:t>
            </a:r>
          </a:p>
          <a:p>
            <a:pPr lvl="2"/>
            <a:r>
              <a:rPr lang="en-GB" baseline="0" noProof="0" dirty="0" smtClean="0"/>
              <a:t>IALA (2014-2026): 2 goals, 9 strategy</a:t>
            </a:r>
            <a:r>
              <a:rPr lang="en-GB" noProof="0" dirty="0" smtClean="0"/>
              <a:t> elements, 14 priorities</a:t>
            </a:r>
          </a:p>
          <a:p>
            <a:pPr lvl="2"/>
            <a:r>
              <a:rPr lang="en-GB" baseline="0" noProof="0" dirty="0" smtClean="0"/>
              <a:t>IOC (2014-2021): 4 high</a:t>
            </a:r>
            <a:r>
              <a:rPr lang="en-GB" noProof="0" dirty="0" smtClean="0"/>
              <a:t> level objectives, 3 broad areas, 6 functions (structuring IOC services)</a:t>
            </a:r>
            <a:endParaRPr lang="en-GB" baseline="0" noProof="0" dirty="0" smtClean="0"/>
          </a:p>
          <a:p>
            <a:r>
              <a:rPr lang="en-GB" noProof="0" dirty="0" smtClean="0"/>
              <a:t>Implementation tasks: priorities of the work programmes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1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Structuring</a:t>
            </a:r>
            <a:r>
              <a:rPr lang="en-GB" baseline="0" noProof="0" dirty="0" smtClean="0"/>
              <a:t> targets: broad goals (1/2)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08868"/>
            <a:ext cx="10515600" cy="481311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3000" i="1" noProof="0" dirty="0" smtClean="0"/>
              <a:t>Grouping </a:t>
            </a:r>
            <a:r>
              <a:rPr lang="en-GB" sz="3000" i="1" dirty="0" smtClean="0"/>
              <a:t>strategic </a:t>
            </a:r>
            <a:r>
              <a:rPr lang="en-GB" sz="3000" i="1" noProof="0" dirty="0" smtClean="0"/>
              <a:t>targets under broad goals</a:t>
            </a:r>
          </a:p>
          <a:p>
            <a:r>
              <a:rPr lang="en-GB" noProof="0" dirty="0" smtClean="0"/>
              <a:t>Example 1</a:t>
            </a:r>
          </a:p>
          <a:p>
            <a:pPr lvl="1"/>
            <a:r>
              <a:rPr lang="en-GB" noProof="0" dirty="0" smtClean="0"/>
              <a:t>IHO Member States provides a good coverage of relevant services and products </a:t>
            </a:r>
          </a:p>
          <a:p>
            <a:pPr marL="914400" lvl="2" indent="0">
              <a:buNone/>
            </a:pPr>
            <a:r>
              <a:rPr lang="en-GB" noProof="0" dirty="0" smtClean="0">
                <a:sym typeface="Wingdings" pitchFamily="2" charset="2"/>
              </a:rPr>
              <a:t> </a:t>
            </a:r>
            <a:r>
              <a:rPr lang="en-GB" noProof="0" dirty="0" smtClean="0"/>
              <a:t>coordination in providing products and services, based on agreed standards</a:t>
            </a:r>
          </a:p>
          <a:p>
            <a:pPr lvl="1"/>
            <a:r>
              <a:rPr lang="en-GB" noProof="0" dirty="0" smtClean="0"/>
              <a:t>All IHO Member States take a significant part to it and to the supporting works in the IHO bodies </a:t>
            </a:r>
            <a:r>
              <a:rPr lang="en-GB" noProof="0" dirty="0" smtClean="0">
                <a:sym typeface="Wingdings" pitchFamily="2" charset="2"/>
              </a:rPr>
              <a:t> capacities of sharing the burden</a:t>
            </a:r>
            <a:endParaRPr lang="en-GB" noProof="0" dirty="0" smtClean="0"/>
          </a:p>
          <a:p>
            <a:r>
              <a:rPr lang="en-GB" noProof="0" dirty="0" smtClean="0"/>
              <a:t>Example 2</a:t>
            </a:r>
          </a:p>
          <a:p>
            <a:pPr lvl="1"/>
            <a:r>
              <a:rPr lang="en-GB" noProof="0" dirty="0" smtClean="0"/>
              <a:t>Ensure that </a:t>
            </a:r>
            <a:r>
              <a:rPr lang="en-GB" noProof="0" dirty="0" err="1" smtClean="0"/>
              <a:t>hydrographic</a:t>
            </a:r>
            <a:r>
              <a:rPr lang="en-GB" noProof="0" dirty="0" smtClean="0"/>
              <a:t>-based data, information, products, and services are harmonized and accessible through the provision of standards and collaborative international initiatives </a:t>
            </a:r>
          </a:p>
          <a:p>
            <a:pPr lvl="1"/>
            <a:r>
              <a:rPr lang="en-GB" noProof="0" dirty="0" smtClean="0"/>
              <a:t>Advance the practice of hydrography through capacity building and the sharing of expertise such that all coastal states have the opportunity to contribute to domestic and global collections of </a:t>
            </a:r>
            <a:r>
              <a:rPr lang="en-GB" noProof="0" dirty="0" err="1" smtClean="0"/>
              <a:t>hydrographic</a:t>
            </a:r>
            <a:r>
              <a:rPr lang="en-GB" noProof="0" dirty="0" smtClean="0"/>
              <a:t> and scientific knowledge.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7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906</TotalTime>
  <Words>873</Words>
  <Application>Microsoft Office PowerPoint</Application>
  <PresentationFormat>Personnalisé</PresentationFormat>
  <Paragraphs>113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Office Theme</vt:lpstr>
      <vt:lpstr>Report of the   Strategic Plan Review Working Group  Bruno Frachon </vt:lpstr>
      <vt:lpstr>Background</vt:lpstr>
      <vt:lpstr>Terms of reference &amp; membership</vt:lpstr>
      <vt:lpstr>SPRWG activity</vt:lpstr>
      <vt:lpstr>Current Strategic Plan</vt:lpstr>
      <vt:lpstr>Findings</vt:lpstr>
      <vt:lpstr>Orientation 1: Focus on strategic context</vt:lpstr>
      <vt:lpstr>Orientation 2: Defining Targets</vt:lpstr>
      <vt:lpstr>Structuring targets: broad goals (1/2)</vt:lpstr>
      <vt:lpstr>Structuring targets: broad goals (2/2)</vt:lpstr>
      <vt:lpstr>Orientation 3</vt:lpstr>
      <vt:lpstr>Action requested of the Council</vt:lpstr>
    </vt:vector>
  </TitlesOfParts>
  <Company>IHO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Bruno Frachon, SHOM</cp:lastModifiedBy>
  <cp:revision>117</cp:revision>
  <cp:lastPrinted>2017-10-13T08:19:11Z</cp:lastPrinted>
  <dcterms:created xsi:type="dcterms:W3CDTF">2017-10-09T13:46:17Z</dcterms:created>
  <dcterms:modified xsi:type="dcterms:W3CDTF">2018-10-09T06:46:05Z</dcterms:modified>
</cp:coreProperties>
</file>