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028" y="6063120"/>
            <a:ext cx="602494" cy="791131"/>
          </a:xfrm>
          <a:prstGeom prst="rect">
            <a:avLst/>
          </a:prstGeom>
        </p:spPr>
      </p:pic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028" y="6063120"/>
            <a:ext cx="602494" cy="791131"/>
          </a:xfrm>
          <a:prstGeom prst="rect">
            <a:avLst/>
          </a:prstGeom>
        </p:spPr>
      </p:pic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3657"/>
            <a:ext cx="9144000" cy="2269375"/>
          </a:xfrm>
        </p:spPr>
        <p:txBody>
          <a:bodyPr>
            <a:normAutofit/>
          </a:bodyPr>
          <a:lstStyle/>
          <a:p>
            <a:r>
              <a:rPr lang="en-US" dirty="0"/>
              <a:t>Hopes, Expectations </a:t>
            </a:r>
            <a:br>
              <a:rPr lang="en-US" dirty="0"/>
            </a:br>
            <a:r>
              <a:rPr lang="en-US" dirty="0"/>
              <a:t>for the IHO Council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Member State Feedback</a:t>
            </a:r>
          </a:p>
        </p:txBody>
      </p:sp>
    </p:spTree>
    <p:extLst>
      <p:ext uri="{BB962C8B-B14F-4D97-AF65-F5344CB8AC3E}">
        <p14:creationId xmlns:p14="http://schemas.microsoft.com/office/powerpoint/2010/main" val="288790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876" y="0"/>
            <a:ext cx="11330248" cy="1804497"/>
          </a:xfrm>
        </p:spPr>
        <p:txBody>
          <a:bodyPr>
            <a:normAutofit fontScale="90000"/>
          </a:bodyPr>
          <a:lstStyle/>
          <a:p>
            <a:r>
              <a:rPr lang="en-US" dirty="0"/>
              <a:t>Q1.  What are your top goals for the First Council Meeting?  What will make our first meeting a success?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941" y="1804497"/>
            <a:ext cx="10515600" cy="38493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Serve the Assembly:</a:t>
            </a:r>
          </a:p>
          <a:p>
            <a:pPr lvl="1"/>
            <a:r>
              <a:rPr lang="en-US" dirty="0"/>
              <a:t>Review/revise the Strategic Plan </a:t>
            </a:r>
          </a:p>
          <a:p>
            <a:pPr lvl="1"/>
            <a:r>
              <a:rPr lang="en-US" dirty="0"/>
              <a:t>Reconsider the definition of </a:t>
            </a:r>
            <a:r>
              <a:rPr lang="en-US" i="1" dirty="0"/>
              <a:t>hydrographic interest </a:t>
            </a:r>
            <a:endParaRPr lang="en-US" dirty="0"/>
          </a:p>
          <a:p>
            <a:r>
              <a:rPr lang="en-US" dirty="0"/>
              <a:t>Foster a productive relationship with IRCC, HSSC, Secretariat, Member states-support without disempowering</a:t>
            </a:r>
          </a:p>
          <a:p>
            <a:r>
              <a:rPr lang="en-US" dirty="0"/>
              <a:t>Develop the Council as an institution</a:t>
            </a:r>
          </a:p>
          <a:p>
            <a:pPr lvl="1"/>
            <a:r>
              <a:rPr lang="en-US" dirty="0"/>
              <a:t>Intentional forming of Council practices (communications, thoughtful engagement during meetings, methods to advance goals between meetings</a:t>
            </a:r>
          </a:p>
          <a:p>
            <a:r>
              <a:rPr lang="en-US" dirty="0"/>
              <a:t>Consider role of IHO within larger international frameworks (UN, IMO, etc)</a:t>
            </a:r>
          </a:p>
          <a:p>
            <a:pPr lvl="1"/>
            <a:r>
              <a:rPr lang="en-US" dirty="0"/>
              <a:t>IHO contribution to “Seabed 2030”</a:t>
            </a:r>
          </a:p>
        </p:txBody>
      </p:sp>
    </p:spTree>
    <p:extLst>
      <p:ext uri="{BB962C8B-B14F-4D97-AF65-F5344CB8AC3E}">
        <p14:creationId xmlns:p14="http://schemas.microsoft.com/office/powerpoint/2010/main" val="213074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79" y="499595"/>
            <a:ext cx="1177082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Q2.  What specifically would you like the Council to have accomplished by the conclusion of the third Council meeting in 2019?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767" y="2227811"/>
            <a:ext cx="10722033" cy="3949152"/>
          </a:xfrm>
        </p:spPr>
        <p:txBody>
          <a:bodyPr/>
          <a:lstStyle/>
          <a:p>
            <a:r>
              <a:rPr lang="en-US" dirty="0"/>
              <a:t>Demonstrate Council value (</a:t>
            </a:r>
            <a:r>
              <a:rPr lang="en-US" dirty="0" err="1"/>
              <a:t>eg</a:t>
            </a:r>
            <a:r>
              <a:rPr lang="en-US" dirty="0"/>
              <a:t>. complete tasks from Assembly-1; timely support for Assembly-2)</a:t>
            </a:r>
          </a:p>
          <a:p>
            <a:r>
              <a:rPr lang="en-US" dirty="0"/>
              <a:t>Define a strategic vision and well-articulated strategic plan; Complete the Revision of the Strategic Plan</a:t>
            </a:r>
          </a:p>
          <a:p>
            <a:r>
              <a:rPr lang="en-US" dirty="0"/>
              <a:t>Progress priorities-- MSDI, CSB, new technologies, Seabed 2030—in a measurable way</a:t>
            </a:r>
          </a:p>
          <a:p>
            <a:r>
              <a:rPr lang="en-US" dirty="0"/>
              <a:t>Organizational Efficiencies (eg. member state voting by CL as opposed to Council)</a:t>
            </a:r>
          </a:p>
        </p:txBody>
      </p:sp>
    </p:spTree>
    <p:extLst>
      <p:ext uri="{BB962C8B-B14F-4D97-AF65-F5344CB8AC3E}">
        <p14:creationId xmlns:p14="http://schemas.microsoft.com/office/powerpoint/2010/main" val="206507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682" y="609038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Q3:  How do you hope the new Council will improve the functioning of the IHO?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Minimize bureaucracy; streamline reports and reporting;</a:t>
            </a:r>
          </a:p>
          <a:p>
            <a:r>
              <a:rPr lang="en-US" dirty="0"/>
              <a:t>Make decision process more flexible between assemblies</a:t>
            </a:r>
          </a:p>
          <a:p>
            <a:pPr lvl="1"/>
            <a:r>
              <a:rPr lang="en-US" dirty="0"/>
              <a:t>Accelerate progress by supporting timely decisions, both in the Assembly and by C/L. </a:t>
            </a:r>
          </a:p>
          <a:p>
            <a:pPr lvl="1"/>
            <a:r>
              <a:rPr lang="en-US" dirty="0"/>
              <a:t>Maturing and coordinating proposals</a:t>
            </a:r>
          </a:p>
          <a:p>
            <a:r>
              <a:rPr lang="en-US" dirty="0"/>
              <a:t>Tie priorities to resource allocation, and monitor through performance measures</a:t>
            </a:r>
          </a:p>
          <a:p>
            <a:r>
              <a:rPr lang="en-US" dirty="0"/>
              <a:t>Council addresses difficult issues raised by IRCC, HSSC, and member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8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9736-BAE5-384E-A8E4-5555F103C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specific issues raised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A19BC-F255-5942-B8F2-E0ABF3B0C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107"/>
            <a:ext cx="10515600" cy="4351338"/>
          </a:xfrm>
        </p:spPr>
        <p:txBody>
          <a:bodyPr/>
          <a:lstStyle/>
          <a:p>
            <a:r>
              <a:rPr lang="en-US" dirty="0" smtClean="0"/>
              <a:t>Specific concern about pace of S-100 development and adoption.  This is a big credibility risk for the IHO. </a:t>
            </a:r>
          </a:p>
          <a:p>
            <a:r>
              <a:rPr lang="en-US" dirty="0" smtClean="0"/>
              <a:t>Increase use of Spanish language in training and communications by IHO.  Note large number of Spanish-speaking MS and observers. </a:t>
            </a:r>
          </a:p>
          <a:p>
            <a:r>
              <a:rPr lang="en-US" dirty="0" smtClean="0"/>
              <a:t>Caution </a:t>
            </a:r>
            <a:r>
              <a:rPr lang="en-US" dirty="0"/>
              <a:t>about additional activities which put additional strain on the Secretariat, on MS travel budgets, and on Hydrographer time.  </a:t>
            </a:r>
          </a:p>
          <a:p>
            <a:r>
              <a:rPr lang="en-US" dirty="0"/>
              <a:t>Need to modernize IHO communications and outreach (social media, more external focus, etc)</a:t>
            </a:r>
          </a:p>
          <a:p>
            <a:pPr lvl="1"/>
            <a:r>
              <a:rPr lang="en-US" dirty="0"/>
              <a:t>Opportunity to reduce other report-writing requirements?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119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D64B-5023-4D41-ABFD-E1DEDFE66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we will do business?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DCB2E-830C-424D-AFA7-24143C96F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316173"/>
            <a:ext cx="10515600" cy="4351338"/>
          </a:xfrm>
        </p:spPr>
        <p:txBody>
          <a:bodyPr/>
          <a:lstStyle/>
          <a:p>
            <a:r>
              <a:rPr lang="en-US" dirty="0"/>
              <a:t>How will we work </a:t>
            </a:r>
            <a:r>
              <a:rPr lang="en-US" dirty="0" err="1"/>
              <a:t>intercessionally</a:t>
            </a:r>
            <a:r>
              <a:rPr lang="en-US" dirty="0"/>
              <a:t>?  </a:t>
            </a:r>
          </a:p>
          <a:p>
            <a:pPr lvl="1"/>
            <a:r>
              <a:rPr lang="en-US" dirty="0"/>
              <a:t>Strategic Review Working Group, authorized by the Assembly</a:t>
            </a:r>
          </a:p>
          <a:p>
            <a:pPr lvl="1"/>
            <a:r>
              <a:rPr lang="en-US" dirty="0"/>
              <a:t>Other targeted tasks assigned to individual Council members or small groups of Council members on a voluntary basis?  </a:t>
            </a:r>
          </a:p>
          <a:p>
            <a:pPr lvl="1"/>
            <a:r>
              <a:rPr lang="en-US" dirty="0"/>
              <a:t>Referral of issues to Secretariat or IRCC/HSSC</a:t>
            </a:r>
          </a:p>
          <a:p>
            <a:r>
              <a:rPr lang="en-US" dirty="0"/>
              <a:t>How will we engage with the business side of the IHO?</a:t>
            </a:r>
          </a:p>
          <a:p>
            <a:pPr lvl="1"/>
            <a:r>
              <a:rPr lang="en-US" dirty="0"/>
              <a:t>Budget, Finance committee, personnel</a:t>
            </a:r>
          </a:p>
          <a:p>
            <a:r>
              <a:rPr lang="en-US" dirty="0"/>
              <a:t>How will we engage with the work </a:t>
            </a:r>
            <a:r>
              <a:rPr lang="en-US" dirty="0" err="1"/>
              <a:t>programme</a:t>
            </a:r>
            <a:r>
              <a:rPr lang="en-US" dirty="0"/>
              <a:t> of the IHO?  </a:t>
            </a:r>
          </a:p>
          <a:p>
            <a:pPr lvl="1"/>
            <a:r>
              <a:rPr lang="en-US" dirty="0"/>
              <a:t>Prioritization, Update of WP for next assembly, resourcing of work </a:t>
            </a:r>
            <a:r>
              <a:rPr lang="en-US" dirty="0" err="1"/>
              <a:t>programme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44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16</TotalTime>
  <Words>445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Hopes, Expectations  for the IHO Council</vt:lpstr>
      <vt:lpstr>Q1.  What are your top goals for the First Council Meeting?  What will make our first meeting a success?</vt:lpstr>
      <vt:lpstr>Q2.  What specifically would you like the Council to have accomplished by the conclusion of the third Council meeting in 2019?</vt:lpstr>
      <vt:lpstr>Q3:  How do you hope the new Council will improve the functioning of the IHO?</vt:lpstr>
      <vt:lpstr>Other specific issues raised</vt:lpstr>
      <vt:lpstr>How we will do business? 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</dc:creator>
  <cp:lastModifiedBy>Jonathan Justi</cp:lastModifiedBy>
  <cp:revision>6</cp:revision>
  <dcterms:created xsi:type="dcterms:W3CDTF">2017-10-10T07:19:55Z</dcterms:created>
  <dcterms:modified xsi:type="dcterms:W3CDTF">2017-10-16T11:19:27Z</dcterms:modified>
</cp:coreProperties>
</file>