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sldIdLst>
    <p:sldId id="275" r:id="rId2"/>
    <p:sldId id="281" r:id="rId3"/>
    <p:sldId id="282" r:id="rId4"/>
    <p:sldId id="283" r:id="rId5"/>
    <p:sldId id="289" r:id="rId6"/>
    <p:sldId id="290" r:id="rId7"/>
    <p:sldId id="295" r:id="rId8"/>
    <p:sldId id="291" r:id="rId9"/>
    <p:sldId id="286" r:id="rId10"/>
    <p:sldId id="292" r:id="rId11"/>
    <p:sldId id="296" r:id="rId12"/>
    <p:sldId id="287" r:id="rId13"/>
    <p:sldId id="293" r:id="rId14"/>
    <p:sldId id="297" r:id="rId15"/>
    <p:sldId id="294" r:id="rId16"/>
    <p:sldId id="288" r:id="rId17"/>
    <p:sldId id="280" r:id="rId18"/>
    <p:sldId id="279" r:id="rId19"/>
    <p:sldId id="299" r:id="rId20"/>
    <p:sldId id="300" r:id="rId21"/>
    <p:sldId id="301" r:id="rId22"/>
    <p:sldId id="302" r:id="rId23"/>
    <p:sldId id="304" r:id="rId24"/>
    <p:sldId id="307" r:id="rId25"/>
    <p:sldId id="309" r:id="rId26"/>
    <p:sldId id="308" r:id="rId27"/>
    <p:sldId id="310" r:id="rId28"/>
    <p:sldId id="278" r:id="rId2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Tech" initials="Abri" lastIdx="1" clrIdx="0">
    <p:extLst>
      <p:ext uri="{19B8F6BF-5375-455C-9EA6-DF929625EA0E}">
        <p15:presenceInfo xmlns="" xmlns:p15="http://schemas.microsoft.com/office/powerpoint/2012/main" userId="DTe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8EFF8"/>
    <a:srgbClr val="DED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D3A9B22A-55EC-4A68-A1AE-1A1AE03C8C30}" type="datetimeFigureOut">
              <a:rPr lang="en-US" smtClean="0"/>
              <a:t>3/20/2018</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C14B252-8EFF-4387-B930-F07556521AEC}" type="slidenum">
              <a:rPr lang="en-US" smtClean="0"/>
              <a:t>‹#›</a:t>
            </a:fld>
            <a:endParaRPr lang="en-US"/>
          </a:p>
        </p:txBody>
      </p:sp>
    </p:spTree>
    <p:extLst>
      <p:ext uri="{BB962C8B-B14F-4D97-AF65-F5344CB8AC3E}">
        <p14:creationId xmlns:p14="http://schemas.microsoft.com/office/powerpoint/2010/main" val="81680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7" name="Rectangle 6"/>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4038600" y="6276122"/>
            <a:ext cx="4114800" cy="365125"/>
          </a:xfrm>
        </p:spPr>
        <p:txBody>
          <a:bodyPr/>
          <a:lstStyle/>
          <a:p>
            <a:r>
              <a:rPr lang="en-US" smtClean="0"/>
              <a:t>IHO COUNCIL</a:t>
            </a:r>
            <a:endParaRPr lang="en-US" dirty="0"/>
          </a:p>
        </p:txBody>
      </p:sp>
      <p:sp>
        <p:nvSpPr>
          <p:cNvPr id="9"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solidFill>
                  <a:schemeClr val="tx1"/>
                </a:solidFill>
              </a:rPr>
              <a:t>International Hydrographic Organization</a:t>
            </a:r>
            <a:br>
              <a:rPr lang="de-DE" dirty="0" smtClean="0">
                <a:solidFill>
                  <a:schemeClr val="tx1"/>
                </a:solidFill>
              </a:rPr>
            </a:br>
            <a:r>
              <a:rPr lang="de-DE" i="1" dirty="0" smtClean="0">
                <a:solidFill>
                  <a:schemeClr val="tx1"/>
                </a:solidFill>
              </a:rPr>
              <a:t>Organisation Hydrographique Internationale</a:t>
            </a:r>
            <a:endParaRPr lang="en-US" i="1" dirty="0">
              <a:solidFill>
                <a:schemeClr val="tx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72" y="6040079"/>
            <a:ext cx="637586" cy="837210"/>
          </a:xfrm>
          <a:prstGeom prst="rect">
            <a:avLst/>
          </a:prstGeom>
        </p:spPr>
      </p:pic>
    </p:spTree>
    <p:extLst>
      <p:ext uri="{BB962C8B-B14F-4D97-AF65-F5344CB8AC3E}">
        <p14:creationId xmlns:p14="http://schemas.microsoft.com/office/powerpoint/2010/main" val="39923826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IHO COUNCIL</a:t>
            </a:r>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7604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IHO COUNCIL</a:t>
            </a:r>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397412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4"/>
            <a:ext cx="10515600" cy="540511"/>
          </a:xfrm>
        </p:spPr>
        <p:txBody>
          <a:bodyPr/>
          <a:lstStyle>
            <a:lvl1pPr>
              <a:defRPr>
                <a:solidFill>
                  <a:schemeClr val="bg2">
                    <a:lumMod val="5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a:xfrm flipV="1">
            <a:off x="811992" y="893798"/>
            <a:ext cx="10568015" cy="528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4"/>
          <p:cNvSpPr>
            <a:spLocks noGrp="1"/>
          </p:cNvSpPr>
          <p:nvPr>
            <p:ph type="ftr" sz="quarter" idx="11"/>
          </p:nvPr>
        </p:nvSpPr>
        <p:spPr>
          <a:xfrm>
            <a:off x="4038600" y="6276122"/>
            <a:ext cx="4114800" cy="365125"/>
          </a:xfrm>
        </p:spPr>
        <p:txBody>
          <a:bodyPr/>
          <a:lstStyle/>
          <a:p>
            <a:r>
              <a:rPr lang="en-US" smtClean="0"/>
              <a:t>IHO COUNCIL</a:t>
            </a:r>
            <a:endParaRPr lang="en-US" dirty="0"/>
          </a:p>
        </p:txBody>
      </p:sp>
      <p:sp>
        <p:nvSpPr>
          <p:cNvPr id="11" name="Slide Number Placeholder 5"/>
          <p:cNvSpPr>
            <a:spLocks noGrp="1"/>
          </p:cNvSpPr>
          <p:nvPr>
            <p:ph type="sldNum" sz="quarter" idx="12"/>
          </p:nvPr>
        </p:nvSpPr>
        <p:spPr>
          <a:xfrm>
            <a:off x="8986777" y="6276121"/>
            <a:ext cx="2743200" cy="365125"/>
          </a:xfrm>
        </p:spPr>
        <p:txBody>
          <a:bodyPr/>
          <a:lstStyle/>
          <a:p>
            <a:fld id="{EC878826-814C-4FD2-96B3-D147818A5C89}" type="slidenum">
              <a:rPr lang="en-US" smtClean="0"/>
              <a:t>‹#›</a:t>
            </a:fld>
            <a:endParaRPr lang="en-US" dirty="0"/>
          </a:p>
        </p:txBody>
      </p:sp>
      <p:sp>
        <p:nvSpPr>
          <p:cNvPr id="13"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solidFill>
                  <a:schemeClr val="tx1"/>
                </a:solidFill>
              </a:rPr>
              <a:t>International Hydrographic Organization</a:t>
            </a:r>
            <a:br>
              <a:rPr lang="de-DE" dirty="0" smtClean="0">
                <a:solidFill>
                  <a:schemeClr val="tx1"/>
                </a:solidFill>
              </a:rPr>
            </a:br>
            <a:r>
              <a:rPr lang="de-DE" i="1" dirty="0" smtClean="0">
                <a:solidFill>
                  <a:schemeClr val="tx1"/>
                </a:solidFill>
              </a:rPr>
              <a:t>Organisation Hydrographique Internationale</a:t>
            </a:r>
            <a:endParaRPr lang="en-US" i="1" dirty="0">
              <a:solidFill>
                <a:schemeClr val="tx1"/>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72" y="6040079"/>
            <a:ext cx="637586" cy="837210"/>
          </a:xfrm>
          <a:prstGeom prst="rect">
            <a:avLst/>
          </a:prstGeom>
        </p:spPr>
      </p:pic>
    </p:spTree>
    <p:extLst>
      <p:ext uri="{BB962C8B-B14F-4D97-AF65-F5344CB8AC3E}">
        <p14:creationId xmlns:p14="http://schemas.microsoft.com/office/powerpoint/2010/main" val="1363044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IHO COUNCIL</a:t>
            </a:r>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294272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IHO COUNCIL</a:t>
            </a:r>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79750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IHO COUNCIL</a:t>
            </a:r>
            <a:endParaRPr lang="en-US"/>
          </a:p>
        </p:txBody>
      </p:sp>
      <p:sp>
        <p:nvSpPr>
          <p:cNvPr id="9" name="Slide Number Placeholder 8"/>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86334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IHO COUNCIL</a:t>
            </a:r>
            <a:endParaRPr lang="en-US"/>
          </a:p>
        </p:txBody>
      </p:sp>
      <p:sp>
        <p:nvSpPr>
          <p:cNvPr id="5" name="Slide Number Placeholder 4"/>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97402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IHO COUNCIL</a:t>
            </a:r>
            <a:endParaRPr lang="en-US"/>
          </a:p>
        </p:txBody>
      </p:sp>
      <p:sp>
        <p:nvSpPr>
          <p:cNvPr id="4" name="Slide Number Placeholder 3"/>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6307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IHO COUNCIL</a:t>
            </a:r>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2343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IHO COUNCIL</a:t>
            </a:r>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92443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IHO COUNCIL</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78826-814C-4FD2-96B3-D147818A5C89}" type="slidenum">
              <a:rPr lang="en-US" smtClean="0"/>
              <a:t>‹#›</a:t>
            </a:fld>
            <a:endParaRPr lang="en-US"/>
          </a:p>
        </p:txBody>
      </p:sp>
    </p:spTree>
    <p:extLst>
      <p:ext uri="{BB962C8B-B14F-4D97-AF65-F5344CB8AC3E}">
        <p14:creationId xmlns:p14="http://schemas.microsoft.com/office/powerpoint/2010/main" val="25655961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png"/><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4682" y="505706"/>
            <a:ext cx="9144000" cy="784432"/>
          </a:xfrm>
        </p:spPr>
        <p:txBody>
          <a:bodyPr>
            <a:normAutofit/>
          </a:bodyPr>
          <a:lstStyle/>
          <a:p>
            <a:r>
              <a:rPr lang="en-US" dirty="0"/>
              <a:t>WORLDWIDE ENC DATABASE WORKING GROUP (WENDWG)</a:t>
            </a:r>
          </a:p>
        </p:txBody>
      </p:sp>
      <p:sp>
        <p:nvSpPr>
          <p:cNvPr id="4" name="Footer Placeholder 3"/>
          <p:cNvSpPr>
            <a:spLocks noGrp="1"/>
          </p:cNvSpPr>
          <p:nvPr>
            <p:ph type="ftr" sz="quarter" idx="11"/>
          </p:nvPr>
        </p:nvSpPr>
        <p:spPr>
          <a:xfrm>
            <a:off x="4507134" y="6276122"/>
            <a:ext cx="4114800" cy="365125"/>
          </a:xfrm>
        </p:spPr>
        <p:txBody>
          <a:bodyPr/>
          <a:lstStyle/>
          <a:p>
            <a:r>
              <a:rPr lang="de-DE" dirty="0" smtClean="0"/>
              <a:t>WENDWG-8, Buenos Aires, Argentina 20 – 22 March 2018</a:t>
            </a:r>
          </a:p>
        </p:txBody>
      </p:sp>
      <p:sp>
        <p:nvSpPr>
          <p:cNvPr id="5" name="Subtitle 2"/>
          <p:cNvSpPr>
            <a:spLocks noGrp="1"/>
          </p:cNvSpPr>
          <p:nvPr>
            <p:ph type="ctrTitle"/>
          </p:nvPr>
        </p:nvSpPr>
        <p:spPr>
          <a:xfrm>
            <a:off x="1524000" y="1512711"/>
            <a:ext cx="9144000" cy="3532081"/>
          </a:xfrm>
        </p:spPr>
        <p:txBody>
          <a:bodyPr>
            <a:normAutofit fontScale="90000"/>
          </a:bodyPr>
          <a:lstStyle/>
          <a:p>
            <a:pPr eaLnBrk="1" hangingPunct="1">
              <a:defRPr/>
            </a:pPr>
            <a:r>
              <a:rPr lang="en-AU" sz="3600" dirty="0"/>
              <a:t>Report </a:t>
            </a:r>
            <a:r>
              <a:rPr lang="en-AU" sz="3600" dirty="0" smtClean="0"/>
              <a:t>of the representative of the RSAHC on the implementation of ENC Schemes</a:t>
            </a:r>
            <a:br>
              <a:rPr lang="en-AU" sz="3600" dirty="0" smtClean="0"/>
            </a:br>
            <a:r>
              <a:rPr lang="en-AU" sz="3600" dirty="0" smtClean="0"/>
              <a:t> </a:t>
            </a:r>
            <a:br>
              <a:rPr lang="en-AU" sz="3600" dirty="0" smtClean="0"/>
            </a:br>
            <a:endParaRPr lang="en-AU" sz="3600" dirty="0"/>
          </a:p>
          <a:p>
            <a:pPr>
              <a:defRPr/>
            </a:pPr>
            <a:r>
              <a:rPr lang="fr-FR" sz="2000" dirty="0"/>
              <a:t>Saeid </a:t>
            </a:r>
            <a:r>
              <a:rPr lang="fr-FR" sz="2000" dirty="0" smtClean="0"/>
              <a:t>Parizi</a:t>
            </a:r>
            <a:r>
              <a:rPr lang="fr-FR" sz="3600" dirty="0" smtClean="0"/>
              <a:t/>
            </a:r>
            <a:br>
              <a:rPr lang="fr-FR" sz="3600" dirty="0" smtClean="0"/>
            </a:br>
            <a:r>
              <a:rPr lang="fr-FR" sz="3600" dirty="0" smtClean="0"/>
              <a:t/>
            </a:r>
            <a:br>
              <a:rPr lang="fr-FR" sz="3600" dirty="0" smtClean="0"/>
            </a:br>
            <a:r>
              <a:rPr lang="fr-FR" sz="3600" i="1" dirty="0" err="1"/>
              <a:t>I.R.of</a:t>
            </a:r>
            <a:r>
              <a:rPr lang="fr-FR" sz="3600" i="1" dirty="0"/>
              <a:t> IRAN</a:t>
            </a:r>
            <a:br>
              <a:rPr lang="fr-FR" sz="3600" i="1" dirty="0"/>
            </a:br>
            <a:endParaRPr lang="en-AU" sz="3600" i="1" dirty="0"/>
          </a:p>
          <a:p>
            <a:pPr eaLnBrk="1" hangingPunct="1">
              <a:defRPr/>
            </a:pPr>
            <a:endParaRPr lang="en-AU" sz="3600" dirty="0"/>
          </a:p>
        </p:txBody>
      </p:sp>
    </p:spTree>
    <p:extLst>
      <p:ext uri="{BB962C8B-B14F-4D97-AF65-F5344CB8AC3E}">
        <p14:creationId xmlns:p14="http://schemas.microsoft.com/office/powerpoint/2010/main" val="49291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Status of the ENC Scheme UB4 in Region I </a:t>
            </a:r>
            <a:endParaRPr lang="fa-IR" dirty="0"/>
          </a:p>
        </p:txBody>
      </p:sp>
      <p:sp>
        <p:nvSpPr>
          <p:cNvPr id="3" name="Content Placeholder 2"/>
          <p:cNvSpPr>
            <a:spLocks noGrp="1"/>
          </p:cNvSpPr>
          <p:nvPr>
            <p:ph idx="1"/>
          </p:nvPr>
        </p:nvSpPr>
        <p:spPr/>
        <p:txBody>
          <a:bodyPr/>
          <a:lstStyle/>
          <a:p>
            <a:endParaRPr lang="fa-IR" dirty="0"/>
          </a:p>
        </p:txBody>
      </p:sp>
      <p:sp>
        <p:nvSpPr>
          <p:cNvPr id="4" name="Footer Placeholder 3"/>
          <p:cNvSpPr>
            <a:spLocks noGrp="1"/>
          </p:cNvSpPr>
          <p:nvPr>
            <p:ph type="ftr" sz="quarter" idx="11"/>
          </p:nvPr>
        </p:nvSpPr>
        <p:spPr/>
        <p:txBody>
          <a:bodyPr/>
          <a:lstStyle/>
          <a:p>
            <a:r>
              <a:rPr lang="en-US" dirty="0"/>
              <a:t>WENDWG-8, Buenos Aires, Argentina 20 – 22 March 2018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4884" y="925688"/>
            <a:ext cx="4380913" cy="5000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1827764789"/>
              </p:ext>
            </p:extLst>
          </p:nvPr>
        </p:nvGraphicFramePr>
        <p:xfrm>
          <a:off x="5362220" y="1095023"/>
          <a:ext cx="6005690" cy="951893"/>
        </p:xfrm>
        <a:graphic>
          <a:graphicData uri="http://schemas.openxmlformats.org/drawingml/2006/table">
            <a:tbl>
              <a:tblPr rtl="1" firstRow="1" firstCol="1" bandRow="1">
                <a:tableStyleId>{5C22544A-7EE6-4342-B048-85BDC9FD1C3A}</a:tableStyleId>
              </a:tblPr>
              <a:tblGrid>
                <a:gridCol w="742719">
                  <a:extLst>
                    <a:ext uri="{9D8B030D-6E8A-4147-A177-3AD203B41FA5}">
                      <a16:colId xmlns="" xmlns:a16="http://schemas.microsoft.com/office/drawing/2014/main" val="20000"/>
                    </a:ext>
                  </a:extLst>
                </a:gridCol>
                <a:gridCol w="742719">
                  <a:extLst>
                    <a:ext uri="{9D8B030D-6E8A-4147-A177-3AD203B41FA5}">
                      <a16:colId xmlns="" xmlns:a16="http://schemas.microsoft.com/office/drawing/2014/main" val="20001"/>
                    </a:ext>
                  </a:extLst>
                </a:gridCol>
                <a:gridCol w="1125735">
                  <a:extLst>
                    <a:ext uri="{9D8B030D-6E8A-4147-A177-3AD203B41FA5}">
                      <a16:colId xmlns="" xmlns:a16="http://schemas.microsoft.com/office/drawing/2014/main" val="20002"/>
                    </a:ext>
                  </a:extLst>
                </a:gridCol>
                <a:gridCol w="869279">
                  <a:extLst>
                    <a:ext uri="{9D8B030D-6E8A-4147-A177-3AD203B41FA5}">
                      <a16:colId xmlns="" xmlns:a16="http://schemas.microsoft.com/office/drawing/2014/main" val="20003"/>
                    </a:ext>
                  </a:extLst>
                </a:gridCol>
                <a:gridCol w="2525238">
                  <a:extLst>
                    <a:ext uri="{9D8B030D-6E8A-4147-A177-3AD203B41FA5}">
                      <a16:colId xmlns="" xmlns:a16="http://schemas.microsoft.com/office/drawing/2014/main" val="20004"/>
                    </a:ext>
                  </a:extLst>
                </a:gridCol>
              </a:tblGrid>
              <a:tr h="195947">
                <a:tc gridSpan="3">
                  <a:txBody>
                    <a:bodyPr/>
                    <a:lstStyle/>
                    <a:p>
                      <a:pPr algn="ctr" rtl="0">
                        <a:lnSpc>
                          <a:spcPct val="107000"/>
                        </a:lnSpc>
                        <a:spcAft>
                          <a:spcPts val="0"/>
                        </a:spcAft>
                      </a:pPr>
                      <a:r>
                        <a:rPr lang="en-US" sz="1100" dirty="0">
                          <a:effectLst/>
                        </a:rPr>
                        <a:t>Number of ENC </a:t>
                      </a:r>
                      <a:endParaRPr lang="en-US" sz="1100" dirty="0">
                        <a:effectLst/>
                        <a:latin typeface="Calibri"/>
                        <a:ea typeface="Calibri"/>
                        <a:cs typeface="Arial"/>
                      </a:endParaRPr>
                    </a:p>
                  </a:txBody>
                  <a:tcPr marL="68580" marR="68580" marT="0" marB="0" anchor="ctr"/>
                </a:tc>
                <a:tc hMerge="1">
                  <a:txBody>
                    <a:bodyPr/>
                    <a:lstStyle/>
                    <a:p>
                      <a:pPr rtl="1"/>
                      <a:endParaRPr lang="fa-IR"/>
                    </a:p>
                  </a:txBody>
                  <a:tcPr/>
                </a:tc>
                <a:tc hMerge="1">
                  <a:txBody>
                    <a:bodyPr/>
                    <a:lstStyle/>
                    <a:p>
                      <a:pPr rtl="1"/>
                      <a:endParaRPr lang="fa-IR"/>
                    </a:p>
                  </a:txBody>
                  <a:tcPr/>
                </a:tc>
                <a:tc rowSpan="3">
                  <a:txBody>
                    <a:bodyPr/>
                    <a:lstStyle/>
                    <a:p>
                      <a:pPr algn="l" rtl="0">
                        <a:lnSpc>
                          <a:spcPct val="107000"/>
                        </a:lnSpc>
                        <a:spcAft>
                          <a:spcPts val="0"/>
                        </a:spcAft>
                      </a:pPr>
                      <a:r>
                        <a:rPr lang="en-US" sz="1100" dirty="0">
                          <a:effectLst/>
                        </a:rPr>
                        <a:t>Usage Band</a:t>
                      </a:r>
                      <a:endParaRPr lang="en-US" sz="1100" dirty="0">
                        <a:effectLst/>
                        <a:latin typeface="Calibri"/>
                        <a:ea typeface="Calibri"/>
                        <a:cs typeface="Arial"/>
                      </a:endParaRPr>
                    </a:p>
                  </a:txBody>
                  <a:tcPr marL="68580" marR="68580" marT="0" marB="0" anchor="ctr"/>
                </a:tc>
                <a:tc rowSpan="3">
                  <a:txBody>
                    <a:bodyPr/>
                    <a:lstStyle/>
                    <a:p>
                      <a:pPr algn="ctr" rtl="0">
                        <a:lnSpc>
                          <a:spcPct val="107000"/>
                        </a:lnSpc>
                        <a:spcAft>
                          <a:spcPts val="0"/>
                        </a:spcAft>
                      </a:pPr>
                      <a:r>
                        <a:rPr lang="en-US" sz="1100" dirty="0">
                          <a:effectLst/>
                        </a:rPr>
                        <a:t>Scale</a:t>
                      </a:r>
                      <a:endParaRPr lang="en-US" sz="1100" dirty="0">
                        <a:effectLst/>
                        <a:latin typeface="Calibri"/>
                        <a:ea typeface="Calibri"/>
                        <a:cs typeface="Arial"/>
                      </a:endParaRPr>
                    </a:p>
                  </a:txBody>
                  <a:tcPr marL="68580" marR="68580" marT="0" marB="0" anchor="ctr"/>
                </a:tc>
                <a:extLst>
                  <a:ext uri="{0D108BD9-81ED-4DB2-BD59-A6C34878D82A}">
                    <a16:rowId xmlns="" xmlns:a16="http://schemas.microsoft.com/office/drawing/2014/main" val="10000"/>
                  </a:ext>
                </a:extLst>
              </a:tr>
              <a:tr h="195947">
                <a:tc gridSpan="2">
                  <a:txBody>
                    <a:bodyPr/>
                    <a:lstStyle/>
                    <a:p>
                      <a:pPr algn="ctr" rtl="0">
                        <a:lnSpc>
                          <a:spcPct val="107000"/>
                        </a:lnSpc>
                        <a:spcAft>
                          <a:spcPts val="0"/>
                        </a:spcAft>
                      </a:pPr>
                      <a:r>
                        <a:rPr lang="en-US" sz="1100">
                          <a:effectLst/>
                        </a:rPr>
                        <a:t>To be produced</a:t>
                      </a:r>
                      <a:endParaRPr lang="en-US" sz="1100">
                        <a:effectLst/>
                        <a:latin typeface="Calibri"/>
                        <a:ea typeface="Calibri"/>
                        <a:cs typeface="Arial"/>
                      </a:endParaRPr>
                    </a:p>
                  </a:txBody>
                  <a:tcPr marL="68580" marR="68580" marT="0" marB="0" anchor="ctr"/>
                </a:tc>
                <a:tc hMerge="1">
                  <a:txBody>
                    <a:bodyPr/>
                    <a:lstStyle/>
                    <a:p>
                      <a:pPr rtl="1"/>
                      <a:endParaRPr lang="fa-IR"/>
                    </a:p>
                  </a:txBody>
                  <a:tcPr/>
                </a:tc>
                <a:tc rowSpan="2">
                  <a:txBody>
                    <a:bodyPr/>
                    <a:lstStyle/>
                    <a:p>
                      <a:pPr algn="ctr" rtl="0">
                        <a:lnSpc>
                          <a:spcPct val="107000"/>
                        </a:lnSpc>
                        <a:spcAft>
                          <a:spcPts val="0"/>
                        </a:spcAft>
                      </a:pPr>
                      <a:r>
                        <a:rPr lang="en-US" sz="1100">
                          <a:effectLst/>
                        </a:rPr>
                        <a:t>published</a:t>
                      </a:r>
                      <a:endParaRPr lang="en-US" sz="1100">
                        <a:effectLst/>
                        <a:latin typeface="Calibri"/>
                        <a:ea typeface="Calibri"/>
                        <a:cs typeface="Arial"/>
                      </a:endParaRPr>
                    </a:p>
                  </a:txBody>
                  <a:tcPr marL="68580" marR="68580" marT="0" marB="0" anchor="ctr"/>
                </a:tc>
                <a:tc vMerge="1">
                  <a:txBody>
                    <a:bodyPr/>
                    <a:lstStyle/>
                    <a:p>
                      <a:pPr rtl="1"/>
                      <a:endParaRPr lang="fa-IR"/>
                    </a:p>
                  </a:txBody>
                  <a:tcPr/>
                </a:tc>
                <a:tc vMerge="1">
                  <a:txBody>
                    <a:bodyPr/>
                    <a:lstStyle/>
                    <a:p>
                      <a:pPr rtl="1"/>
                      <a:endParaRPr lang="fa-IR"/>
                    </a:p>
                  </a:txBody>
                  <a:tcPr/>
                </a:tc>
                <a:extLst>
                  <a:ext uri="{0D108BD9-81ED-4DB2-BD59-A6C34878D82A}">
                    <a16:rowId xmlns="" xmlns:a16="http://schemas.microsoft.com/office/drawing/2014/main" val="10001"/>
                  </a:ext>
                </a:extLst>
              </a:tr>
              <a:tr h="364052">
                <a:tc>
                  <a:txBody>
                    <a:bodyPr/>
                    <a:lstStyle/>
                    <a:p>
                      <a:pPr algn="ctr" rtl="0">
                        <a:lnSpc>
                          <a:spcPct val="107000"/>
                        </a:lnSpc>
                        <a:spcAft>
                          <a:spcPts val="0"/>
                        </a:spcAft>
                      </a:pPr>
                      <a:r>
                        <a:rPr lang="en-US" sz="1100">
                          <a:effectLst/>
                        </a:rPr>
                        <a:t>2</a:t>
                      </a:r>
                      <a:r>
                        <a:rPr lang="en-US" sz="1100" baseline="30000">
                          <a:effectLst/>
                        </a:rPr>
                        <a:t>nd</a:t>
                      </a:r>
                      <a:r>
                        <a:rPr lang="en-US" sz="1100">
                          <a:effectLst/>
                        </a:rPr>
                        <a:t> stage</a:t>
                      </a:r>
                      <a:endParaRPr lang="en-US" sz="110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a:effectLst/>
                        </a:rPr>
                        <a:t>1</a:t>
                      </a:r>
                      <a:r>
                        <a:rPr lang="en-US" sz="1100" baseline="30000">
                          <a:effectLst/>
                        </a:rPr>
                        <a:t>st</a:t>
                      </a:r>
                      <a:r>
                        <a:rPr lang="en-US" sz="1100">
                          <a:effectLst/>
                        </a:rPr>
                        <a:t> stage</a:t>
                      </a:r>
                      <a:endParaRPr lang="en-US" sz="1100">
                        <a:effectLst/>
                        <a:latin typeface="Calibri"/>
                        <a:ea typeface="Calibri"/>
                        <a:cs typeface="Arial"/>
                      </a:endParaRPr>
                    </a:p>
                  </a:txBody>
                  <a:tcPr marL="68580" marR="68580" marT="0" marB="0" anchor="ct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extLst>
                  <a:ext uri="{0D108BD9-81ED-4DB2-BD59-A6C34878D82A}">
                    <a16:rowId xmlns="" xmlns:a16="http://schemas.microsoft.com/office/drawing/2014/main" val="10002"/>
                  </a:ext>
                </a:extLst>
              </a:tr>
              <a:tr h="195947">
                <a:tc>
                  <a:txBody>
                    <a:bodyPr/>
                    <a:lstStyle/>
                    <a:p>
                      <a:pPr algn="ctr" rtl="0">
                        <a:lnSpc>
                          <a:spcPct val="107000"/>
                        </a:lnSpc>
                        <a:spcAft>
                          <a:spcPts val="0"/>
                        </a:spcAft>
                      </a:pPr>
                      <a:r>
                        <a:rPr lang="en-US" sz="1100" dirty="0">
                          <a:effectLst/>
                        </a:rPr>
                        <a:t>24</a:t>
                      </a:r>
                      <a:endParaRPr lang="en-US" sz="1100" dirty="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dirty="0">
                          <a:effectLst/>
                        </a:rPr>
                        <a:t>20</a:t>
                      </a:r>
                      <a:endParaRPr lang="en-US" sz="1100" dirty="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dirty="0" smtClean="0">
                          <a:effectLst/>
                          <a:latin typeface="+mn-lt"/>
                          <a:ea typeface="+mn-ea"/>
                          <a:cs typeface="+mn-cs"/>
                        </a:rPr>
                        <a:t>29+57= 86</a:t>
                      </a:r>
                      <a:endParaRPr lang="en-US" sz="1100" dirty="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a:effectLst/>
                        </a:rPr>
                        <a:t>UB 4</a:t>
                      </a:r>
                      <a:endParaRPr lang="en-US" sz="1100">
                        <a:effectLst/>
                        <a:latin typeface="Calibri"/>
                        <a:ea typeface="Calibri"/>
                        <a:cs typeface="Arial"/>
                      </a:endParaRPr>
                    </a:p>
                  </a:txBody>
                  <a:tcPr marL="68580" marR="68580" marT="0" marB="0" anchor="ctr"/>
                </a:tc>
                <a:tc>
                  <a:txBody>
                    <a:bodyPr/>
                    <a:lstStyle/>
                    <a:p>
                      <a:pPr algn="ctr" rtl="0">
                        <a:lnSpc>
                          <a:spcPct val="107000"/>
                        </a:lnSpc>
                        <a:spcAft>
                          <a:spcPts val="0"/>
                        </a:spcAft>
                        <a:tabLst>
                          <a:tab pos="1431925" algn="l"/>
                        </a:tabLst>
                      </a:pPr>
                      <a:r>
                        <a:rPr lang="en-US" sz="1100" dirty="0">
                          <a:effectLst/>
                        </a:rPr>
                        <a:t>1:90,000 &lt;Approach  ≤ 1:22,000</a:t>
                      </a:r>
                      <a:endParaRPr lang="en-US" sz="1100" dirty="0">
                        <a:effectLst/>
                        <a:latin typeface="Calibri"/>
                        <a:ea typeface="Calibri"/>
                        <a:cs typeface="Arial"/>
                      </a:endParaRPr>
                    </a:p>
                  </a:txBody>
                  <a:tcPr marL="68580" marR="68580" marT="0" marB="0" anchor="ct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504016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Status of the ENC Scheme UB4 in Region I </a:t>
            </a:r>
            <a:endParaRPr lang="fa-IR" dirty="0"/>
          </a:p>
        </p:txBody>
      </p:sp>
      <p:sp>
        <p:nvSpPr>
          <p:cNvPr id="3" name="Content Placeholder 2"/>
          <p:cNvSpPr>
            <a:spLocks noGrp="1"/>
          </p:cNvSpPr>
          <p:nvPr>
            <p:ph idx="1"/>
          </p:nvPr>
        </p:nvSpPr>
        <p:spPr/>
        <p:txBody>
          <a:bodyPr/>
          <a:lstStyle/>
          <a:p>
            <a:endParaRPr lang="fa-IR" dirty="0"/>
          </a:p>
        </p:txBody>
      </p:sp>
      <p:sp>
        <p:nvSpPr>
          <p:cNvPr id="4" name="Footer Placeholder 3"/>
          <p:cNvSpPr>
            <a:spLocks noGrp="1"/>
          </p:cNvSpPr>
          <p:nvPr>
            <p:ph type="ftr" sz="quarter" idx="11"/>
          </p:nvPr>
        </p:nvSpPr>
        <p:spPr/>
        <p:txBody>
          <a:bodyPr/>
          <a:lstStyle/>
          <a:p>
            <a:r>
              <a:rPr lang="en-US" dirty="0"/>
              <a:t>WENDWG-8, Buenos Aires, Argentina 20 – 22 March 2018 </a:t>
            </a:r>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933" y="925688"/>
            <a:ext cx="5274137" cy="5000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3070" y="925688"/>
            <a:ext cx="2292121" cy="5000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666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Status of the ENC Scheme </a:t>
            </a:r>
            <a:r>
              <a:rPr lang="en-US" dirty="0" smtClean="0"/>
              <a:t>UB4 </a:t>
            </a:r>
            <a:r>
              <a:rPr lang="en-US" dirty="0"/>
              <a:t>in Region </a:t>
            </a:r>
            <a:r>
              <a:rPr lang="en-US" dirty="0" smtClean="0"/>
              <a:t>I </a:t>
            </a:r>
            <a:r>
              <a:rPr lang="en-US" sz="3100" dirty="0" smtClean="0"/>
              <a:t>( I.R. of Iran)  </a:t>
            </a:r>
            <a:endParaRPr lang="fa-IR" sz="3100" dirty="0"/>
          </a:p>
        </p:txBody>
      </p:sp>
      <p:sp>
        <p:nvSpPr>
          <p:cNvPr id="4" name="Footer Placeholder 3"/>
          <p:cNvSpPr>
            <a:spLocks noGrp="1"/>
          </p:cNvSpPr>
          <p:nvPr>
            <p:ph type="ftr" sz="quarter" idx="11"/>
          </p:nvPr>
        </p:nvSpPr>
        <p:spPr/>
        <p:txBody>
          <a:bodyPr/>
          <a:lstStyle/>
          <a:p>
            <a:r>
              <a:rPr lang="en-US" dirty="0"/>
              <a:t>WENDWG-8, Buenos Aires, Argentina 20 – 22 March 2018 </a:t>
            </a:r>
          </a:p>
        </p:txBody>
      </p:sp>
      <p:graphicFrame>
        <p:nvGraphicFramePr>
          <p:cNvPr id="5" name="Object 4"/>
          <p:cNvGraphicFramePr>
            <a:graphicFrameLocks noChangeAspect="1"/>
          </p:cNvGraphicFramePr>
          <p:nvPr>
            <p:extLst>
              <p:ext uri="{D42A27DB-BD31-4B8C-83A1-F6EECF244321}">
                <p14:modId xmlns:p14="http://schemas.microsoft.com/office/powerpoint/2010/main" val="1224704697"/>
              </p:ext>
            </p:extLst>
          </p:nvPr>
        </p:nvGraphicFramePr>
        <p:xfrm>
          <a:off x="6866997" y="967494"/>
          <a:ext cx="4486275" cy="5418137"/>
        </p:xfrm>
        <a:graphic>
          <a:graphicData uri="http://schemas.openxmlformats.org/presentationml/2006/ole">
            <mc:AlternateContent xmlns:mc="http://schemas.openxmlformats.org/markup-compatibility/2006">
              <mc:Choice xmlns:v="urn:schemas-microsoft-com:vml" Requires="v">
                <p:oleObj spid="_x0000_s3104" name="Document" r:id="rId3" imgW="7247417" imgH="8753400" progId="Word.Document.12">
                  <p:embed/>
                </p:oleObj>
              </mc:Choice>
              <mc:Fallback>
                <p:oleObj name="Document" r:id="rId3" imgW="7247417" imgH="8753400" progId="Word.Document.12">
                  <p:embed/>
                  <p:pic>
                    <p:nvPicPr>
                      <p:cNvPr id="0" name=""/>
                      <p:cNvPicPr/>
                      <p:nvPr/>
                    </p:nvPicPr>
                    <p:blipFill>
                      <a:blip r:embed="rId4"/>
                      <a:stretch>
                        <a:fillRect/>
                      </a:stretch>
                    </p:blipFill>
                    <p:spPr>
                      <a:xfrm>
                        <a:off x="6866997" y="967494"/>
                        <a:ext cx="4486275" cy="5418137"/>
                      </a:xfrm>
                      <a:prstGeom prst="rect">
                        <a:avLst/>
                      </a:prstGeom>
                    </p:spPr>
                  </p:pic>
                </p:oleObj>
              </mc:Fallback>
            </mc:AlternateContent>
          </a:graphicData>
        </a:graphic>
      </p:graphicFrame>
      <p:pic>
        <p:nvPicPr>
          <p:cNvPr id="6"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680860" y="936978"/>
            <a:ext cx="6156680" cy="5294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668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Status of the ENC Scheme UB5 in Region I </a:t>
            </a:r>
            <a:endParaRPr lang="fa-IR" dirty="0"/>
          </a:p>
        </p:txBody>
      </p:sp>
      <p:sp>
        <p:nvSpPr>
          <p:cNvPr id="3" name="Content Placeholder 2"/>
          <p:cNvSpPr>
            <a:spLocks noGrp="1"/>
          </p:cNvSpPr>
          <p:nvPr>
            <p:ph idx="1"/>
          </p:nvPr>
        </p:nvSpPr>
        <p:spPr/>
        <p:txBody>
          <a:bodyPr/>
          <a:lstStyle/>
          <a:p>
            <a:endParaRPr lang="fa-IR" dirty="0"/>
          </a:p>
        </p:txBody>
      </p:sp>
      <p:sp>
        <p:nvSpPr>
          <p:cNvPr id="4" name="Footer Placeholder 3"/>
          <p:cNvSpPr>
            <a:spLocks noGrp="1"/>
          </p:cNvSpPr>
          <p:nvPr>
            <p:ph type="ftr" sz="quarter" idx="11"/>
          </p:nvPr>
        </p:nvSpPr>
        <p:spPr/>
        <p:txBody>
          <a:bodyPr/>
          <a:lstStyle/>
          <a:p>
            <a:r>
              <a:rPr lang="en-US" dirty="0"/>
              <a:t>WENDWG-8, Buenos Aires, Argentina 20 – 22 March 2018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7655" y="1004711"/>
            <a:ext cx="5273151" cy="4899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64872203"/>
              </p:ext>
            </p:extLst>
          </p:nvPr>
        </p:nvGraphicFramePr>
        <p:xfrm>
          <a:off x="5323583" y="1004711"/>
          <a:ext cx="6005690" cy="951893"/>
        </p:xfrm>
        <a:graphic>
          <a:graphicData uri="http://schemas.openxmlformats.org/drawingml/2006/table">
            <a:tbl>
              <a:tblPr rtl="1" firstRow="1" firstCol="1" bandRow="1">
                <a:tableStyleId>{5C22544A-7EE6-4342-B048-85BDC9FD1C3A}</a:tableStyleId>
              </a:tblPr>
              <a:tblGrid>
                <a:gridCol w="742719">
                  <a:extLst>
                    <a:ext uri="{9D8B030D-6E8A-4147-A177-3AD203B41FA5}">
                      <a16:colId xmlns="" xmlns:a16="http://schemas.microsoft.com/office/drawing/2014/main" val="20000"/>
                    </a:ext>
                  </a:extLst>
                </a:gridCol>
                <a:gridCol w="742719">
                  <a:extLst>
                    <a:ext uri="{9D8B030D-6E8A-4147-A177-3AD203B41FA5}">
                      <a16:colId xmlns="" xmlns:a16="http://schemas.microsoft.com/office/drawing/2014/main" val="20001"/>
                    </a:ext>
                  </a:extLst>
                </a:gridCol>
                <a:gridCol w="1125735">
                  <a:extLst>
                    <a:ext uri="{9D8B030D-6E8A-4147-A177-3AD203B41FA5}">
                      <a16:colId xmlns="" xmlns:a16="http://schemas.microsoft.com/office/drawing/2014/main" val="20002"/>
                    </a:ext>
                  </a:extLst>
                </a:gridCol>
                <a:gridCol w="869279">
                  <a:extLst>
                    <a:ext uri="{9D8B030D-6E8A-4147-A177-3AD203B41FA5}">
                      <a16:colId xmlns="" xmlns:a16="http://schemas.microsoft.com/office/drawing/2014/main" val="20003"/>
                    </a:ext>
                  </a:extLst>
                </a:gridCol>
                <a:gridCol w="2525238">
                  <a:extLst>
                    <a:ext uri="{9D8B030D-6E8A-4147-A177-3AD203B41FA5}">
                      <a16:colId xmlns="" xmlns:a16="http://schemas.microsoft.com/office/drawing/2014/main" val="20004"/>
                    </a:ext>
                  </a:extLst>
                </a:gridCol>
              </a:tblGrid>
              <a:tr h="195947">
                <a:tc gridSpan="3">
                  <a:txBody>
                    <a:bodyPr/>
                    <a:lstStyle/>
                    <a:p>
                      <a:pPr algn="ctr" rtl="0">
                        <a:lnSpc>
                          <a:spcPct val="107000"/>
                        </a:lnSpc>
                        <a:spcAft>
                          <a:spcPts val="0"/>
                        </a:spcAft>
                      </a:pPr>
                      <a:r>
                        <a:rPr lang="en-US" sz="1100" dirty="0">
                          <a:effectLst/>
                        </a:rPr>
                        <a:t>Number of ENC </a:t>
                      </a:r>
                      <a:endParaRPr lang="en-US" sz="1100" dirty="0">
                        <a:effectLst/>
                        <a:latin typeface="Calibri"/>
                        <a:ea typeface="Calibri"/>
                        <a:cs typeface="Arial"/>
                      </a:endParaRPr>
                    </a:p>
                  </a:txBody>
                  <a:tcPr marL="68580" marR="68580" marT="0" marB="0" anchor="ctr"/>
                </a:tc>
                <a:tc hMerge="1">
                  <a:txBody>
                    <a:bodyPr/>
                    <a:lstStyle/>
                    <a:p>
                      <a:pPr rtl="1"/>
                      <a:endParaRPr lang="fa-IR"/>
                    </a:p>
                  </a:txBody>
                  <a:tcPr/>
                </a:tc>
                <a:tc hMerge="1">
                  <a:txBody>
                    <a:bodyPr/>
                    <a:lstStyle/>
                    <a:p>
                      <a:pPr rtl="1"/>
                      <a:endParaRPr lang="fa-IR"/>
                    </a:p>
                  </a:txBody>
                  <a:tcPr/>
                </a:tc>
                <a:tc rowSpan="3">
                  <a:txBody>
                    <a:bodyPr/>
                    <a:lstStyle/>
                    <a:p>
                      <a:pPr algn="l" rtl="0">
                        <a:lnSpc>
                          <a:spcPct val="107000"/>
                        </a:lnSpc>
                        <a:spcAft>
                          <a:spcPts val="0"/>
                        </a:spcAft>
                      </a:pPr>
                      <a:r>
                        <a:rPr lang="en-US" sz="1100" dirty="0">
                          <a:effectLst/>
                        </a:rPr>
                        <a:t>Usage Band</a:t>
                      </a:r>
                      <a:endParaRPr lang="en-US" sz="1100" dirty="0">
                        <a:effectLst/>
                        <a:latin typeface="Calibri"/>
                        <a:ea typeface="Calibri"/>
                        <a:cs typeface="Arial"/>
                      </a:endParaRPr>
                    </a:p>
                  </a:txBody>
                  <a:tcPr marL="68580" marR="68580" marT="0" marB="0" anchor="ctr"/>
                </a:tc>
                <a:tc rowSpan="3">
                  <a:txBody>
                    <a:bodyPr/>
                    <a:lstStyle/>
                    <a:p>
                      <a:pPr algn="ctr" rtl="0">
                        <a:lnSpc>
                          <a:spcPct val="107000"/>
                        </a:lnSpc>
                        <a:spcAft>
                          <a:spcPts val="0"/>
                        </a:spcAft>
                      </a:pPr>
                      <a:r>
                        <a:rPr lang="en-US" sz="1100" dirty="0">
                          <a:effectLst/>
                        </a:rPr>
                        <a:t>Scale</a:t>
                      </a:r>
                      <a:endParaRPr lang="en-US" sz="1100" dirty="0">
                        <a:effectLst/>
                        <a:latin typeface="Calibri"/>
                        <a:ea typeface="Calibri"/>
                        <a:cs typeface="Arial"/>
                      </a:endParaRPr>
                    </a:p>
                  </a:txBody>
                  <a:tcPr marL="68580" marR="68580" marT="0" marB="0" anchor="ctr"/>
                </a:tc>
                <a:extLst>
                  <a:ext uri="{0D108BD9-81ED-4DB2-BD59-A6C34878D82A}">
                    <a16:rowId xmlns="" xmlns:a16="http://schemas.microsoft.com/office/drawing/2014/main" val="10000"/>
                  </a:ext>
                </a:extLst>
              </a:tr>
              <a:tr h="195947">
                <a:tc gridSpan="2">
                  <a:txBody>
                    <a:bodyPr/>
                    <a:lstStyle/>
                    <a:p>
                      <a:pPr algn="ctr" rtl="0">
                        <a:lnSpc>
                          <a:spcPct val="107000"/>
                        </a:lnSpc>
                        <a:spcAft>
                          <a:spcPts val="0"/>
                        </a:spcAft>
                      </a:pPr>
                      <a:r>
                        <a:rPr lang="en-US" sz="1100">
                          <a:effectLst/>
                        </a:rPr>
                        <a:t>To be produced</a:t>
                      </a:r>
                      <a:endParaRPr lang="en-US" sz="1100">
                        <a:effectLst/>
                        <a:latin typeface="Calibri"/>
                        <a:ea typeface="Calibri"/>
                        <a:cs typeface="Arial"/>
                      </a:endParaRPr>
                    </a:p>
                  </a:txBody>
                  <a:tcPr marL="68580" marR="68580" marT="0" marB="0" anchor="ctr"/>
                </a:tc>
                <a:tc hMerge="1">
                  <a:txBody>
                    <a:bodyPr/>
                    <a:lstStyle/>
                    <a:p>
                      <a:pPr rtl="1"/>
                      <a:endParaRPr lang="fa-IR"/>
                    </a:p>
                  </a:txBody>
                  <a:tcPr/>
                </a:tc>
                <a:tc rowSpan="2">
                  <a:txBody>
                    <a:bodyPr/>
                    <a:lstStyle/>
                    <a:p>
                      <a:pPr algn="ctr" rtl="0">
                        <a:lnSpc>
                          <a:spcPct val="107000"/>
                        </a:lnSpc>
                        <a:spcAft>
                          <a:spcPts val="0"/>
                        </a:spcAft>
                      </a:pPr>
                      <a:r>
                        <a:rPr lang="en-US" sz="1100">
                          <a:effectLst/>
                        </a:rPr>
                        <a:t>published</a:t>
                      </a:r>
                      <a:endParaRPr lang="en-US" sz="1100">
                        <a:effectLst/>
                        <a:latin typeface="Calibri"/>
                        <a:ea typeface="Calibri"/>
                        <a:cs typeface="Arial"/>
                      </a:endParaRPr>
                    </a:p>
                  </a:txBody>
                  <a:tcPr marL="68580" marR="68580" marT="0" marB="0" anchor="ctr"/>
                </a:tc>
                <a:tc vMerge="1">
                  <a:txBody>
                    <a:bodyPr/>
                    <a:lstStyle/>
                    <a:p>
                      <a:pPr rtl="1"/>
                      <a:endParaRPr lang="fa-IR"/>
                    </a:p>
                  </a:txBody>
                  <a:tcPr/>
                </a:tc>
                <a:tc vMerge="1">
                  <a:txBody>
                    <a:bodyPr/>
                    <a:lstStyle/>
                    <a:p>
                      <a:pPr rtl="1"/>
                      <a:endParaRPr lang="fa-IR"/>
                    </a:p>
                  </a:txBody>
                  <a:tcPr/>
                </a:tc>
                <a:extLst>
                  <a:ext uri="{0D108BD9-81ED-4DB2-BD59-A6C34878D82A}">
                    <a16:rowId xmlns="" xmlns:a16="http://schemas.microsoft.com/office/drawing/2014/main" val="10001"/>
                  </a:ext>
                </a:extLst>
              </a:tr>
              <a:tr h="364052">
                <a:tc>
                  <a:txBody>
                    <a:bodyPr/>
                    <a:lstStyle/>
                    <a:p>
                      <a:pPr algn="ctr" rtl="0">
                        <a:lnSpc>
                          <a:spcPct val="107000"/>
                        </a:lnSpc>
                        <a:spcAft>
                          <a:spcPts val="0"/>
                        </a:spcAft>
                      </a:pPr>
                      <a:r>
                        <a:rPr lang="en-US" sz="1100">
                          <a:effectLst/>
                        </a:rPr>
                        <a:t>2</a:t>
                      </a:r>
                      <a:r>
                        <a:rPr lang="en-US" sz="1100" baseline="30000">
                          <a:effectLst/>
                        </a:rPr>
                        <a:t>nd</a:t>
                      </a:r>
                      <a:r>
                        <a:rPr lang="en-US" sz="1100">
                          <a:effectLst/>
                        </a:rPr>
                        <a:t> stage</a:t>
                      </a:r>
                      <a:endParaRPr lang="en-US" sz="110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a:effectLst/>
                        </a:rPr>
                        <a:t>1</a:t>
                      </a:r>
                      <a:r>
                        <a:rPr lang="en-US" sz="1100" baseline="30000">
                          <a:effectLst/>
                        </a:rPr>
                        <a:t>st</a:t>
                      </a:r>
                      <a:r>
                        <a:rPr lang="en-US" sz="1100">
                          <a:effectLst/>
                        </a:rPr>
                        <a:t> stage</a:t>
                      </a:r>
                      <a:endParaRPr lang="en-US" sz="1100">
                        <a:effectLst/>
                        <a:latin typeface="Calibri"/>
                        <a:ea typeface="Calibri"/>
                        <a:cs typeface="Arial"/>
                      </a:endParaRPr>
                    </a:p>
                  </a:txBody>
                  <a:tcPr marL="68580" marR="68580" marT="0" marB="0" anchor="ct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extLst>
                  <a:ext uri="{0D108BD9-81ED-4DB2-BD59-A6C34878D82A}">
                    <a16:rowId xmlns="" xmlns:a16="http://schemas.microsoft.com/office/drawing/2014/main" val="10002"/>
                  </a:ext>
                </a:extLst>
              </a:tr>
              <a:tr h="195947">
                <a:tc>
                  <a:txBody>
                    <a:bodyPr/>
                    <a:lstStyle/>
                    <a:p>
                      <a:pPr algn="ctr" rtl="0">
                        <a:lnSpc>
                          <a:spcPct val="107000"/>
                        </a:lnSpc>
                        <a:spcAft>
                          <a:spcPts val="0"/>
                        </a:spcAft>
                      </a:pPr>
                      <a:r>
                        <a:rPr lang="en-US" sz="1100" dirty="0">
                          <a:effectLst/>
                        </a:rPr>
                        <a:t>8</a:t>
                      </a:r>
                      <a:endParaRPr lang="en-US" sz="1100" dirty="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a:effectLst/>
                        </a:rPr>
                        <a:t>14</a:t>
                      </a:r>
                      <a:endParaRPr lang="en-US" sz="110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dirty="0" smtClean="0">
                          <a:effectLst/>
                        </a:rPr>
                        <a:t>1 +</a:t>
                      </a:r>
                      <a:r>
                        <a:rPr lang="en-US" sz="1100" dirty="0" smtClean="0">
                          <a:effectLst/>
                        </a:rPr>
                        <a:t>43=</a:t>
                      </a:r>
                      <a:r>
                        <a:rPr lang="en-US" sz="1100" baseline="0" dirty="0" smtClean="0">
                          <a:effectLst/>
                        </a:rPr>
                        <a:t> 44</a:t>
                      </a:r>
                      <a:endParaRPr lang="en-US" sz="1100" dirty="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a:effectLst/>
                        </a:rPr>
                        <a:t>UB 5</a:t>
                      </a:r>
                      <a:endParaRPr lang="en-US" sz="110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dirty="0">
                          <a:effectLst/>
                        </a:rPr>
                        <a:t>1:22,000 &lt;</a:t>
                      </a:r>
                      <a:r>
                        <a:rPr lang="en-US" sz="1100" dirty="0" err="1">
                          <a:effectLst/>
                        </a:rPr>
                        <a:t>Harbour</a:t>
                      </a:r>
                      <a:r>
                        <a:rPr lang="en-US" sz="1100" dirty="0">
                          <a:effectLst/>
                        </a:rPr>
                        <a:t>  ≤ 1:4,000</a:t>
                      </a:r>
                      <a:endParaRPr lang="en-US" sz="1100" dirty="0">
                        <a:effectLst/>
                        <a:latin typeface="Calibri"/>
                        <a:ea typeface="Calibri"/>
                        <a:cs typeface="Arial"/>
                      </a:endParaRPr>
                    </a:p>
                  </a:txBody>
                  <a:tcPr marL="68580" marR="68580" marT="0" marB="0" anchor="ct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760360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Status of the ENC Scheme UB5 in Region I </a:t>
            </a:r>
            <a:endParaRPr lang="fa-IR" dirty="0"/>
          </a:p>
        </p:txBody>
      </p:sp>
      <p:sp>
        <p:nvSpPr>
          <p:cNvPr id="3" name="Content Placeholder 2"/>
          <p:cNvSpPr>
            <a:spLocks noGrp="1"/>
          </p:cNvSpPr>
          <p:nvPr>
            <p:ph idx="1"/>
          </p:nvPr>
        </p:nvSpPr>
        <p:spPr/>
        <p:txBody>
          <a:bodyPr/>
          <a:lstStyle/>
          <a:p>
            <a:endParaRPr lang="fa-IR" dirty="0"/>
          </a:p>
        </p:txBody>
      </p:sp>
      <p:sp>
        <p:nvSpPr>
          <p:cNvPr id="4" name="Footer Placeholder 3"/>
          <p:cNvSpPr>
            <a:spLocks noGrp="1"/>
          </p:cNvSpPr>
          <p:nvPr>
            <p:ph type="ftr" sz="quarter" idx="11"/>
          </p:nvPr>
        </p:nvSpPr>
        <p:spPr/>
        <p:txBody>
          <a:bodyPr/>
          <a:lstStyle/>
          <a:p>
            <a:r>
              <a:rPr lang="en-US" dirty="0"/>
              <a:t>WENDWG-8, Buenos Aires, Argentina 20 – 22 March 2018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281" y="1004711"/>
            <a:ext cx="4974877" cy="4899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8494" y="930298"/>
            <a:ext cx="4680301" cy="4899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4909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Status of the ENC Scheme UB5 in Region I </a:t>
            </a:r>
            <a:endParaRPr lang="fa-IR" dirty="0"/>
          </a:p>
        </p:txBody>
      </p:sp>
      <p:sp>
        <p:nvSpPr>
          <p:cNvPr id="3" name="Content Placeholder 2"/>
          <p:cNvSpPr>
            <a:spLocks noGrp="1"/>
          </p:cNvSpPr>
          <p:nvPr>
            <p:ph idx="1"/>
          </p:nvPr>
        </p:nvSpPr>
        <p:spPr/>
        <p:txBody>
          <a:bodyPr/>
          <a:lstStyle/>
          <a:p>
            <a:endParaRPr lang="fa-IR" dirty="0"/>
          </a:p>
        </p:txBody>
      </p:sp>
      <p:sp>
        <p:nvSpPr>
          <p:cNvPr id="4" name="Footer Placeholder 3"/>
          <p:cNvSpPr>
            <a:spLocks noGrp="1"/>
          </p:cNvSpPr>
          <p:nvPr>
            <p:ph type="ftr" sz="quarter" idx="11"/>
          </p:nvPr>
        </p:nvSpPr>
        <p:spPr/>
        <p:txBody>
          <a:bodyPr/>
          <a:lstStyle/>
          <a:p>
            <a:r>
              <a:rPr lang="en-US" dirty="0"/>
              <a:t>WENDWG-8, Buenos Aires, Argentina 20 – 22 March 2018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44" y="1083733"/>
            <a:ext cx="4897629" cy="5198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1402" y="967821"/>
            <a:ext cx="1143000" cy="5129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val="2635801401"/>
              </p:ext>
            </p:extLst>
          </p:nvPr>
        </p:nvGraphicFramePr>
        <p:xfrm>
          <a:off x="5362220" y="1095023"/>
          <a:ext cx="6005690" cy="2099733"/>
        </p:xfrm>
        <a:graphic>
          <a:graphicData uri="http://schemas.openxmlformats.org/drawingml/2006/table">
            <a:tbl>
              <a:tblPr rtl="1" firstRow="1" firstCol="1" bandRow="1">
                <a:tableStyleId>{5C22544A-7EE6-4342-B048-85BDC9FD1C3A}</a:tableStyleId>
              </a:tblPr>
              <a:tblGrid>
                <a:gridCol w="742719">
                  <a:extLst>
                    <a:ext uri="{9D8B030D-6E8A-4147-A177-3AD203B41FA5}">
                      <a16:colId xmlns="" xmlns:a16="http://schemas.microsoft.com/office/drawing/2014/main" val="20000"/>
                    </a:ext>
                  </a:extLst>
                </a:gridCol>
                <a:gridCol w="742719">
                  <a:extLst>
                    <a:ext uri="{9D8B030D-6E8A-4147-A177-3AD203B41FA5}">
                      <a16:colId xmlns="" xmlns:a16="http://schemas.microsoft.com/office/drawing/2014/main" val="20001"/>
                    </a:ext>
                  </a:extLst>
                </a:gridCol>
                <a:gridCol w="1125735">
                  <a:extLst>
                    <a:ext uri="{9D8B030D-6E8A-4147-A177-3AD203B41FA5}">
                      <a16:colId xmlns="" xmlns:a16="http://schemas.microsoft.com/office/drawing/2014/main" val="20002"/>
                    </a:ext>
                  </a:extLst>
                </a:gridCol>
                <a:gridCol w="869279">
                  <a:extLst>
                    <a:ext uri="{9D8B030D-6E8A-4147-A177-3AD203B41FA5}">
                      <a16:colId xmlns="" xmlns:a16="http://schemas.microsoft.com/office/drawing/2014/main" val="20003"/>
                    </a:ext>
                  </a:extLst>
                </a:gridCol>
                <a:gridCol w="2525238">
                  <a:extLst>
                    <a:ext uri="{9D8B030D-6E8A-4147-A177-3AD203B41FA5}">
                      <a16:colId xmlns="" xmlns:a16="http://schemas.microsoft.com/office/drawing/2014/main" val="20004"/>
                    </a:ext>
                  </a:extLst>
                </a:gridCol>
              </a:tblGrid>
              <a:tr h="195947">
                <a:tc gridSpan="3">
                  <a:txBody>
                    <a:bodyPr/>
                    <a:lstStyle/>
                    <a:p>
                      <a:pPr algn="ctr" rtl="0">
                        <a:lnSpc>
                          <a:spcPct val="107000"/>
                        </a:lnSpc>
                        <a:spcAft>
                          <a:spcPts val="0"/>
                        </a:spcAft>
                      </a:pPr>
                      <a:r>
                        <a:rPr lang="en-US" sz="1100" dirty="0">
                          <a:effectLst/>
                        </a:rPr>
                        <a:t>Number of ENC </a:t>
                      </a:r>
                      <a:endParaRPr lang="en-US" sz="1100" dirty="0">
                        <a:effectLst/>
                        <a:latin typeface="Calibri"/>
                        <a:ea typeface="Calibri"/>
                        <a:cs typeface="Arial"/>
                      </a:endParaRPr>
                    </a:p>
                  </a:txBody>
                  <a:tcPr marL="68580" marR="68580" marT="0" marB="0" anchor="ctr"/>
                </a:tc>
                <a:tc hMerge="1">
                  <a:txBody>
                    <a:bodyPr/>
                    <a:lstStyle/>
                    <a:p>
                      <a:pPr rtl="1"/>
                      <a:endParaRPr lang="fa-IR"/>
                    </a:p>
                  </a:txBody>
                  <a:tcPr/>
                </a:tc>
                <a:tc hMerge="1">
                  <a:txBody>
                    <a:bodyPr/>
                    <a:lstStyle/>
                    <a:p>
                      <a:pPr rtl="1"/>
                      <a:endParaRPr lang="fa-IR"/>
                    </a:p>
                  </a:txBody>
                  <a:tcPr/>
                </a:tc>
                <a:tc rowSpan="3">
                  <a:txBody>
                    <a:bodyPr/>
                    <a:lstStyle/>
                    <a:p>
                      <a:pPr algn="l" rtl="0">
                        <a:lnSpc>
                          <a:spcPct val="107000"/>
                        </a:lnSpc>
                        <a:spcAft>
                          <a:spcPts val="0"/>
                        </a:spcAft>
                      </a:pPr>
                      <a:r>
                        <a:rPr lang="en-US" sz="1100" dirty="0">
                          <a:effectLst/>
                        </a:rPr>
                        <a:t>Usage Band</a:t>
                      </a:r>
                      <a:endParaRPr lang="en-US" sz="1100" dirty="0">
                        <a:effectLst/>
                        <a:latin typeface="Calibri"/>
                        <a:ea typeface="Calibri"/>
                        <a:cs typeface="Arial"/>
                      </a:endParaRPr>
                    </a:p>
                  </a:txBody>
                  <a:tcPr marL="68580" marR="68580" marT="0" marB="0" anchor="ctr"/>
                </a:tc>
                <a:tc rowSpan="3">
                  <a:txBody>
                    <a:bodyPr/>
                    <a:lstStyle/>
                    <a:p>
                      <a:pPr algn="ctr" rtl="0">
                        <a:lnSpc>
                          <a:spcPct val="107000"/>
                        </a:lnSpc>
                        <a:spcAft>
                          <a:spcPts val="0"/>
                        </a:spcAft>
                      </a:pPr>
                      <a:r>
                        <a:rPr lang="en-US" sz="1100" dirty="0">
                          <a:effectLst/>
                        </a:rPr>
                        <a:t>Scale</a:t>
                      </a:r>
                      <a:endParaRPr lang="en-US" sz="1100" dirty="0">
                        <a:effectLst/>
                        <a:latin typeface="Calibri"/>
                        <a:ea typeface="Calibri"/>
                        <a:cs typeface="Arial"/>
                      </a:endParaRPr>
                    </a:p>
                  </a:txBody>
                  <a:tcPr marL="68580" marR="68580" marT="0" marB="0" anchor="ctr"/>
                </a:tc>
                <a:extLst>
                  <a:ext uri="{0D108BD9-81ED-4DB2-BD59-A6C34878D82A}">
                    <a16:rowId xmlns="" xmlns:a16="http://schemas.microsoft.com/office/drawing/2014/main" val="10000"/>
                  </a:ext>
                </a:extLst>
              </a:tr>
              <a:tr h="195947">
                <a:tc gridSpan="2">
                  <a:txBody>
                    <a:bodyPr/>
                    <a:lstStyle/>
                    <a:p>
                      <a:pPr algn="ctr" rtl="0">
                        <a:lnSpc>
                          <a:spcPct val="107000"/>
                        </a:lnSpc>
                        <a:spcAft>
                          <a:spcPts val="0"/>
                        </a:spcAft>
                      </a:pPr>
                      <a:r>
                        <a:rPr lang="en-US" sz="1100">
                          <a:effectLst/>
                        </a:rPr>
                        <a:t>To be produced</a:t>
                      </a:r>
                      <a:endParaRPr lang="en-US" sz="1100">
                        <a:effectLst/>
                        <a:latin typeface="Calibri"/>
                        <a:ea typeface="Calibri"/>
                        <a:cs typeface="Arial"/>
                      </a:endParaRPr>
                    </a:p>
                  </a:txBody>
                  <a:tcPr marL="68580" marR="68580" marT="0" marB="0" anchor="ctr"/>
                </a:tc>
                <a:tc hMerge="1">
                  <a:txBody>
                    <a:bodyPr/>
                    <a:lstStyle/>
                    <a:p>
                      <a:pPr rtl="1"/>
                      <a:endParaRPr lang="fa-IR"/>
                    </a:p>
                  </a:txBody>
                  <a:tcPr/>
                </a:tc>
                <a:tc rowSpan="2">
                  <a:txBody>
                    <a:bodyPr/>
                    <a:lstStyle/>
                    <a:p>
                      <a:pPr algn="ctr" rtl="0">
                        <a:lnSpc>
                          <a:spcPct val="107000"/>
                        </a:lnSpc>
                        <a:spcAft>
                          <a:spcPts val="0"/>
                        </a:spcAft>
                      </a:pPr>
                      <a:r>
                        <a:rPr lang="en-US" sz="1100">
                          <a:effectLst/>
                        </a:rPr>
                        <a:t>published</a:t>
                      </a:r>
                      <a:endParaRPr lang="en-US" sz="1100">
                        <a:effectLst/>
                        <a:latin typeface="Calibri"/>
                        <a:ea typeface="Calibri"/>
                        <a:cs typeface="Arial"/>
                      </a:endParaRPr>
                    </a:p>
                  </a:txBody>
                  <a:tcPr marL="68580" marR="68580" marT="0" marB="0" anchor="ctr"/>
                </a:tc>
                <a:tc vMerge="1">
                  <a:txBody>
                    <a:bodyPr/>
                    <a:lstStyle/>
                    <a:p>
                      <a:pPr rtl="1"/>
                      <a:endParaRPr lang="fa-IR"/>
                    </a:p>
                  </a:txBody>
                  <a:tcPr/>
                </a:tc>
                <a:tc vMerge="1">
                  <a:txBody>
                    <a:bodyPr/>
                    <a:lstStyle/>
                    <a:p>
                      <a:pPr rtl="1"/>
                      <a:endParaRPr lang="fa-IR"/>
                    </a:p>
                  </a:txBody>
                  <a:tcPr/>
                </a:tc>
                <a:extLst>
                  <a:ext uri="{0D108BD9-81ED-4DB2-BD59-A6C34878D82A}">
                    <a16:rowId xmlns="" xmlns:a16="http://schemas.microsoft.com/office/drawing/2014/main" val="10001"/>
                  </a:ext>
                </a:extLst>
              </a:tr>
              <a:tr h="364052">
                <a:tc>
                  <a:txBody>
                    <a:bodyPr/>
                    <a:lstStyle/>
                    <a:p>
                      <a:pPr algn="ctr" rtl="0">
                        <a:lnSpc>
                          <a:spcPct val="107000"/>
                        </a:lnSpc>
                        <a:spcAft>
                          <a:spcPts val="0"/>
                        </a:spcAft>
                      </a:pPr>
                      <a:r>
                        <a:rPr lang="en-US" sz="1100">
                          <a:effectLst/>
                        </a:rPr>
                        <a:t>2</a:t>
                      </a:r>
                      <a:r>
                        <a:rPr lang="en-US" sz="1100" baseline="30000">
                          <a:effectLst/>
                        </a:rPr>
                        <a:t>nd</a:t>
                      </a:r>
                      <a:r>
                        <a:rPr lang="en-US" sz="1100">
                          <a:effectLst/>
                        </a:rPr>
                        <a:t> stage</a:t>
                      </a:r>
                      <a:endParaRPr lang="en-US" sz="110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a:effectLst/>
                        </a:rPr>
                        <a:t>1</a:t>
                      </a:r>
                      <a:r>
                        <a:rPr lang="en-US" sz="1100" baseline="30000">
                          <a:effectLst/>
                        </a:rPr>
                        <a:t>st</a:t>
                      </a:r>
                      <a:r>
                        <a:rPr lang="en-US" sz="1100">
                          <a:effectLst/>
                        </a:rPr>
                        <a:t> stage</a:t>
                      </a:r>
                      <a:endParaRPr lang="en-US" sz="1100">
                        <a:effectLst/>
                        <a:latin typeface="Calibri"/>
                        <a:ea typeface="Calibri"/>
                        <a:cs typeface="Arial"/>
                      </a:endParaRPr>
                    </a:p>
                  </a:txBody>
                  <a:tcPr marL="68580" marR="68580" marT="0" marB="0" anchor="ct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extLst>
                  <a:ext uri="{0D108BD9-81ED-4DB2-BD59-A6C34878D82A}">
                    <a16:rowId xmlns="" xmlns:a16="http://schemas.microsoft.com/office/drawing/2014/main" val="10002"/>
                  </a:ext>
                </a:extLst>
              </a:tr>
              <a:tr h="195947">
                <a:tc>
                  <a:txBody>
                    <a:bodyPr/>
                    <a:lstStyle/>
                    <a:p>
                      <a:pPr algn="ctr" rtl="0">
                        <a:lnSpc>
                          <a:spcPct val="107000"/>
                        </a:lnSpc>
                        <a:spcAft>
                          <a:spcPts val="0"/>
                        </a:spcAft>
                      </a:pPr>
                      <a:r>
                        <a:rPr lang="en-US" sz="1100">
                          <a:effectLst/>
                        </a:rPr>
                        <a:t>-</a:t>
                      </a:r>
                      <a:endParaRPr lang="en-US" sz="110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a:effectLst/>
                        </a:rPr>
                        <a:t>-</a:t>
                      </a:r>
                      <a:endParaRPr lang="en-US" sz="110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dirty="0" smtClean="0">
                          <a:effectLst/>
                        </a:rPr>
                        <a:t>5</a:t>
                      </a:r>
                      <a:endParaRPr lang="en-US" sz="1100" dirty="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a:effectLst/>
                        </a:rPr>
                        <a:t>UB 1</a:t>
                      </a:r>
                      <a:endParaRPr lang="en-US" sz="110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dirty="0">
                          <a:effectLst/>
                        </a:rPr>
                        <a:t>Overview≤ 1:1,500,000</a:t>
                      </a:r>
                      <a:endParaRPr lang="en-US" sz="1100" dirty="0">
                        <a:effectLst/>
                        <a:latin typeface="Calibri"/>
                        <a:ea typeface="Calibri"/>
                        <a:cs typeface="Arial"/>
                      </a:endParaRPr>
                    </a:p>
                  </a:txBody>
                  <a:tcPr marL="68580" marR="68580" marT="0" marB="0" anchor="ctr"/>
                </a:tc>
                <a:extLst>
                  <a:ext uri="{0D108BD9-81ED-4DB2-BD59-A6C34878D82A}">
                    <a16:rowId xmlns="" xmlns:a16="http://schemas.microsoft.com/office/drawing/2014/main" val="10003"/>
                  </a:ext>
                </a:extLst>
              </a:tr>
              <a:tr h="364052">
                <a:tc>
                  <a:txBody>
                    <a:bodyPr/>
                    <a:lstStyle/>
                    <a:p>
                      <a:pPr algn="ctr" rtl="0">
                        <a:lnSpc>
                          <a:spcPct val="107000"/>
                        </a:lnSpc>
                        <a:spcAft>
                          <a:spcPts val="0"/>
                        </a:spcAft>
                      </a:pPr>
                      <a:r>
                        <a:rPr lang="en-US" sz="1100" dirty="0">
                          <a:effectLst/>
                        </a:rPr>
                        <a:t>-</a:t>
                      </a:r>
                      <a:endParaRPr lang="en-US" sz="1100" dirty="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a:effectLst/>
                        </a:rPr>
                        <a:t>-</a:t>
                      </a:r>
                      <a:endParaRPr lang="en-US" sz="110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smtClean="0">
                          <a:effectLst/>
                        </a:rPr>
                        <a:t>7+6=13</a:t>
                      </a:r>
                      <a:endParaRPr lang="en-US" sz="1100" dirty="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dirty="0">
                          <a:effectLst/>
                        </a:rPr>
                        <a:t>UB 2</a:t>
                      </a:r>
                      <a:endParaRPr lang="en-US" sz="1100" dirty="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dirty="0">
                          <a:effectLst/>
                        </a:rPr>
                        <a:t>1:1,500,000 &lt; General ≤ 1:350,000</a:t>
                      </a:r>
                      <a:endParaRPr lang="en-US" sz="1100" dirty="0">
                        <a:effectLst/>
                        <a:latin typeface="Calibri"/>
                        <a:ea typeface="Calibri"/>
                        <a:cs typeface="Arial"/>
                      </a:endParaRPr>
                    </a:p>
                  </a:txBody>
                  <a:tcPr marL="68580" marR="68580" marT="0" marB="0" anchor="ctr"/>
                </a:tc>
                <a:extLst>
                  <a:ext uri="{0D108BD9-81ED-4DB2-BD59-A6C34878D82A}">
                    <a16:rowId xmlns="" xmlns:a16="http://schemas.microsoft.com/office/drawing/2014/main" val="10004"/>
                  </a:ext>
                </a:extLst>
              </a:tr>
              <a:tr h="195947">
                <a:tc>
                  <a:txBody>
                    <a:bodyPr/>
                    <a:lstStyle/>
                    <a:p>
                      <a:pPr algn="ctr" rtl="0">
                        <a:lnSpc>
                          <a:spcPct val="107000"/>
                        </a:lnSpc>
                        <a:spcAft>
                          <a:spcPts val="0"/>
                        </a:spcAft>
                      </a:pPr>
                      <a:r>
                        <a:rPr lang="en-US" sz="1100">
                          <a:effectLst/>
                        </a:rPr>
                        <a:t>-</a:t>
                      </a:r>
                      <a:endParaRPr lang="en-US" sz="110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a:effectLst/>
                        </a:rPr>
                        <a:t>20</a:t>
                      </a:r>
                      <a:endParaRPr lang="en-US" sz="110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smtClean="0">
                          <a:effectLst/>
                        </a:rPr>
                        <a:t>11+35</a:t>
                      </a:r>
                      <a:endParaRPr lang="en-US" sz="1100" dirty="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a:effectLst/>
                        </a:rPr>
                        <a:t>UB 3</a:t>
                      </a:r>
                      <a:endParaRPr lang="en-US" sz="110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dirty="0">
                          <a:effectLst/>
                        </a:rPr>
                        <a:t>1:350,000 &lt; Coastal  ≤ 1:90,000</a:t>
                      </a:r>
                      <a:endParaRPr lang="en-US" sz="1100" dirty="0">
                        <a:effectLst/>
                        <a:latin typeface="Calibri"/>
                        <a:ea typeface="Calibri"/>
                        <a:cs typeface="Arial"/>
                      </a:endParaRPr>
                    </a:p>
                  </a:txBody>
                  <a:tcPr marL="68580" marR="68580" marT="0" marB="0" anchor="ctr"/>
                </a:tc>
                <a:extLst>
                  <a:ext uri="{0D108BD9-81ED-4DB2-BD59-A6C34878D82A}">
                    <a16:rowId xmlns="" xmlns:a16="http://schemas.microsoft.com/office/drawing/2014/main" val="10005"/>
                  </a:ext>
                </a:extLst>
              </a:tr>
              <a:tr h="195947">
                <a:tc>
                  <a:txBody>
                    <a:bodyPr/>
                    <a:lstStyle/>
                    <a:p>
                      <a:pPr algn="ctr" rtl="0">
                        <a:lnSpc>
                          <a:spcPct val="107000"/>
                        </a:lnSpc>
                        <a:spcAft>
                          <a:spcPts val="0"/>
                        </a:spcAft>
                      </a:pPr>
                      <a:r>
                        <a:rPr lang="en-US" sz="1100">
                          <a:effectLst/>
                        </a:rPr>
                        <a:t>24</a:t>
                      </a:r>
                      <a:endParaRPr lang="en-US" sz="110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dirty="0">
                          <a:effectLst/>
                        </a:rPr>
                        <a:t>20</a:t>
                      </a:r>
                      <a:endParaRPr lang="en-US" sz="1100" dirty="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dirty="0" smtClean="0">
                          <a:effectLst/>
                          <a:latin typeface="+mn-lt"/>
                          <a:ea typeface="+mn-ea"/>
                          <a:cs typeface="+mn-cs"/>
                        </a:rPr>
                        <a:t>29+57</a:t>
                      </a:r>
                      <a:endParaRPr lang="en-US" sz="1100" dirty="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a:effectLst/>
                        </a:rPr>
                        <a:t>UB 4</a:t>
                      </a:r>
                      <a:endParaRPr lang="en-US" sz="1100">
                        <a:effectLst/>
                        <a:latin typeface="Calibri"/>
                        <a:ea typeface="Calibri"/>
                        <a:cs typeface="Arial"/>
                      </a:endParaRPr>
                    </a:p>
                  </a:txBody>
                  <a:tcPr marL="68580" marR="68580" marT="0" marB="0" anchor="ctr"/>
                </a:tc>
                <a:tc>
                  <a:txBody>
                    <a:bodyPr/>
                    <a:lstStyle/>
                    <a:p>
                      <a:pPr algn="ctr" rtl="0">
                        <a:lnSpc>
                          <a:spcPct val="107000"/>
                        </a:lnSpc>
                        <a:spcAft>
                          <a:spcPts val="0"/>
                        </a:spcAft>
                        <a:tabLst>
                          <a:tab pos="1431925" algn="l"/>
                        </a:tabLst>
                      </a:pPr>
                      <a:r>
                        <a:rPr lang="en-US" sz="1100" dirty="0">
                          <a:effectLst/>
                        </a:rPr>
                        <a:t>1:90,000 &lt;Approach  ≤ 1:22,000</a:t>
                      </a:r>
                      <a:endParaRPr lang="en-US" sz="1100" dirty="0">
                        <a:effectLst/>
                        <a:latin typeface="Calibri"/>
                        <a:ea typeface="Calibri"/>
                        <a:cs typeface="Arial"/>
                      </a:endParaRPr>
                    </a:p>
                  </a:txBody>
                  <a:tcPr marL="68580" marR="68580" marT="0" marB="0" anchor="ctr"/>
                </a:tc>
                <a:extLst>
                  <a:ext uri="{0D108BD9-81ED-4DB2-BD59-A6C34878D82A}">
                    <a16:rowId xmlns="" xmlns:a16="http://schemas.microsoft.com/office/drawing/2014/main" val="10006"/>
                  </a:ext>
                </a:extLst>
              </a:tr>
              <a:tr h="195947">
                <a:tc>
                  <a:txBody>
                    <a:bodyPr/>
                    <a:lstStyle/>
                    <a:p>
                      <a:pPr algn="ctr" rtl="0">
                        <a:lnSpc>
                          <a:spcPct val="107000"/>
                        </a:lnSpc>
                        <a:spcAft>
                          <a:spcPts val="0"/>
                        </a:spcAft>
                      </a:pPr>
                      <a:r>
                        <a:rPr lang="en-US" sz="1100">
                          <a:effectLst/>
                        </a:rPr>
                        <a:t>8</a:t>
                      </a:r>
                      <a:endParaRPr lang="en-US" sz="110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a:effectLst/>
                        </a:rPr>
                        <a:t>14</a:t>
                      </a:r>
                      <a:endParaRPr lang="en-US" sz="110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dirty="0" smtClean="0">
                          <a:effectLst/>
                        </a:rPr>
                        <a:t>1 +43</a:t>
                      </a:r>
                      <a:endParaRPr lang="en-US" sz="1100" dirty="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a:effectLst/>
                        </a:rPr>
                        <a:t>UB 5</a:t>
                      </a:r>
                      <a:endParaRPr lang="en-US" sz="110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dirty="0">
                          <a:effectLst/>
                        </a:rPr>
                        <a:t>1:22,000 &lt;</a:t>
                      </a:r>
                      <a:r>
                        <a:rPr lang="en-US" sz="1100" dirty="0" err="1">
                          <a:effectLst/>
                        </a:rPr>
                        <a:t>Harbour</a:t>
                      </a:r>
                      <a:r>
                        <a:rPr lang="en-US" sz="1100" dirty="0">
                          <a:effectLst/>
                        </a:rPr>
                        <a:t>  ≤ 1:4,000</a:t>
                      </a:r>
                      <a:endParaRPr lang="en-US" sz="1100" dirty="0">
                        <a:effectLst/>
                        <a:latin typeface="Calibri"/>
                        <a:ea typeface="Calibri"/>
                        <a:cs typeface="Arial"/>
                      </a:endParaRPr>
                    </a:p>
                  </a:txBody>
                  <a:tcPr marL="68580" marR="68580" marT="0" marB="0" anchor="ctr"/>
                </a:tc>
                <a:extLst>
                  <a:ext uri="{0D108BD9-81ED-4DB2-BD59-A6C34878D82A}">
                    <a16:rowId xmlns="" xmlns:a16="http://schemas.microsoft.com/office/drawing/2014/main" val="10007"/>
                  </a:ext>
                </a:extLst>
              </a:tr>
              <a:tr h="195947">
                <a:tc>
                  <a:txBody>
                    <a:bodyPr/>
                    <a:lstStyle/>
                    <a:p>
                      <a:pPr algn="ctr" rtl="0">
                        <a:lnSpc>
                          <a:spcPct val="107000"/>
                        </a:lnSpc>
                        <a:spcAft>
                          <a:spcPts val="0"/>
                        </a:spcAft>
                      </a:pPr>
                      <a:r>
                        <a:rPr lang="en-US" sz="1100" dirty="0">
                          <a:effectLst/>
                        </a:rPr>
                        <a:t>7</a:t>
                      </a:r>
                      <a:endParaRPr lang="en-US" sz="1100" dirty="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a:effectLst/>
                        </a:rPr>
                        <a:t>-</a:t>
                      </a:r>
                      <a:endParaRPr lang="en-US" sz="110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a:effectLst/>
                        </a:rPr>
                        <a:t>-</a:t>
                      </a:r>
                      <a:endParaRPr lang="en-US" sz="110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a:effectLst/>
                        </a:rPr>
                        <a:t>UB 6</a:t>
                      </a:r>
                      <a:endParaRPr lang="en-US" sz="110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dirty="0">
                          <a:effectLst/>
                        </a:rPr>
                        <a:t>1:4,000 &lt;Berthing</a:t>
                      </a:r>
                      <a:endParaRPr lang="en-US" sz="1100" dirty="0">
                        <a:effectLst/>
                        <a:latin typeface="Calibri"/>
                        <a:ea typeface="Calibri"/>
                        <a:cs typeface="Arial"/>
                      </a:endParaRPr>
                    </a:p>
                  </a:txBody>
                  <a:tcPr marL="68580" marR="68580" marT="0" marB="0" anchor="ct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761637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Status of the ENC Scheme </a:t>
            </a:r>
            <a:r>
              <a:rPr lang="en-US" dirty="0" smtClean="0"/>
              <a:t>UB5 </a:t>
            </a:r>
            <a:r>
              <a:rPr lang="en-US" dirty="0"/>
              <a:t>in Region </a:t>
            </a:r>
            <a:r>
              <a:rPr lang="en-US" dirty="0" smtClean="0"/>
              <a:t>I </a:t>
            </a:r>
            <a:r>
              <a:rPr lang="en-US" sz="3100" dirty="0"/>
              <a:t>( I.R. of Iran) </a:t>
            </a:r>
            <a:endParaRPr lang="fa-IR" sz="3100" dirty="0"/>
          </a:p>
        </p:txBody>
      </p:sp>
      <p:sp>
        <p:nvSpPr>
          <p:cNvPr id="4" name="Footer Placeholder 3"/>
          <p:cNvSpPr>
            <a:spLocks noGrp="1"/>
          </p:cNvSpPr>
          <p:nvPr>
            <p:ph type="ftr" sz="quarter" idx="11"/>
          </p:nvPr>
        </p:nvSpPr>
        <p:spPr/>
        <p:txBody>
          <a:bodyPr/>
          <a:lstStyle/>
          <a:p>
            <a:r>
              <a:rPr lang="en-US" dirty="0"/>
              <a:t>WENDWG-8, Buenos Aires, Argentina 20 – 22 March 2018 </a:t>
            </a:r>
          </a:p>
        </p:txBody>
      </p:sp>
      <p:graphicFrame>
        <p:nvGraphicFramePr>
          <p:cNvPr id="6" name="Object 5"/>
          <p:cNvGraphicFramePr>
            <a:graphicFrameLocks noChangeAspect="1"/>
          </p:cNvGraphicFramePr>
          <p:nvPr>
            <p:extLst>
              <p:ext uri="{D42A27DB-BD31-4B8C-83A1-F6EECF244321}">
                <p14:modId xmlns:p14="http://schemas.microsoft.com/office/powerpoint/2010/main" val="3614579343"/>
              </p:ext>
            </p:extLst>
          </p:nvPr>
        </p:nvGraphicFramePr>
        <p:xfrm>
          <a:off x="2539471" y="648011"/>
          <a:ext cx="7246937" cy="1049866"/>
        </p:xfrm>
        <a:graphic>
          <a:graphicData uri="http://schemas.openxmlformats.org/presentationml/2006/ole">
            <mc:AlternateContent xmlns:mc="http://schemas.openxmlformats.org/markup-compatibility/2006">
              <mc:Choice xmlns:v="urn:schemas-microsoft-com:vml" Requires="v">
                <p:oleObj spid="_x0000_s4127" name="Document" r:id="rId3" imgW="7247417" imgH="1116232" progId="Word.Document.12">
                  <p:embed/>
                </p:oleObj>
              </mc:Choice>
              <mc:Fallback>
                <p:oleObj name="Document" r:id="rId3" imgW="7247417" imgH="1116232" progId="Word.Document.12">
                  <p:embed/>
                  <p:pic>
                    <p:nvPicPr>
                      <p:cNvPr id="0" name=""/>
                      <p:cNvPicPr/>
                      <p:nvPr/>
                    </p:nvPicPr>
                    <p:blipFill>
                      <a:blip r:embed="rId4"/>
                      <a:stretch>
                        <a:fillRect/>
                      </a:stretch>
                    </p:blipFill>
                    <p:spPr>
                      <a:xfrm>
                        <a:off x="2539471" y="648011"/>
                        <a:ext cx="7246937" cy="1049866"/>
                      </a:xfrm>
                      <a:prstGeom prst="rect">
                        <a:avLst/>
                      </a:prstGeom>
                    </p:spPr>
                  </p:pic>
                </p:oleObj>
              </mc:Fallback>
            </mc:AlternateContent>
          </a:graphicData>
        </a:graphic>
      </p:graphicFrame>
      <p:pic>
        <p:nvPicPr>
          <p:cNvPr id="7"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397507" y="1711525"/>
            <a:ext cx="7598891" cy="441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7372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032" y="277815"/>
            <a:ext cx="10531536" cy="636586"/>
          </a:xfrm>
        </p:spPr>
        <p:txBody>
          <a:bodyPr>
            <a:normAutofit/>
          </a:bodyPr>
          <a:lstStyle/>
          <a:p>
            <a:pPr eaLnBrk="1" hangingPunct="1">
              <a:defRPr/>
            </a:pPr>
            <a:r>
              <a:rPr lang="en-AU" sz="3200" dirty="0" smtClean="0"/>
              <a:t>Coverage issues, gaps and risk assessment analysis</a:t>
            </a:r>
            <a:endParaRPr lang="en-AU" sz="3600" dirty="0"/>
          </a:p>
        </p:txBody>
      </p:sp>
      <p:sp>
        <p:nvSpPr>
          <p:cNvPr id="3" name="Content Placeholder 2"/>
          <p:cNvSpPr>
            <a:spLocks noGrp="1"/>
          </p:cNvSpPr>
          <p:nvPr>
            <p:ph idx="1"/>
          </p:nvPr>
        </p:nvSpPr>
        <p:spPr>
          <a:xfrm>
            <a:off x="728870" y="1340769"/>
            <a:ext cx="10641495" cy="4530725"/>
          </a:xfrm>
        </p:spPr>
        <p:txBody>
          <a:bodyPr>
            <a:normAutofit fontScale="92500" lnSpcReduction="10000"/>
          </a:bodyPr>
          <a:lstStyle/>
          <a:p>
            <a:pPr algn="just">
              <a:defRPr/>
            </a:pPr>
            <a:r>
              <a:rPr lang="en-US" dirty="0"/>
              <a:t>Bellow information are based on the latest data which we had from the member States of </a:t>
            </a:r>
            <a:r>
              <a:rPr lang="en-US" dirty="0" smtClean="0"/>
              <a:t>RSAHC:  </a:t>
            </a:r>
          </a:p>
          <a:p>
            <a:pPr algn="just">
              <a:defRPr/>
            </a:pPr>
            <a:r>
              <a:rPr lang="en-GB" dirty="0"/>
              <a:t>The main navigational passage of Bahrain is adequately covered by ENCs</a:t>
            </a:r>
            <a:r>
              <a:rPr lang="en-GB" dirty="0" smtClean="0"/>
              <a:t>.</a:t>
            </a:r>
          </a:p>
          <a:p>
            <a:pPr algn="just">
              <a:defRPr/>
            </a:pPr>
            <a:r>
              <a:rPr lang="en-GB" dirty="0" smtClean="0"/>
              <a:t> </a:t>
            </a:r>
            <a:r>
              <a:rPr lang="en-US" dirty="0" smtClean="0"/>
              <a:t>Pakistan has an issue </a:t>
            </a:r>
            <a:r>
              <a:rPr lang="en-US" dirty="0"/>
              <a:t>of ENC covered INT751 with India national ENC at the same band</a:t>
            </a:r>
            <a:r>
              <a:rPr lang="en-US" dirty="0" smtClean="0"/>
              <a:t>.</a:t>
            </a:r>
          </a:p>
          <a:p>
            <a:pPr algn="just">
              <a:defRPr/>
            </a:pPr>
            <a:r>
              <a:rPr lang="en-US" sz="2400" dirty="0"/>
              <a:t>UAE is intending to join a RENC in near future but so far they have not produced </a:t>
            </a:r>
            <a:r>
              <a:rPr lang="en-US" sz="2400" dirty="0" smtClean="0"/>
              <a:t>ENC.</a:t>
            </a:r>
          </a:p>
          <a:p>
            <a:pPr algn="just">
              <a:defRPr/>
            </a:pPr>
            <a:r>
              <a:rPr lang="en-US" sz="2400" dirty="0" smtClean="0"/>
              <a:t>Oman joined to IC-ENC and </a:t>
            </a:r>
            <a:r>
              <a:rPr lang="en-US" sz="2400" dirty="0"/>
              <a:t>so far they have produced </a:t>
            </a:r>
            <a:r>
              <a:rPr lang="en-US" sz="2400" dirty="0" smtClean="0"/>
              <a:t>14 </a:t>
            </a:r>
            <a:r>
              <a:rPr lang="en-US" sz="2400" dirty="0"/>
              <a:t>ENC </a:t>
            </a:r>
            <a:r>
              <a:rPr lang="en-US" sz="2400" dirty="0" smtClean="0"/>
              <a:t>cells, but not released yet. </a:t>
            </a:r>
          </a:p>
          <a:p>
            <a:pPr algn="just">
              <a:defRPr/>
            </a:pPr>
            <a:r>
              <a:rPr lang="en-US" sz="2400" dirty="0"/>
              <a:t>Pakistan </a:t>
            </a:r>
            <a:r>
              <a:rPr lang="en-US" sz="2400" dirty="0" smtClean="0"/>
              <a:t>has produced 8 ENC cells. </a:t>
            </a:r>
          </a:p>
          <a:p>
            <a:pPr algn="just">
              <a:defRPr/>
            </a:pPr>
            <a:r>
              <a:rPr lang="en-US" sz="2400" dirty="0" smtClean="0"/>
              <a:t>KSA </a:t>
            </a:r>
            <a:r>
              <a:rPr lang="en-US" sz="2400" dirty="0"/>
              <a:t>does not have any ENC produced for Region I. </a:t>
            </a:r>
            <a:endParaRPr lang="en-US" sz="2400" dirty="0" smtClean="0"/>
          </a:p>
          <a:p>
            <a:pPr algn="just">
              <a:defRPr/>
            </a:pPr>
            <a:r>
              <a:rPr lang="en-US" sz="2400" dirty="0" smtClean="0"/>
              <a:t>IR </a:t>
            </a:r>
            <a:r>
              <a:rPr lang="en-US" sz="2400" dirty="0"/>
              <a:t>of Iran has produced </a:t>
            </a:r>
            <a:r>
              <a:rPr lang="en-US" sz="2400" dirty="0" smtClean="0"/>
              <a:t>41 ENC </a:t>
            </a:r>
            <a:r>
              <a:rPr lang="en-US" sz="2400" dirty="0" smtClean="0"/>
              <a:t>cells for </a:t>
            </a:r>
            <a:r>
              <a:rPr lang="en-US" sz="2400" dirty="0"/>
              <a:t>the coastal </a:t>
            </a:r>
            <a:r>
              <a:rPr lang="en-US" sz="2400" dirty="0" smtClean="0"/>
              <a:t>waters in north of the Persian Gulf  </a:t>
            </a:r>
            <a:r>
              <a:rPr lang="en-US" sz="2400" dirty="0"/>
              <a:t>and </a:t>
            </a:r>
            <a:r>
              <a:rPr lang="en-US" sz="2400" dirty="0" smtClean="0"/>
              <a:t>is releasing 12 more ENC cells covering coastal waters of I. R. of Iran in Oman Sea and Strait of </a:t>
            </a:r>
            <a:r>
              <a:rPr lang="en-US" sz="2400" dirty="0" err="1" smtClean="0"/>
              <a:t>Hurmuz</a:t>
            </a:r>
            <a:r>
              <a:rPr lang="en-US" sz="2400" dirty="0" smtClean="0"/>
              <a:t>. </a:t>
            </a:r>
          </a:p>
          <a:p>
            <a:pPr marL="0" indent="0" algn="just">
              <a:buNone/>
              <a:defRPr/>
            </a:pPr>
            <a:endParaRPr lang="en-GB" sz="2400" b="1" dirty="0"/>
          </a:p>
        </p:txBody>
      </p:sp>
      <p:sp>
        <p:nvSpPr>
          <p:cNvPr id="6" name="Footer Placeholder 3"/>
          <p:cNvSpPr>
            <a:spLocks noGrp="1"/>
          </p:cNvSpPr>
          <p:nvPr>
            <p:ph type="ftr" sz="quarter" idx="11"/>
          </p:nvPr>
        </p:nvSpPr>
        <p:spPr>
          <a:xfrm>
            <a:off x="4507134" y="6276122"/>
            <a:ext cx="4114800" cy="365125"/>
          </a:xfrm>
        </p:spPr>
        <p:txBody>
          <a:bodyPr/>
          <a:lstStyle/>
          <a:p>
            <a:r>
              <a:rPr lang="de-DE" dirty="0" smtClean="0"/>
              <a:t>WENDWG-8, Buenos Aires, Argentina 20 – 22 March 2018</a:t>
            </a:r>
          </a:p>
        </p:txBody>
      </p:sp>
    </p:spTree>
    <p:extLst>
      <p:ext uri="{BB962C8B-B14F-4D97-AF65-F5344CB8AC3E}">
        <p14:creationId xmlns:p14="http://schemas.microsoft.com/office/powerpoint/2010/main" val="3860620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883" y="277815"/>
            <a:ext cx="8981868" cy="636586"/>
          </a:xfrm>
        </p:spPr>
        <p:txBody>
          <a:bodyPr>
            <a:normAutofit/>
          </a:bodyPr>
          <a:lstStyle/>
          <a:p>
            <a:pPr eaLnBrk="1" hangingPunct="1">
              <a:defRPr/>
            </a:pPr>
            <a:r>
              <a:rPr lang="en-AU" sz="3200" dirty="0" smtClean="0"/>
              <a:t>Overlaps in RSAHC Region</a:t>
            </a:r>
            <a:endParaRPr lang="en-AU" sz="3200" dirty="0"/>
          </a:p>
        </p:txBody>
      </p:sp>
      <p:sp>
        <p:nvSpPr>
          <p:cNvPr id="3" name="Content Placeholder 2"/>
          <p:cNvSpPr>
            <a:spLocks noGrp="1"/>
          </p:cNvSpPr>
          <p:nvPr>
            <p:ph idx="1"/>
          </p:nvPr>
        </p:nvSpPr>
        <p:spPr>
          <a:xfrm>
            <a:off x="728870" y="1340769"/>
            <a:ext cx="10641495" cy="4530725"/>
          </a:xfrm>
        </p:spPr>
        <p:txBody>
          <a:bodyPr>
            <a:normAutofit/>
          </a:bodyPr>
          <a:lstStyle/>
          <a:p>
            <a:pPr algn="just">
              <a:defRPr/>
            </a:pPr>
            <a:r>
              <a:rPr lang="en-GB" dirty="0" smtClean="0"/>
              <a:t>…. </a:t>
            </a:r>
            <a:endParaRPr lang="en-GB" sz="2400" b="1" dirty="0"/>
          </a:p>
        </p:txBody>
      </p:sp>
      <p:sp>
        <p:nvSpPr>
          <p:cNvPr id="6" name="Footer Placeholder 3"/>
          <p:cNvSpPr>
            <a:spLocks noGrp="1"/>
          </p:cNvSpPr>
          <p:nvPr>
            <p:ph type="ftr" sz="quarter" idx="11"/>
          </p:nvPr>
        </p:nvSpPr>
        <p:spPr>
          <a:xfrm>
            <a:off x="4507134" y="6276122"/>
            <a:ext cx="4114800" cy="365125"/>
          </a:xfrm>
        </p:spPr>
        <p:txBody>
          <a:bodyPr/>
          <a:lstStyle/>
          <a:p>
            <a:r>
              <a:rPr lang="de-DE" dirty="0" smtClean="0"/>
              <a:t>WENDWG-8, Buenos Aires, Argentina 20 – 22 March 2018</a:t>
            </a:r>
          </a:p>
        </p:txBody>
      </p:sp>
      <p:pic>
        <p:nvPicPr>
          <p:cNvPr id="5126" name="Picture 6" descr="\\fs\Temp\PARIZI\ENC Overlap march 2018\NCC overlap\IR30308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185863"/>
            <a:ext cx="12211050"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408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883" y="277815"/>
            <a:ext cx="8981868" cy="636586"/>
          </a:xfrm>
        </p:spPr>
        <p:txBody>
          <a:bodyPr>
            <a:normAutofit/>
          </a:bodyPr>
          <a:lstStyle/>
          <a:p>
            <a:pPr eaLnBrk="1" hangingPunct="1">
              <a:defRPr/>
            </a:pPr>
            <a:r>
              <a:rPr lang="en-AU" sz="3200" dirty="0" smtClean="0"/>
              <a:t>Overlaps in RSAHC Region</a:t>
            </a:r>
            <a:endParaRPr lang="en-AU" sz="3200" dirty="0"/>
          </a:p>
        </p:txBody>
      </p:sp>
      <p:sp>
        <p:nvSpPr>
          <p:cNvPr id="3" name="Content Placeholder 2"/>
          <p:cNvSpPr>
            <a:spLocks noGrp="1"/>
          </p:cNvSpPr>
          <p:nvPr>
            <p:ph idx="1"/>
          </p:nvPr>
        </p:nvSpPr>
        <p:spPr>
          <a:xfrm>
            <a:off x="728870" y="1340769"/>
            <a:ext cx="10641495" cy="4530725"/>
          </a:xfrm>
        </p:spPr>
        <p:txBody>
          <a:bodyPr>
            <a:normAutofit/>
          </a:bodyPr>
          <a:lstStyle/>
          <a:p>
            <a:pPr algn="just">
              <a:defRPr/>
            </a:pPr>
            <a:r>
              <a:rPr lang="en-GB" dirty="0" smtClean="0"/>
              <a:t>…. </a:t>
            </a:r>
            <a:endParaRPr lang="en-GB" sz="2400" b="1" dirty="0"/>
          </a:p>
        </p:txBody>
      </p:sp>
      <p:sp>
        <p:nvSpPr>
          <p:cNvPr id="6" name="Footer Placeholder 3"/>
          <p:cNvSpPr>
            <a:spLocks noGrp="1"/>
          </p:cNvSpPr>
          <p:nvPr>
            <p:ph type="ftr" sz="quarter" idx="11"/>
          </p:nvPr>
        </p:nvSpPr>
        <p:spPr>
          <a:xfrm>
            <a:off x="4507134" y="6276122"/>
            <a:ext cx="4114800" cy="365125"/>
          </a:xfrm>
        </p:spPr>
        <p:txBody>
          <a:bodyPr/>
          <a:lstStyle/>
          <a:p>
            <a:r>
              <a:rPr lang="de-DE" dirty="0" smtClean="0"/>
              <a:t>WENDWG-8, Buenos Aires, Argentina 20 – 22 March 2018</a:t>
            </a:r>
          </a:p>
        </p:txBody>
      </p:sp>
      <p:pic>
        <p:nvPicPr>
          <p:cNvPr id="6146" name="Picture 2" descr="\\fs\Temp\PARIZI\ENC Overlap march 2018\NCC overlap\IR3030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1214438"/>
            <a:ext cx="12145963" cy="442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871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402" y="299555"/>
            <a:ext cx="11339699" cy="636586"/>
          </a:xfrm>
        </p:spPr>
        <p:txBody>
          <a:bodyPr>
            <a:normAutofit/>
          </a:bodyPr>
          <a:lstStyle/>
          <a:p>
            <a:pPr>
              <a:defRPr/>
            </a:pPr>
            <a:r>
              <a:rPr lang="en-US" sz="3200" dirty="0"/>
              <a:t>Background</a:t>
            </a:r>
            <a:endParaRPr lang="en-AU" sz="3200" dirty="0"/>
          </a:p>
        </p:txBody>
      </p:sp>
      <p:sp>
        <p:nvSpPr>
          <p:cNvPr id="3" name="Content Placeholder 2"/>
          <p:cNvSpPr>
            <a:spLocks noGrp="1"/>
          </p:cNvSpPr>
          <p:nvPr>
            <p:ph idx="1"/>
          </p:nvPr>
        </p:nvSpPr>
        <p:spPr>
          <a:xfrm>
            <a:off x="728870" y="1340769"/>
            <a:ext cx="10641495" cy="4530725"/>
          </a:xfrm>
        </p:spPr>
        <p:txBody>
          <a:bodyPr>
            <a:normAutofit lnSpcReduction="10000"/>
          </a:bodyPr>
          <a:lstStyle/>
          <a:p>
            <a:r>
              <a:rPr lang="en-US" sz="2400" dirty="0" smtClean="0"/>
              <a:t>ROPME Sea Area Hydrographic </a:t>
            </a:r>
            <a:r>
              <a:rPr lang="en-US" sz="2400" dirty="0"/>
              <a:t>Commission </a:t>
            </a:r>
            <a:r>
              <a:rPr lang="en-US" sz="2400" dirty="0" smtClean="0"/>
              <a:t>(RSAHC) </a:t>
            </a:r>
            <a:r>
              <a:rPr lang="en-US" sz="2400" dirty="0"/>
              <a:t>established in October </a:t>
            </a:r>
            <a:r>
              <a:rPr lang="en-US" sz="2400" dirty="0" smtClean="0"/>
              <a:t>2000</a:t>
            </a:r>
            <a:r>
              <a:rPr lang="en-US" sz="2400" dirty="0"/>
              <a:t>.</a:t>
            </a:r>
          </a:p>
          <a:p>
            <a:r>
              <a:rPr lang="en-US" sz="2400" b="1" dirty="0" smtClean="0"/>
              <a:t>Core </a:t>
            </a:r>
            <a:r>
              <a:rPr lang="en-US" sz="2400" b="1" dirty="0"/>
              <a:t>Members: </a:t>
            </a:r>
            <a:r>
              <a:rPr lang="en-US" sz="2400" dirty="0"/>
              <a:t>Bahrain, IR of Iran, Kuwait, Oman, Pakistan, Qatar, Saudi Arabia, United Arab Emirates.</a:t>
            </a:r>
            <a:endParaRPr lang="en-US" sz="2400" dirty="0" smtClean="0"/>
          </a:p>
          <a:p>
            <a:pPr algn="just">
              <a:defRPr/>
            </a:pPr>
            <a:r>
              <a:rPr lang="en-US" sz="2400" b="1" dirty="0" smtClean="0"/>
              <a:t>Associate </a:t>
            </a:r>
            <a:r>
              <a:rPr lang="en-US" sz="2400" b="1" dirty="0"/>
              <a:t>Members: </a:t>
            </a:r>
            <a:r>
              <a:rPr lang="en-US" sz="2400" dirty="0"/>
              <a:t>France, Iraq, United Kingdom, United States of America.</a:t>
            </a:r>
            <a:endParaRPr lang="en-GB" sz="2000" b="1" dirty="0"/>
          </a:p>
          <a:p>
            <a:r>
              <a:rPr lang="en-US" sz="2400" b="1" dirty="0"/>
              <a:t>Observers:</a:t>
            </a:r>
            <a:r>
              <a:rPr lang="en-US" sz="2400" dirty="0"/>
              <a:t> Regional Organization for the Protection of the Marine Environment (ROPME), Middle East Navigation Service (MENAS). International Association of Marine Aids to Navigation and Lighthouse Authorities (IALA), Arabian Maritime and Navigation Aids Services LLC (AMNAS)</a:t>
            </a:r>
            <a:endParaRPr lang="en-US" sz="2400" dirty="0" smtClean="0"/>
          </a:p>
          <a:p>
            <a:r>
              <a:rPr lang="en-US" sz="2400" dirty="0" smtClean="0"/>
              <a:t>INT </a:t>
            </a:r>
            <a:r>
              <a:rPr lang="en-US" sz="2400" dirty="0"/>
              <a:t>Charting Region </a:t>
            </a:r>
            <a:r>
              <a:rPr lang="en-US" sz="2400" dirty="0" smtClean="0"/>
              <a:t>‘I’ </a:t>
            </a:r>
            <a:r>
              <a:rPr lang="en-US" sz="2400" dirty="0"/>
              <a:t>created </a:t>
            </a:r>
            <a:r>
              <a:rPr lang="en-US" sz="2400" dirty="0" smtClean="0"/>
              <a:t>on October 2000 in Tehran, I.R. of IRAN.</a:t>
            </a:r>
            <a:endParaRPr lang="en-US" sz="2400" dirty="0"/>
          </a:p>
          <a:p>
            <a:r>
              <a:rPr lang="en-US" sz="2400" dirty="0" smtClean="0"/>
              <a:t>RSAHC </a:t>
            </a:r>
            <a:r>
              <a:rPr lang="en-US" sz="2400" dirty="0"/>
              <a:t>INT Chart Coordination Working Group </a:t>
            </a:r>
            <a:r>
              <a:rPr lang="en-US" sz="2400" dirty="0" smtClean="0"/>
              <a:t>(</a:t>
            </a:r>
            <a:r>
              <a:rPr lang="en-US" sz="2400" dirty="0"/>
              <a:t>RSAICCWG</a:t>
            </a:r>
            <a:r>
              <a:rPr lang="en-US" sz="2400" dirty="0" smtClean="0"/>
              <a:t>) </a:t>
            </a:r>
            <a:r>
              <a:rPr lang="en-US" sz="2400" dirty="0"/>
              <a:t>established </a:t>
            </a:r>
            <a:r>
              <a:rPr lang="en-US" sz="2400" dirty="0" smtClean="0"/>
              <a:t>in March 2011.</a:t>
            </a:r>
            <a:endParaRPr lang="en-US" sz="2400" dirty="0"/>
          </a:p>
          <a:p>
            <a:r>
              <a:rPr lang="en-US" sz="2400" dirty="0" smtClean="0"/>
              <a:t>RSAICCWG </a:t>
            </a:r>
            <a:r>
              <a:rPr lang="en-US" sz="2400" dirty="0"/>
              <a:t>fully manned </a:t>
            </a:r>
            <a:r>
              <a:rPr lang="en-US" sz="2400" dirty="0" smtClean="0"/>
              <a:t>– IR of IRAN </a:t>
            </a:r>
            <a:r>
              <a:rPr lang="en-US" sz="2400" dirty="0"/>
              <a:t>acting as regional charting coordinator. </a:t>
            </a:r>
          </a:p>
          <a:p>
            <a:pPr algn="just">
              <a:defRPr/>
            </a:pPr>
            <a:endParaRPr lang="en-GB" sz="2400" b="1" dirty="0"/>
          </a:p>
        </p:txBody>
      </p:sp>
      <p:sp>
        <p:nvSpPr>
          <p:cNvPr id="6" name="Footer Placeholder 3"/>
          <p:cNvSpPr>
            <a:spLocks noGrp="1"/>
          </p:cNvSpPr>
          <p:nvPr>
            <p:ph type="ftr" sz="quarter" idx="11"/>
          </p:nvPr>
        </p:nvSpPr>
        <p:spPr>
          <a:xfrm>
            <a:off x="4507134" y="6276122"/>
            <a:ext cx="4114800" cy="365125"/>
          </a:xfrm>
        </p:spPr>
        <p:txBody>
          <a:bodyPr/>
          <a:lstStyle/>
          <a:p>
            <a:r>
              <a:rPr lang="de-DE" dirty="0" smtClean="0"/>
              <a:t>WENDWG-8, Buenos Aires, Argentina 20 – 22 March 2018</a:t>
            </a:r>
          </a:p>
        </p:txBody>
      </p:sp>
    </p:spTree>
    <p:extLst>
      <p:ext uri="{BB962C8B-B14F-4D97-AF65-F5344CB8AC3E}">
        <p14:creationId xmlns:p14="http://schemas.microsoft.com/office/powerpoint/2010/main" val="4189561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883" y="277815"/>
            <a:ext cx="8981868" cy="636586"/>
          </a:xfrm>
        </p:spPr>
        <p:txBody>
          <a:bodyPr>
            <a:normAutofit/>
          </a:bodyPr>
          <a:lstStyle/>
          <a:p>
            <a:pPr eaLnBrk="1" hangingPunct="1">
              <a:defRPr/>
            </a:pPr>
            <a:r>
              <a:rPr lang="en-AU" sz="3200" dirty="0" smtClean="0"/>
              <a:t>Overlaps in RSAHC Region</a:t>
            </a:r>
            <a:endParaRPr lang="en-AU" sz="3200" dirty="0"/>
          </a:p>
        </p:txBody>
      </p:sp>
      <p:sp>
        <p:nvSpPr>
          <p:cNvPr id="3" name="Content Placeholder 2"/>
          <p:cNvSpPr>
            <a:spLocks noGrp="1"/>
          </p:cNvSpPr>
          <p:nvPr>
            <p:ph idx="1"/>
          </p:nvPr>
        </p:nvSpPr>
        <p:spPr>
          <a:xfrm>
            <a:off x="728870" y="1340769"/>
            <a:ext cx="10641495" cy="4530725"/>
          </a:xfrm>
        </p:spPr>
        <p:txBody>
          <a:bodyPr>
            <a:normAutofit/>
          </a:bodyPr>
          <a:lstStyle/>
          <a:p>
            <a:pPr algn="just">
              <a:defRPr/>
            </a:pPr>
            <a:r>
              <a:rPr lang="en-GB" dirty="0" smtClean="0"/>
              <a:t>…. </a:t>
            </a:r>
            <a:endParaRPr lang="en-GB" sz="2400" b="1" dirty="0"/>
          </a:p>
        </p:txBody>
      </p:sp>
      <p:sp>
        <p:nvSpPr>
          <p:cNvPr id="6" name="Footer Placeholder 3"/>
          <p:cNvSpPr>
            <a:spLocks noGrp="1"/>
          </p:cNvSpPr>
          <p:nvPr>
            <p:ph type="ftr" sz="quarter" idx="11"/>
          </p:nvPr>
        </p:nvSpPr>
        <p:spPr>
          <a:xfrm>
            <a:off x="4507134" y="6276122"/>
            <a:ext cx="4114800" cy="365125"/>
          </a:xfrm>
        </p:spPr>
        <p:txBody>
          <a:bodyPr/>
          <a:lstStyle/>
          <a:p>
            <a:r>
              <a:rPr lang="de-DE" dirty="0" smtClean="0"/>
              <a:t>WENDWG-8, Buenos Aires, Argentina 20 – 22 March 2018</a:t>
            </a:r>
          </a:p>
        </p:txBody>
      </p:sp>
      <p:pic>
        <p:nvPicPr>
          <p:cNvPr id="7170" name="Picture 2" descr="\\fs\Temp\PARIZI\ENC Overlap march 2018\NCC overlap\Ir30308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1185863"/>
            <a:ext cx="12239626"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421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883" y="277815"/>
            <a:ext cx="8981868" cy="636586"/>
          </a:xfrm>
        </p:spPr>
        <p:txBody>
          <a:bodyPr>
            <a:normAutofit/>
          </a:bodyPr>
          <a:lstStyle/>
          <a:p>
            <a:pPr eaLnBrk="1" hangingPunct="1">
              <a:defRPr/>
            </a:pPr>
            <a:r>
              <a:rPr lang="en-AU" sz="3200" dirty="0" smtClean="0"/>
              <a:t>Overlaps in RSAHC Region</a:t>
            </a:r>
            <a:endParaRPr lang="en-AU" sz="3200" dirty="0"/>
          </a:p>
        </p:txBody>
      </p:sp>
      <p:sp>
        <p:nvSpPr>
          <p:cNvPr id="3" name="Content Placeholder 2"/>
          <p:cNvSpPr>
            <a:spLocks noGrp="1"/>
          </p:cNvSpPr>
          <p:nvPr>
            <p:ph idx="1"/>
          </p:nvPr>
        </p:nvSpPr>
        <p:spPr>
          <a:xfrm>
            <a:off x="728870" y="1340769"/>
            <a:ext cx="10641495" cy="4530725"/>
          </a:xfrm>
        </p:spPr>
        <p:txBody>
          <a:bodyPr>
            <a:normAutofit/>
          </a:bodyPr>
          <a:lstStyle/>
          <a:p>
            <a:pPr algn="just">
              <a:defRPr/>
            </a:pPr>
            <a:r>
              <a:rPr lang="en-GB" dirty="0" smtClean="0"/>
              <a:t>…. </a:t>
            </a:r>
            <a:endParaRPr lang="en-GB" sz="2400" b="1" dirty="0"/>
          </a:p>
        </p:txBody>
      </p:sp>
      <p:sp>
        <p:nvSpPr>
          <p:cNvPr id="6" name="Footer Placeholder 3"/>
          <p:cNvSpPr>
            <a:spLocks noGrp="1"/>
          </p:cNvSpPr>
          <p:nvPr>
            <p:ph type="ftr" sz="quarter" idx="11"/>
          </p:nvPr>
        </p:nvSpPr>
        <p:spPr>
          <a:xfrm>
            <a:off x="4507134" y="6276122"/>
            <a:ext cx="4114800" cy="365125"/>
          </a:xfrm>
        </p:spPr>
        <p:txBody>
          <a:bodyPr/>
          <a:lstStyle/>
          <a:p>
            <a:r>
              <a:rPr lang="de-DE" dirty="0" smtClean="0"/>
              <a:t>WENDWG-8, Buenos Aires, Argentina 20 – 22 March 2018</a:t>
            </a:r>
          </a:p>
        </p:txBody>
      </p:sp>
      <p:pic>
        <p:nvPicPr>
          <p:cNvPr id="8194" name="Picture 2" descr="\\fs\Temp\PARIZI\ENC Overlap march 2018\NGO overlap\IR30680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204913"/>
            <a:ext cx="12165013"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866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883" y="277815"/>
            <a:ext cx="8981868" cy="636586"/>
          </a:xfrm>
        </p:spPr>
        <p:txBody>
          <a:bodyPr>
            <a:normAutofit/>
          </a:bodyPr>
          <a:lstStyle/>
          <a:p>
            <a:pPr eaLnBrk="1" hangingPunct="1">
              <a:defRPr/>
            </a:pPr>
            <a:r>
              <a:rPr lang="en-AU" sz="3200" dirty="0" smtClean="0"/>
              <a:t>Overlaps in RSAHC Region</a:t>
            </a:r>
            <a:endParaRPr lang="en-AU" sz="3200" dirty="0"/>
          </a:p>
        </p:txBody>
      </p:sp>
      <p:sp>
        <p:nvSpPr>
          <p:cNvPr id="3" name="Content Placeholder 2"/>
          <p:cNvSpPr>
            <a:spLocks noGrp="1"/>
          </p:cNvSpPr>
          <p:nvPr>
            <p:ph idx="1"/>
          </p:nvPr>
        </p:nvSpPr>
        <p:spPr>
          <a:xfrm>
            <a:off x="728870" y="1340769"/>
            <a:ext cx="10641495" cy="4530725"/>
          </a:xfrm>
        </p:spPr>
        <p:txBody>
          <a:bodyPr>
            <a:normAutofit/>
          </a:bodyPr>
          <a:lstStyle/>
          <a:p>
            <a:pPr algn="just">
              <a:defRPr/>
            </a:pPr>
            <a:r>
              <a:rPr lang="en-GB" dirty="0" smtClean="0"/>
              <a:t>…. </a:t>
            </a:r>
            <a:endParaRPr lang="en-GB" sz="2400" b="1" dirty="0"/>
          </a:p>
        </p:txBody>
      </p:sp>
      <p:sp>
        <p:nvSpPr>
          <p:cNvPr id="6" name="Footer Placeholder 3"/>
          <p:cNvSpPr>
            <a:spLocks noGrp="1"/>
          </p:cNvSpPr>
          <p:nvPr>
            <p:ph type="ftr" sz="quarter" idx="11"/>
          </p:nvPr>
        </p:nvSpPr>
        <p:spPr>
          <a:xfrm>
            <a:off x="4507134" y="6276122"/>
            <a:ext cx="4114800" cy="365125"/>
          </a:xfrm>
        </p:spPr>
        <p:txBody>
          <a:bodyPr/>
          <a:lstStyle/>
          <a:p>
            <a:r>
              <a:rPr lang="de-DE" dirty="0" smtClean="0"/>
              <a:t>WENDWG-8, Buenos Aires, Argentina 20 – 22 March 2018</a:t>
            </a:r>
          </a:p>
        </p:txBody>
      </p:sp>
      <p:pic>
        <p:nvPicPr>
          <p:cNvPr id="9218" name="Picture 2" descr="\\fs\Temp\PARIZI\ENC Overlap march 2018\NGO overlap\IR3086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1190625"/>
            <a:ext cx="12174537" cy="447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063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883" y="277815"/>
            <a:ext cx="8981868" cy="636586"/>
          </a:xfrm>
        </p:spPr>
        <p:txBody>
          <a:bodyPr>
            <a:normAutofit/>
          </a:bodyPr>
          <a:lstStyle/>
          <a:p>
            <a:pPr eaLnBrk="1" hangingPunct="1">
              <a:defRPr/>
            </a:pPr>
            <a:r>
              <a:rPr lang="en-AU" sz="3200" dirty="0" smtClean="0"/>
              <a:t>Overlaps in RSAHC Region</a:t>
            </a:r>
            <a:endParaRPr lang="en-AU" sz="3200" dirty="0"/>
          </a:p>
        </p:txBody>
      </p:sp>
      <p:sp>
        <p:nvSpPr>
          <p:cNvPr id="3" name="Content Placeholder 2"/>
          <p:cNvSpPr>
            <a:spLocks noGrp="1"/>
          </p:cNvSpPr>
          <p:nvPr>
            <p:ph idx="1"/>
          </p:nvPr>
        </p:nvSpPr>
        <p:spPr>
          <a:xfrm>
            <a:off x="728870" y="1340769"/>
            <a:ext cx="10641495" cy="4530725"/>
          </a:xfrm>
        </p:spPr>
        <p:txBody>
          <a:bodyPr>
            <a:normAutofit/>
          </a:bodyPr>
          <a:lstStyle/>
          <a:p>
            <a:pPr algn="just">
              <a:defRPr/>
            </a:pPr>
            <a:r>
              <a:rPr lang="en-GB" dirty="0" smtClean="0"/>
              <a:t>…. </a:t>
            </a:r>
            <a:endParaRPr lang="en-GB" sz="2400" b="1" dirty="0"/>
          </a:p>
        </p:txBody>
      </p:sp>
      <p:sp>
        <p:nvSpPr>
          <p:cNvPr id="6" name="Footer Placeholder 3"/>
          <p:cNvSpPr>
            <a:spLocks noGrp="1"/>
          </p:cNvSpPr>
          <p:nvPr>
            <p:ph type="ftr" sz="quarter" idx="11"/>
          </p:nvPr>
        </p:nvSpPr>
        <p:spPr>
          <a:xfrm>
            <a:off x="4507134" y="6276122"/>
            <a:ext cx="4114800" cy="365125"/>
          </a:xfrm>
        </p:spPr>
        <p:txBody>
          <a:bodyPr/>
          <a:lstStyle/>
          <a:p>
            <a:r>
              <a:rPr lang="de-DE" dirty="0" smtClean="0"/>
              <a:t>WENDWG-8, Buenos Aires, Argentina 20 – 22 March 2018</a:t>
            </a:r>
          </a:p>
        </p:txBody>
      </p:sp>
      <p:pic>
        <p:nvPicPr>
          <p:cNvPr id="10242" name="Picture 2" descr="\\fs\Temp\PARIZI\ENC Overlap march 2018\NGO overlap\IR3086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0625"/>
            <a:ext cx="12192000" cy="447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927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883" y="277815"/>
            <a:ext cx="8981868" cy="636586"/>
          </a:xfrm>
        </p:spPr>
        <p:txBody>
          <a:bodyPr>
            <a:normAutofit/>
          </a:bodyPr>
          <a:lstStyle/>
          <a:p>
            <a:pPr eaLnBrk="1" hangingPunct="1">
              <a:defRPr/>
            </a:pPr>
            <a:r>
              <a:rPr lang="en-AU" sz="3200" dirty="0" smtClean="0"/>
              <a:t>Overlaps in RSAHC Region</a:t>
            </a:r>
            <a:endParaRPr lang="en-AU" sz="3200" dirty="0"/>
          </a:p>
        </p:txBody>
      </p:sp>
      <p:sp>
        <p:nvSpPr>
          <p:cNvPr id="3" name="Content Placeholder 2"/>
          <p:cNvSpPr>
            <a:spLocks noGrp="1"/>
          </p:cNvSpPr>
          <p:nvPr>
            <p:ph idx="1"/>
          </p:nvPr>
        </p:nvSpPr>
        <p:spPr>
          <a:xfrm>
            <a:off x="728870" y="1340769"/>
            <a:ext cx="10641495" cy="4530725"/>
          </a:xfrm>
        </p:spPr>
        <p:txBody>
          <a:bodyPr>
            <a:normAutofit/>
          </a:bodyPr>
          <a:lstStyle/>
          <a:p>
            <a:pPr algn="just">
              <a:defRPr/>
            </a:pPr>
            <a:r>
              <a:rPr lang="en-GB" dirty="0" smtClean="0"/>
              <a:t>…. </a:t>
            </a:r>
            <a:endParaRPr lang="en-GB" sz="2400" b="1" dirty="0"/>
          </a:p>
        </p:txBody>
      </p:sp>
      <p:sp>
        <p:nvSpPr>
          <p:cNvPr id="6" name="Footer Placeholder 3"/>
          <p:cNvSpPr>
            <a:spLocks noGrp="1"/>
          </p:cNvSpPr>
          <p:nvPr>
            <p:ph type="ftr" sz="quarter" idx="11"/>
          </p:nvPr>
        </p:nvSpPr>
        <p:spPr>
          <a:xfrm>
            <a:off x="4507134" y="6276122"/>
            <a:ext cx="4114800" cy="365125"/>
          </a:xfrm>
        </p:spPr>
        <p:txBody>
          <a:bodyPr/>
          <a:lstStyle/>
          <a:p>
            <a:r>
              <a:rPr lang="de-DE" dirty="0" smtClean="0"/>
              <a:t>WENDWG-8, Buenos Aires, Argentina 20 – 22 March 2018</a:t>
            </a:r>
          </a:p>
        </p:txBody>
      </p:sp>
      <p:pic>
        <p:nvPicPr>
          <p:cNvPr id="11266" name="Picture 2" descr="\\fs\Temp\PARIZI\ENC Overlap march 2018\NGO overlap\IR3086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1204913"/>
            <a:ext cx="12174537"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876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883" y="277815"/>
            <a:ext cx="8981868" cy="636586"/>
          </a:xfrm>
        </p:spPr>
        <p:txBody>
          <a:bodyPr>
            <a:normAutofit/>
          </a:bodyPr>
          <a:lstStyle/>
          <a:p>
            <a:pPr eaLnBrk="1" hangingPunct="1">
              <a:defRPr/>
            </a:pPr>
            <a:r>
              <a:rPr lang="en-AU" sz="3200" dirty="0" smtClean="0"/>
              <a:t>Overlaps in RSAHC Region</a:t>
            </a:r>
            <a:endParaRPr lang="en-AU" sz="3200" dirty="0"/>
          </a:p>
        </p:txBody>
      </p:sp>
      <p:sp>
        <p:nvSpPr>
          <p:cNvPr id="3" name="Content Placeholder 2"/>
          <p:cNvSpPr>
            <a:spLocks noGrp="1"/>
          </p:cNvSpPr>
          <p:nvPr>
            <p:ph idx="1"/>
          </p:nvPr>
        </p:nvSpPr>
        <p:spPr>
          <a:xfrm>
            <a:off x="728870" y="1340769"/>
            <a:ext cx="10641495" cy="4530725"/>
          </a:xfrm>
        </p:spPr>
        <p:txBody>
          <a:bodyPr>
            <a:normAutofit/>
          </a:bodyPr>
          <a:lstStyle/>
          <a:p>
            <a:pPr algn="just">
              <a:defRPr/>
            </a:pPr>
            <a:r>
              <a:rPr lang="en-GB" dirty="0" smtClean="0"/>
              <a:t>…. </a:t>
            </a:r>
            <a:endParaRPr lang="en-GB" sz="2400" b="1" dirty="0"/>
          </a:p>
        </p:txBody>
      </p:sp>
      <p:sp>
        <p:nvSpPr>
          <p:cNvPr id="6" name="Footer Placeholder 3"/>
          <p:cNvSpPr>
            <a:spLocks noGrp="1"/>
          </p:cNvSpPr>
          <p:nvPr>
            <p:ph type="ftr" sz="quarter" idx="11"/>
          </p:nvPr>
        </p:nvSpPr>
        <p:spPr>
          <a:xfrm>
            <a:off x="4507134" y="6276122"/>
            <a:ext cx="4114800" cy="365125"/>
          </a:xfrm>
        </p:spPr>
        <p:txBody>
          <a:bodyPr/>
          <a:lstStyle/>
          <a:p>
            <a:r>
              <a:rPr lang="de-DE" dirty="0" smtClean="0"/>
              <a:t>WENDWG-8, Buenos Aires, Argentina 20 – 22 March 2018</a:t>
            </a:r>
          </a:p>
        </p:txBody>
      </p:sp>
      <p:pic>
        <p:nvPicPr>
          <p:cNvPr id="12290" name="Picture 2" descr="\\fs\Temp\PARIZI\ENC Overlap march 2018\NGO overlap\IR3086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195388"/>
            <a:ext cx="12201526" cy="446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01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883" y="277815"/>
            <a:ext cx="8981868" cy="636586"/>
          </a:xfrm>
        </p:spPr>
        <p:txBody>
          <a:bodyPr>
            <a:normAutofit/>
          </a:bodyPr>
          <a:lstStyle/>
          <a:p>
            <a:pPr eaLnBrk="1" hangingPunct="1">
              <a:defRPr/>
            </a:pPr>
            <a:r>
              <a:rPr lang="en-AU" sz="3200" dirty="0" smtClean="0"/>
              <a:t>Overlaps in RSAHC Region</a:t>
            </a:r>
            <a:endParaRPr lang="en-AU" sz="3200" dirty="0"/>
          </a:p>
        </p:txBody>
      </p:sp>
      <p:sp>
        <p:nvSpPr>
          <p:cNvPr id="3" name="Content Placeholder 2"/>
          <p:cNvSpPr>
            <a:spLocks noGrp="1"/>
          </p:cNvSpPr>
          <p:nvPr>
            <p:ph idx="1"/>
          </p:nvPr>
        </p:nvSpPr>
        <p:spPr>
          <a:xfrm>
            <a:off x="728870" y="1340769"/>
            <a:ext cx="10641495" cy="4530725"/>
          </a:xfrm>
        </p:spPr>
        <p:txBody>
          <a:bodyPr>
            <a:normAutofit/>
          </a:bodyPr>
          <a:lstStyle/>
          <a:p>
            <a:pPr algn="just">
              <a:defRPr/>
            </a:pPr>
            <a:r>
              <a:rPr lang="en-GB" dirty="0" smtClean="0"/>
              <a:t>…. </a:t>
            </a:r>
            <a:endParaRPr lang="en-GB" sz="2400" b="1" dirty="0"/>
          </a:p>
        </p:txBody>
      </p:sp>
      <p:sp>
        <p:nvSpPr>
          <p:cNvPr id="6" name="Footer Placeholder 3"/>
          <p:cNvSpPr>
            <a:spLocks noGrp="1"/>
          </p:cNvSpPr>
          <p:nvPr>
            <p:ph type="ftr" sz="quarter" idx="11"/>
          </p:nvPr>
        </p:nvSpPr>
        <p:spPr>
          <a:xfrm>
            <a:off x="4507134" y="6276122"/>
            <a:ext cx="4114800" cy="365125"/>
          </a:xfrm>
        </p:spPr>
        <p:txBody>
          <a:bodyPr/>
          <a:lstStyle/>
          <a:p>
            <a:r>
              <a:rPr lang="de-DE" dirty="0" smtClean="0"/>
              <a:t>WENDWG-8, Buenos Aires, Argentina 20 – 22 March 2018</a:t>
            </a:r>
          </a:p>
        </p:txBody>
      </p:sp>
      <p:pic>
        <p:nvPicPr>
          <p:cNvPr id="13314" name="Picture 2" descr="\\fs\Temp\PARIZI\ENC Overlap march 2018\NGO overlap\IR3186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1200150"/>
            <a:ext cx="12184063"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276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883" y="277815"/>
            <a:ext cx="8981868" cy="636586"/>
          </a:xfrm>
        </p:spPr>
        <p:txBody>
          <a:bodyPr>
            <a:normAutofit/>
          </a:bodyPr>
          <a:lstStyle/>
          <a:p>
            <a:pPr eaLnBrk="1" hangingPunct="1">
              <a:defRPr/>
            </a:pPr>
            <a:r>
              <a:rPr lang="en-AU" sz="3200" dirty="0" smtClean="0"/>
              <a:t>Overlaps in RSAHC Region</a:t>
            </a:r>
            <a:endParaRPr lang="en-AU" sz="3200" dirty="0"/>
          </a:p>
        </p:txBody>
      </p:sp>
      <p:sp>
        <p:nvSpPr>
          <p:cNvPr id="3" name="Content Placeholder 2"/>
          <p:cNvSpPr>
            <a:spLocks noGrp="1"/>
          </p:cNvSpPr>
          <p:nvPr>
            <p:ph idx="1"/>
          </p:nvPr>
        </p:nvSpPr>
        <p:spPr>
          <a:xfrm>
            <a:off x="728870" y="1340769"/>
            <a:ext cx="10641495" cy="4530725"/>
          </a:xfrm>
        </p:spPr>
        <p:txBody>
          <a:bodyPr>
            <a:normAutofit/>
          </a:bodyPr>
          <a:lstStyle/>
          <a:p>
            <a:pPr algn="just">
              <a:defRPr/>
            </a:pPr>
            <a:r>
              <a:rPr lang="en-GB" dirty="0" smtClean="0"/>
              <a:t>…. </a:t>
            </a:r>
            <a:endParaRPr lang="en-GB" sz="2400" b="1" dirty="0"/>
          </a:p>
        </p:txBody>
      </p:sp>
      <p:sp>
        <p:nvSpPr>
          <p:cNvPr id="6" name="Footer Placeholder 3"/>
          <p:cNvSpPr>
            <a:spLocks noGrp="1"/>
          </p:cNvSpPr>
          <p:nvPr>
            <p:ph type="ftr" sz="quarter" idx="11"/>
          </p:nvPr>
        </p:nvSpPr>
        <p:spPr>
          <a:xfrm>
            <a:off x="4507134" y="6276122"/>
            <a:ext cx="4114800" cy="365125"/>
          </a:xfrm>
        </p:spPr>
        <p:txBody>
          <a:bodyPr/>
          <a:lstStyle/>
          <a:p>
            <a:r>
              <a:rPr lang="de-DE" dirty="0" smtClean="0"/>
              <a:t>WENDWG-8, Buenos Aires, Argentina 20 – 22 March 2018</a:t>
            </a:r>
          </a:p>
        </p:txBody>
      </p:sp>
      <p:pic>
        <p:nvPicPr>
          <p:cNvPr id="5122" name="Picture 2" descr="C:\Users\sparizi\Desktop\WEND Argantina\WEND\ENC Overlap march 2018\PK1NB57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185863"/>
            <a:ext cx="12211050"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608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a:bodyPr>
          <a:lstStyle/>
          <a:p>
            <a:pPr eaLnBrk="1" hangingPunct="1">
              <a:defRPr/>
            </a:pPr>
            <a:r>
              <a:rPr lang="en-AU" sz="3200" dirty="0" smtClean="0"/>
              <a:t>Actions requested of WENDWG/IRCC</a:t>
            </a:r>
            <a:endParaRPr lang="en-AU" sz="3200" dirty="0"/>
          </a:p>
        </p:txBody>
      </p:sp>
      <p:sp>
        <p:nvSpPr>
          <p:cNvPr id="3" name="Content Placeholder 2"/>
          <p:cNvSpPr>
            <a:spLocks noGrp="1"/>
          </p:cNvSpPr>
          <p:nvPr>
            <p:ph idx="1"/>
          </p:nvPr>
        </p:nvSpPr>
        <p:spPr>
          <a:xfrm>
            <a:off x="728870" y="1340769"/>
            <a:ext cx="10641495" cy="4530725"/>
          </a:xfrm>
        </p:spPr>
        <p:txBody>
          <a:bodyPr>
            <a:normAutofit/>
          </a:bodyPr>
          <a:lstStyle/>
          <a:p>
            <a:pPr algn="just">
              <a:defRPr/>
            </a:pPr>
            <a:r>
              <a:rPr lang="en-GB" dirty="0"/>
              <a:t>WENDWG is invited to note the report from </a:t>
            </a:r>
            <a:r>
              <a:rPr lang="en-GB" dirty="0" smtClean="0"/>
              <a:t>RSAHC</a:t>
            </a:r>
            <a:endParaRPr lang="en-GB" sz="2400" b="1" dirty="0"/>
          </a:p>
        </p:txBody>
      </p:sp>
      <p:sp>
        <p:nvSpPr>
          <p:cNvPr id="6" name="Footer Placeholder 3"/>
          <p:cNvSpPr>
            <a:spLocks noGrp="1"/>
          </p:cNvSpPr>
          <p:nvPr>
            <p:ph type="ftr" sz="quarter" idx="11"/>
          </p:nvPr>
        </p:nvSpPr>
        <p:spPr>
          <a:xfrm>
            <a:off x="4507134" y="6276122"/>
            <a:ext cx="4114800" cy="365125"/>
          </a:xfrm>
        </p:spPr>
        <p:txBody>
          <a:bodyPr/>
          <a:lstStyle/>
          <a:p>
            <a:r>
              <a:rPr lang="de-DE" dirty="0" smtClean="0"/>
              <a:t>WENDWG-8, Buenos Aires, Argentina 20 – 22 March 2018</a:t>
            </a:r>
          </a:p>
        </p:txBody>
      </p:sp>
    </p:spTree>
    <p:extLst>
      <p:ext uri="{BB962C8B-B14F-4D97-AF65-F5344CB8AC3E}">
        <p14:creationId xmlns:p14="http://schemas.microsoft.com/office/powerpoint/2010/main" val="1296354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402" y="299555"/>
            <a:ext cx="11339699" cy="636586"/>
          </a:xfrm>
        </p:spPr>
        <p:txBody>
          <a:bodyPr>
            <a:normAutofit/>
          </a:bodyPr>
          <a:lstStyle/>
          <a:p>
            <a:pPr>
              <a:defRPr/>
            </a:pPr>
            <a:r>
              <a:rPr lang="en-US" sz="3200" dirty="0"/>
              <a:t>Background</a:t>
            </a:r>
            <a:endParaRPr lang="en-AU" sz="3200" dirty="0"/>
          </a:p>
        </p:txBody>
      </p:sp>
      <p:sp>
        <p:nvSpPr>
          <p:cNvPr id="3" name="Content Placeholder 2"/>
          <p:cNvSpPr>
            <a:spLocks noGrp="1"/>
          </p:cNvSpPr>
          <p:nvPr>
            <p:ph idx="1"/>
          </p:nvPr>
        </p:nvSpPr>
        <p:spPr>
          <a:xfrm>
            <a:off x="728870" y="1340769"/>
            <a:ext cx="10641495" cy="4530725"/>
          </a:xfrm>
        </p:spPr>
        <p:txBody>
          <a:bodyPr>
            <a:normAutofit/>
          </a:bodyPr>
          <a:lstStyle/>
          <a:p>
            <a:pPr algn="just">
              <a:defRPr/>
            </a:pPr>
            <a:r>
              <a:rPr lang="en-US" dirty="0" smtClean="0"/>
              <a:t>RSAHC </a:t>
            </a:r>
            <a:r>
              <a:rPr lang="en-US" dirty="0"/>
              <a:t>approved that the  development and maintenance of ENC schemes in the region should be coordinated by the </a:t>
            </a:r>
            <a:r>
              <a:rPr lang="en-US" dirty="0" smtClean="0"/>
              <a:t>RSAICCWG, </a:t>
            </a:r>
            <a:r>
              <a:rPr lang="en-US" dirty="0"/>
              <a:t>in place of the </a:t>
            </a:r>
            <a:r>
              <a:rPr lang="en-US" dirty="0" smtClean="0"/>
              <a:t>RSAHC.</a:t>
            </a:r>
            <a:endParaRPr lang="en-US" dirty="0"/>
          </a:p>
          <a:p>
            <a:endParaRPr lang="fa-IR" sz="2400" dirty="0"/>
          </a:p>
          <a:p>
            <a:pPr algn="just">
              <a:defRPr/>
            </a:pPr>
            <a:endParaRPr lang="en-GB" sz="2400" b="1" dirty="0"/>
          </a:p>
        </p:txBody>
      </p:sp>
      <p:sp>
        <p:nvSpPr>
          <p:cNvPr id="6" name="Footer Placeholder 3"/>
          <p:cNvSpPr>
            <a:spLocks noGrp="1"/>
          </p:cNvSpPr>
          <p:nvPr>
            <p:ph type="ftr" sz="quarter" idx="11"/>
          </p:nvPr>
        </p:nvSpPr>
        <p:spPr>
          <a:xfrm>
            <a:off x="4507134" y="6276122"/>
            <a:ext cx="4114800" cy="365125"/>
          </a:xfrm>
        </p:spPr>
        <p:txBody>
          <a:bodyPr/>
          <a:lstStyle/>
          <a:p>
            <a:r>
              <a:rPr lang="de-DE" dirty="0" smtClean="0"/>
              <a:t>WENDWG-8, Buenos Aires, Argentina 20 – 22 March 2018</a:t>
            </a:r>
          </a:p>
        </p:txBody>
      </p:sp>
    </p:spTree>
    <p:extLst>
      <p:ext uri="{BB962C8B-B14F-4D97-AF65-F5344CB8AC3E}">
        <p14:creationId xmlns:p14="http://schemas.microsoft.com/office/powerpoint/2010/main" val="1123692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D57C4"/>
                </a:solidFill>
                <a:latin typeface="Calibri"/>
              </a:rPr>
              <a:t>Overview of Region </a:t>
            </a:r>
            <a:r>
              <a:rPr lang="en-US" sz="4000" dirty="0" smtClean="0">
                <a:solidFill>
                  <a:srgbClr val="0D57C4"/>
                </a:solidFill>
                <a:latin typeface="Calibri"/>
              </a:rPr>
              <a:t>I</a:t>
            </a:r>
            <a:r>
              <a:rPr lang="en-US" sz="2700" dirty="0"/>
              <a:t>(Persian Gulf, Oman Sea and Arabian Sea)</a:t>
            </a:r>
            <a:r>
              <a:rPr lang="en-GB" b="1" dirty="0"/>
              <a:t/>
            </a:r>
            <a:br>
              <a:rPr lang="en-GB" b="1" dirty="0"/>
            </a:br>
            <a:r>
              <a:rPr lang="en-US" sz="2000" dirty="0" smtClean="0">
                <a:solidFill>
                  <a:srgbClr val="FFFFFF"/>
                </a:solidFill>
                <a:latin typeface="Calibri"/>
              </a:rPr>
              <a:t>INT </a:t>
            </a:r>
            <a:r>
              <a:rPr lang="en-US" sz="2000" dirty="0">
                <a:solidFill>
                  <a:srgbClr val="FFFFFF"/>
                </a:solidFill>
                <a:latin typeface="Calibri"/>
              </a:rPr>
              <a:t>Region </a:t>
            </a:r>
            <a:r>
              <a:rPr lang="en-US" sz="1200" dirty="0">
                <a:solidFill>
                  <a:srgbClr val="888888"/>
                </a:solidFill>
                <a:latin typeface="Calibri"/>
              </a:rPr>
              <a:t>IHO COUNCIL </a:t>
            </a:r>
            <a:endParaRPr lang="fa-IR" dirty="0"/>
          </a:p>
        </p:txBody>
      </p:sp>
      <p:sp>
        <p:nvSpPr>
          <p:cNvPr id="4" name="Footer Placeholder 3"/>
          <p:cNvSpPr>
            <a:spLocks noGrp="1"/>
          </p:cNvSpPr>
          <p:nvPr>
            <p:ph type="ftr" sz="quarter" idx="11"/>
          </p:nvPr>
        </p:nvSpPr>
        <p:spPr/>
        <p:txBody>
          <a:bodyPr/>
          <a:lstStyle/>
          <a:p>
            <a:r>
              <a:rPr lang="en-US" dirty="0"/>
              <a:t>WENDWG-8, Buenos Aires, Argentina 20 – 22 March </a:t>
            </a:r>
            <a:r>
              <a:rPr lang="en-US" dirty="0" smtClean="0"/>
              <a:t>2018</a:t>
            </a:r>
            <a:endParaRPr lang="en-US" dirty="0"/>
          </a:p>
        </p:txBody>
      </p:sp>
      <p:sp>
        <p:nvSpPr>
          <p:cNvPr id="3" name="Content Placeholder 2"/>
          <p:cNvSpPr>
            <a:spLocks noGrp="1"/>
          </p:cNvSpPr>
          <p:nvPr>
            <p:ph idx="1"/>
          </p:nvPr>
        </p:nvSpPr>
        <p:spPr/>
        <p:txBody>
          <a:bodyPr/>
          <a:lstStyle/>
          <a:p>
            <a:endParaRPr lang="en-US"/>
          </a:p>
        </p:txBody>
      </p:sp>
      <p:pic>
        <p:nvPicPr>
          <p:cNvPr id="5122" name="Picture 2" descr="C:\Users\user\Desktop\WEND Argantina\WEND\Untit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709" y="1198917"/>
            <a:ext cx="7083381" cy="5085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615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713" y="246535"/>
            <a:ext cx="10515600" cy="540511"/>
          </a:xfrm>
        </p:spPr>
        <p:txBody>
          <a:bodyPr>
            <a:normAutofit fontScale="90000"/>
          </a:bodyPr>
          <a:lstStyle/>
          <a:p>
            <a:r>
              <a:rPr lang="en-US" dirty="0"/>
              <a:t>Status of the ENC Scheme </a:t>
            </a:r>
            <a:r>
              <a:rPr lang="en-US" dirty="0" smtClean="0"/>
              <a:t>UB1 </a:t>
            </a:r>
            <a:r>
              <a:rPr lang="en-US" dirty="0"/>
              <a:t>in Region I </a:t>
            </a:r>
            <a:endParaRPr lang="fa-IR" dirty="0"/>
          </a:p>
        </p:txBody>
      </p:sp>
      <p:sp>
        <p:nvSpPr>
          <p:cNvPr id="3" name="Content Placeholder 2"/>
          <p:cNvSpPr>
            <a:spLocks noGrp="1"/>
          </p:cNvSpPr>
          <p:nvPr>
            <p:ph idx="1"/>
          </p:nvPr>
        </p:nvSpPr>
        <p:spPr/>
        <p:txBody>
          <a:bodyPr/>
          <a:lstStyle/>
          <a:p>
            <a:endParaRPr lang="fa-IR" dirty="0"/>
          </a:p>
        </p:txBody>
      </p:sp>
      <p:sp>
        <p:nvSpPr>
          <p:cNvPr id="4" name="Footer Placeholder 3"/>
          <p:cNvSpPr>
            <a:spLocks noGrp="1"/>
          </p:cNvSpPr>
          <p:nvPr>
            <p:ph type="ftr" sz="quarter" idx="11"/>
          </p:nvPr>
        </p:nvSpPr>
        <p:spPr/>
        <p:txBody>
          <a:bodyPr/>
          <a:lstStyle/>
          <a:p>
            <a:r>
              <a:rPr lang="en-US" dirty="0"/>
              <a:t>WENDWG-8, Buenos Aires, Argentina 20 – 22 March 2018 </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621" y="1016000"/>
            <a:ext cx="10758311" cy="523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val="2993920005"/>
              </p:ext>
            </p:extLst>
          </p:nvPr>
        </p:nvGraphicFramePr>
        <p:xfrm>
          <a:off x="5310705" y="950175"/>
          <a:ext cx="6005690" cy="951893"/>
        </p:xfrm>
        <a:graphic>
          <a:graphicData uri="http://schemas.openxmlformats.org/drawingml/2006/table">
            <a:tbl>
              <a:tblPr rtl="1" firstRow="1" firstCol="1" bandRow="1">
                <a:tableStyleId>{5C22544A-7EE6-4342-B048-85BDC9FD1C3A}</a:tableStyleId>
              </a:tblPr>
              <a:tblGrid>
                <a:gridCol w="742719">
                  <a:extLst>
                    <a:ext uri="{9D8B030D-6E8A-4147-A177-3AD203B41FA5}">
                      <a16:colId xmlns="" xmlns:a16="http://schemas.microsoft.com/office/drawing/2014/main" val="20000"/>
                    </a:ext>
                  </a:extLst>
                </a:gridCol>
                <a:gridCol w="742719">
                  <a:extLst>
                    <a:ext uri="{9D8B030D-6E8A-4147-A177-3AD203B41FA5}">
                      <a16:colId xmlns="" xmlns:a16="http://schemas.microsoft.com/office/drawing/2014/main" val="20001"/>
                    </a:ext>
                  </a:extLst>
                </a:gridCol>
                <a:gridCol w="1125735">
                  <a:extLst>
                    <a:ext uri="{9D8B030D-6E8A-4147-A177-3AD203B41FA5}">
                      <a16:colId xmlns="" xmlns:a16="http://schemas.microsoft.com/office/drawing/2014/main" val="20002"/>
                    </a:ext>
                  </a:extLst>
                </a:gridCol>
                <a:gridCol w="869279">
                  <a:extLst>
                    <a:ext uri="{9D8B030D-6E8A-4147-A177-3AD203B41FA5}">
                      <a16:colId xmlns="" xmlns:a16="http://schemas.microsoft.com/office/drawing/2014/main" val="20003"/>
                    </a:ext>
                  </a:extLst>
                </a:gridCol>
                <a:gridCol w="2525238">
                  <a:extLst>
                    <a:ext uri="{9D8B030D-6E8A-4147-A177-3AD203B41FA5}">
                      <a16:colId xmlns="" xmlns:a16="http://schemas.microsoft.com/office/drawing/2014/main" val="20004"/>
                    </a:ext>
                  </a:extLst>
                </a:gridCol>
              </a:tblGrid>
              <a:tr h="195947">
                <a:tc gridSpan="3">
                  <a:txBody>
                    <a:bodyPr/>
                    <a:lstStyle/>
                    <a:p>
                      <a:pPr algn="ctr" rtl="0">
                        <a:lnSpc>
                          <a:spcPct val="107000"/>
                        </a:lnSpc>
                        <a:spcAft>
                          <a:spcPts val="0"/>
                        </a:spcAft>
                      </a:pPr>
                      <a:r>
                        <a:rPr lang="en-US" sz="1100" dirty="0">
                          <a:effectLst/>
                        </a:rPr>
                        <a:t>Number of ENC </a:t>
                      </a:r>
                      <a:endParaRPr lang="en-US" sz="1100" dirty="0">
                        <a:effectLst/>
                        <a:latin typeface="Calibri"/>
                        <a:ea typeface="Calibri"/>
                        <a:cs typeface="Arial"/>
                      </a:endParaRPr>
                    </a:p>
                  </a:txBody>
                  <a:tcPr marL="68580" marR="68580" marT="0" marB="0" anchor="ctr"/>
                </a:tc>
                <a:tc hMerge="1">
                  <a:txBody>
                    <a:bodyPr/>
                    <a:lstStyle/>
                    <a:p>
                      <a:pPr rtl="1"/>
                      <a:endParaRPr lang="fa-IR"/>
                    </a:p>
                  </a:txBody>
                  <a:tcPr/>
                </a:tc>
                <a:tc hMerge="1">
                  <a:txBody>
                    <a:bodyPr/>
                    <a:lstStyle/>
                    <a:p>
                      <a:pPr rtl="1"/>
                      <a:endParaRPr lang="fa-IR"/>
                    </a:p>
                  </a:txBody>
                  <a:tcPr/>
                </a:tc>
                <a:tc rowSpan="3">
                  <a:txBody>
                    <a:bodyPr/>
                    <a:lstStyle/>
                    <a:p>
                      <a:pPr algn="l" rtl="0">
                        <a:lnSpc>
                          <a:spcPct val="107000"/>
                        </a:lnSpc>
                        <a:spcAft>
                          <a:spcPts val="0"/>
                        </a:spcAft>
                      </a:pPr>
                      <a:r>
                        <a:rPr lang="en-US" sz="1100" dirty="0">
                          <a:effectLst/>
                        </a:rPr>
                        <a:t>Usage Band</a:t>
                      </a:r>
                      <a:endParaRPr lang="en-US" sz="1100" dirty="0">
                        <a:effectLst/>
                        <a:latin typeface="Calibri"/>
                        <a:ea typeface="Calibri"/>
                        <a:cs typeface="Arial"/>
                      </a:endParaRPr>
                    </a:p>
                  </a:txBody>
                  <a:tcPr marL="68580" marR="68580" marT="0" marB="0" anchor="ctr"/>
                </a:tc>
                <a:tc rowSpan="3">
                  <a:txBody>
                    <a:bodyPr/>
                    <a:lstStyle/>
                    <a:p>
                      <a:pPr algn="ctr" rtl="0">
                        <a:lnSpc>
                          <a:spcPct val="107000"/>
                        </a:lnSpc>
                        <a:spcAft>
                          <a:spcPts val="0"/>
                        </a:spcAft>
                      </a:pPr>
                      <a:r>
                        <a:rPr lang="en-US" sz="1100" dirty="0">
                          <a:effectLst/>
                        </a:rPr>
                        <a:t>Scale</a:t>
                      </a:r>
                      <a:endParaRPr lang="en-US" sz="1100" dirty="0">
                        <a:effectLst/>
                        <a:latin typeface="Calibri"/>
                        <a:ea typeface="Calibri"/>
                        <a:cs typeface="Arial"/>
                      </a:endParaRPr>
                    </a:p>
                  </a:txBody>
                  <a:tcPr marL="68580" marR="68580" marT="0" marB="0" anchor="ctr"/>
                </a:tc>
                <a:extLst>
                  <a:ext uri="{0D108BD9-81ED-4DB2-BD59-A6C34878D82A}">
                    <a16:rowId xmlns="" xmlns:a16="http://schemas.microsoft.com/office/drawing/2014/main" val="10000"/>
                  </a:ext>
                </a:extLst>
              </a:tr>
              <a:tr h="195947">
                <a:tc gridSpan="2">
                  <a:txBody>
                    <a:bodyPr/>
                    <a:lstStyle/>
                    <a:p>
                      <a:pPr algn="ctr" rtl="0">
                        <a:lnSpc>
                          <a:spcPct val="107000"/>
                        </a:lnSpc>
                        <a:spcAft>
                          <a:spcPts val="0"/>
                        </a:spcAft>
                      </a:pPr>
                      <a:r>
                        <a:rPr lang="en-US" sz="1100">
                          <a:effectLst/>
                        </a:rPr>
                        <a:t>To be produced</a:t>
                      </a:r>
                      <a:endParaRPr lang="en-US" sz="1100">
                        <a:effectLst/>
                        <a:latin typeface="Calibri"/>
                        <a:ea typeface="Calibri"/>
                        <a:cs typeface="Arial"/>
                      </a:endParaRPr>
                    </a:p>
                  </a:txBody>
                  <a:tcPr marL="68580" marR="68580" marT="0" marB="0" anchor="ctr"/>
                </a:tc>
                <a:tc hMerge="1">
                  <a:txBody>
                    <a:bodyPr/>
                    <a:lstStyle/>
                    <a:p>
                      <a:pPr rtl="1"/>
                      <a:endParaRPr lang="fa-IR"/>
                    </a:p>
                  </a:txBody>
                  <a:tcPr/>
                </a:tc>
                <a:tc rowSpan="2">
                  <a:txBody>
                    <a:bodyPr/>
                    <a:lstStyle/>
                    <a:p>
                      <a:pPr algn="ctr" rtl="0">
                        <a:lnSpc>
                          <a:spcPct val="107000"/>
                        </a:lnSpc>
                        <a:spcAft>
                          <a:spcPts val="0"/>
                        </a:spcAft>
                      </a:pPr>
                      <a:r>
                        <a:rPr lang="en-US" sz="1100">
                          <a:effectLst/>
                        </a:rPr>
                        <a:t>published</a:t>
                      </a:r>
                      <a:endParaRPr lang="en-US" sz="1100">
                        <a:effectLst/>
                        <a:latin typeface="Calibri"/>
                        <a:ea typeface="Calibri"/>
                        <a:cs typeface="Arial"/>
                      </a:endParaRPr>
                    </a:p>
                  </a:txBody>
                  <a:tcPr marL="68580" marR="68580" marT="0" marB="0" anchor="ctr"/>
                </a:tc>
                <a:tc vMerge="1">
                  <a:txBody>
                    <a:bodyPr/>
                    <a:lstStyle/>
                    <a:p>
                      <a:pPr rtl="1"/>
                      <a:endParaRPr lang="fa-IR"/>
                    </a:p>
                  </a:txBody>
                  <a:tcPr/>
                </a:tc>
                <a:tc vMerge="1">
                  <a:txBody>
                    <a:bodyPr/>
                    <a:lstStyle/>
                    <a:p>
                      <a:pPr rtl="1"/>
                      <a:endParaRPr lang="fa-IR"/>
                    </a:p>
                  </a:txBody>
                  <a:tcPr/>
                </a:tc>
                <a:extLst>
                  <a:ext uri="{0D108BD9-81ED-4DB2-BD59-A6C34878D82A}">
                    <a16:rowId xmlns="" xmlns:a16="http://schemas.microsoft.com/office/drawing/2014/main" val="10001"/>
                  </a:ext>
                </a:extLst>
              </a:tr>
              <a:tr h="364052">
                <a:tc>
                  <a:txBody>
                    <a:bodyPr/>
                    <a:lstStyle/>
                    <a:p>
                      <a:pPr algn="ctr" rtl="0">
                        <a:lnSpc>
                          <a:spcPct val="107000"/>
                        </a:lnSpc>
                        <a:spcAft>
                          <a:spcPts val="0"/>
                        </a:spcAft>
                      </a:pPr>
                      <a:r>
                        <a:rPr lang="en-US" sz="1100">
                          <a:effectLst/>
                        </a:rPr>
                        <a:t>2</a:t>
                      </a:r>
                      <a:r>
                        <a:rPr lang="en-US" sz="1100" baseline="30000">
                          <a:effectLst/>
                        </a:rPr>
                        <a:t>nd</a:t>
                      </a:r>
                      <a:r>
                        <a:rPr lang="en-US" sz="1100">
                          <a:effectLst/>
                        </a:rPr>
                        <a:t> stage</a:t>
                      </a:r>
                      <a:endParaRPr lang="en-US" sz="110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a:effectLst/>
                        </a:rPr>
                        <a:t>1</a:t>
                      </a:r>
                      <a:r>
                        <a:rPr lang="en-US" sz="1100" baseline="30000">
                          <a:effectLst/>
                        </a:rPr>
                        <a:t>st</a:t>
                      </a:r>
                      <a:r>
                        <a:rPr lang="en-US" sz="1100">
                          <a:effectLst/>
                        </a:rPr>
                        <a:t> stage</a:t>
                      </a:r>
                      <a:endParaRPr lang="en-US" sz="1100">
                        <a:effectLst/>
                        <a:latin typeface="Calibri"/>
                        <a:ea typeface="Calibri"/>
                        <a:cs typeface="Arial"/>
                      </a:endParaRPr>
                    </a:p>
                  </a:txBody>
                  <a:tcPr marL="68580" marR="68580" marT="0" marB="0" anchor="ct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extLst>
                  <a:ext uri="{0D108BD9-81ED-4DB2-BD59-A6C34878D82A}">
                    <a16:rowId xmlns="" xmlns:a16="http://schemas.microsoft.com/office/drawing/2014/main" val="10002"/>
                  </a:ext>
                </a:extLst>
              </a:tr>
              <a:tr h="195947">
                <a:tc>
                  <a:txBody>
                    <a:bodyPr/>
                    <a:lstStyle/>
                    <a:p>
                      <a:pPr algn="ctr" rtl="0">
                        <a:lnSpc>
                          <a:spcPct val="107000"/>
                        </a:lnSpc>
                        <a:spcAft>
                          <a:spcPts val="0"/>
                        </a:spcAft>
                      </a:pPr>
                      <a:r>
                        <a:rPr lang="en-US" sz="1100">
                          <a:effectLst/>
                        </a:rPr>
                        <a:t>-</a:t>
                      </a:r>
                      <a:endParaRPr lang="en-US" sz="110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a:effectLst/>
                        </a:rPr>
                        <a:t>-</a:t>
                      </a:r>
                      <a:endParaRPr lang="en-US" sz="110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dirty="0" smtClean="0">
                          <a:effectLst/>
                        </a:rPr>
                        <a:t>5</a:t>
                      </a:r>
                      <a:endParaRPr lang="en-US" sz="1100" dirty="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a:effectLst/>
                        </a:rPr>
                        <a:t>UB 1</a:t>
                      </a:r>
                      <a:endParaRPr lang="en-US" sz="110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dirty="0">
                          <a:effectLst/>
                        </a:rPr>
                        <a:t>Overview≤ 1:1,500,000</a:t>
                      </a:r>
                      <a:endParaRPr lang="en-US" sz="1100" dirty="0">
                        <a:effectLst/>
                        <a:latin typeface="Calibri"/>
                        <a:ea typeface="Calibri"/>
                        <a:cs typeface="Arial"/>
                      </a:endParaRPr>
                    </a:p>
                  </a:txBody>
                  <a:tcPr marL="68580" marR="68580" marT="0" marB="0"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909461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Status of the ENC Scheme </a:t>
            </a:r>
            <a:r>
              <a:rPr lang="en-US" dirty="0" smtClean="0"/>
              <a:t>UB2 </a:t>
            </a:r>
            <a:r>
              <a:rPr lang="en-US" dirty="0"/>
              <a:t>in Region I </a:t>
            </a:r>
            <a:endParaRPr lang="fa-IR" dirty="0"/>
          </a:p>
        </p:txBody>
      </p:sp>
      <p:sp>
        <p:nvSpPr>
          <p:cNvPr id="3" name="Content Placeholder 2"/>
          <p:cNvSpPr>
            <a:spLocks noGrp="1"/>
          </p:cNvSpPr>
          <p:nvPr>
            <p:ph idx="1"/>
          </p:nvPr>
        </p:nvSpPr>
        <p:spPr/>
        <p:txBody>
          <a:bodyPr/>
          <a:lstStyle/>
          <a:p>
            <a:endParaRPr lang="fa-IR" dirty="0"/>
          </a:p>
        </p:txBody>
      </p:sp>
      <p:sp>
        <p:nvSpPr>
          <p:cNvPr id="4" name="Footer Placeholder 3"/>
          <p:cNvSpPr>
            <a:spLocks noGrp="1"/>
          </p:cNvSpPr>
          <p:nvPr>
            <p:ph type="ftr" sz="quarter" idx="11"/>
          </p:nvPr>
        </p:nvSpPr>
        <p:spPr/>
        <p:txBody>
          <a:bodyPr/>
          <a:lstStyle/>
          <a:p>
            <a:r>
              <a:rPr lang="en-US" dirty="0"/>
              <a:t>WENDWG-8, Buenos Aires, Argentina 20 – 22 March 2018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281" y="959557"/>
            <a:ext cx="10592919" cy="5217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1298564796"/>
              </p:ext>
            </p:extLst>
          </p:nvPr>
        </p:nvGraphicFramePr>
        <p:xfrm>
          <a:off x="5373510" y="959557"/>
          <a:ext cx="6005690" cy="1119998"/>
        </p:xfrm>
        <a:graphic>
          <a:graphicData uri="http://schemas.openxmlformats.org/drawingml/2006/table">
            <a:tbl>
              <a:tblPr rtl="1" firstRow="1" firstCol="1" bandRow="1">
                <a:tableStyleId>{5C22544A-7EE6-4342-B048-85BDC9FD1C3A}</a:tableStyleId>
              </a:tblPr>
              <a:tblGrid>
                <a:gridCol w="742719">
                  <a:extLst>
                    <a:ext uri="{9D8B030D-6E8A-4147-A177-3AD203B41FA5}">
                      <a16:colId xmlns="" xmlns:a16="http://schemas.microsoft.com/office/drawing/2014/main" val="20000"/>
                    </a:ext>
                  </a:extLst>
                </a:gridCol>
                <a:gridCol w="742719">
                  <a:extLst>
                    <a:ext uri="{9D8B030D-6E8A-4147-A177-3AD203B41FA5}">
                      <a16:colId xmlns="" xmlns:a16="http://schemas.microsoft.com/office/drawing/2014/main" val="20001"/>
                    </a:ext>
                  </a:extLst>
                </a:gridCol>
                <a:gridCol w="1125735">
                  <a:extLst>
                    <a:ext uri="{9D8B030D-6E8A-4147-A177-3AD203B41FA5}">
                      <a16:colId xmlns="" xmlns:a16="http://schemas.microsoft.com/office/drawing/2014/main" val="20002"/>
                    </a:ext>
                  </a:extLst>
                </a:gridCol>
                <a:gridCol w="869279">
                  <a:extLst>
                    <a:ext uri="{9D8B030D-6E8A-4147-A177-3AD203B41FA5}">
                      <a16:colId xmlns="" xmlns:a16="http://schemas.microsoft.com/office/drawing/2014/main" val="20003"/>
                    </a:ext>
                  </a:extLst>
                </a:gridCol>
                <a:gridCol w="2525238">
                  <a:extLst>
                    <a:ext uri="{9D8B030D-6E8A-4147-A177-3AD203B41FA5}">
                      <a16:colId xmlns="" xmlns:a16="http://schemas.microsoft.com/office/drawing/2014/main" val="20004"/>
                    </a:ext>
                  </a:extLst>
                </a:gridCol>
              </a:tblGrid>
              <a:tr h="195947">
                <a:tc gridSpan="3">
                  <a:txBody>
                    <a:bodyPr/>
                    <a:lstStyle/>
                    <a:p>
                      <a:pPr algn="ctr" rtl="0">
                        <a:lnSpc>
                          <a:spcPct val="107000"/>
                        </a:lnSpc>
                        <a:spcAft>
                          <a:spcPts val="0"/>
                        </a:spcAft>
                      </a:pPr>
                      <a:r>
                        <a:rPr lang="en-US" sz="1100" dirty="0">
                          <a:effectLst/>
                        </a:rPr>
                        <a:t>Number of ENC </a:t>
                      </a:r>
                      <a:endParaRPr lang="en-US" sz="1100" dirty="0">
                        <a:effectLst/>
                        <a:latin typeface="Calibri"/>
                        <a:ea typeface="Calibri"/>
                        <a:cs typeface="Arial"/>
                      </a:endParaRPr>
                    </a:p>
                  </a:txBody>
                  <a:tcPr marL="68580" marR="68580" marT="0" marB="0" anchor="ctr"/>
                </a:tc>
                <a:tc hMerge="1">
                  <a:txBody>
                    <a:bodyPr/>
                    <a:lstStyle/>
                    <a:p>
                      <a:pPr rtl="1"/>
                      <a:endParaRPr lang="fa-IR"/>
                    </a:p>
                  </a:txBody>
                  <a:tcPr/>
                </a:tc>
                <a:tc hMerge="1">
                  <a:txBody>
                    <a:bodyPr/>
                    <a:lstStyle/>
                    <a:p>
                      <a:pPr rtl="1"/>
                      <a:endParaRPr lang="fa-IR"/>
                    </a:p>
                  </a:txBody>
                  <a:tcPr/>
                </a:tc>
                <a:tc rowSpan="3">
                  <a:txBody>
                    <a:bodyPr/>
                    <a:lstStyle/>
                    <a:p>
                      <a:pPr algn="l" rtl="0">
                        <a:lnSpc>
                          <a:spcPct val="107000"/>
                        </a:lnSpc>
                        <a:spcAft>
                          <a:spcPts val="0"/>
                        </a:spcAft>
                      </a:pPr>
                      <a:r>
                        <a:rPr lang="en-US" sz="1100" dirty="0">
                          <a:effectLst/>
                        </a:rPr>
                        <a:t>Usage Band</a:t>
                      </a:r>
                      <a:endParaRPr lang="en-US" sz="1100" dirty="0">
                        <a:effectLst/>
                        <a:latin typeface="Calibri"/>
                        <a:ea typeface="Calibri"/>
                        <a:cs typeface="Arial"/>
                      </a:endParaRPr>
                    </a:p>
                  </a:txBody>
                  <a:tcPr marL="68580" marR="68580" marT="0" marB="0" anchor="ctr"/>
                </a:tc>
                <a:tc rowSpan="3">
                  <a:txBody>
                    <a:bodyPr/>
                    <a:lstStyle/>
                    <a:p>
                      <a:pPr algn="ctr" rtl="0">
                        <a:lnSpc>
                          <a:spcPct val="107000"/>
                        </a:lnSpc>
                        <a:spcAft>
                          <a:spcPts val="0"/>
                        </a:spcAft>
                      </a:pPr>
                      <a:r>
                        <a:rPr lang="en-US" sz="1100" dirty="0">
                          <a:effectLst/>
                        </a:rPr>
                        <a:t>Scale</a:t>
                      </a:r>
                      <a:endParaRPr lang="en-US" sz="1100" dirty="0">
                        <a:effectLst/>
                        <a:latin typeface="Calibri"/>
                        <a:ea typeface="Calibri"/>
                        <a:cs typeface="Arial"/>
                      </a:endParaRPr>
                    </a:p>
                  </a:txBody>
                  <a:tcPr marL="68580" marR="68580" marT="0" marB="0" anchor="ctr"/>
                </a:tc>
                <a:extLst>
                  <a:ext uri="{0D108BD9-81ED-4DB2-BD59-A6C34878D82A}">
                    <a16:rowId xmlns="" xmlns:a16="http://schemas.microsoft.com/office/drawing/2014/main" val="10000"/>
                  </a:ext>
                </a:extLst>
              </a:tr>
              <a:tr h="195947">
                <a:tc gridSpan="2">
                  <a:txBody>
                    <a:bodyPr/>
                    <a:lstStyle/>
                    <a:p>
                      <a:pPr algn="ctr" rtl="0">
                        <a:lnSpc>
                          <a:spcPct val="107000"/>
                        </a:lnSpc>
                        <a:spcAft>
                          <a:spcPts val="0"/>
                        </a:spcAft>
                      </a:pPr>
                      <a:r>
                        <a:rPr lang="en-US" sz="1100">
                          <a:effectLst/>
                        </a:rPr>
                        <a:t>To be produced</a:t>
                      </a:r>
                      <a:endParaRPr lang="en-US" sz="1100">
                        <a:effectLst/>
                        <a:latin typeface="Calibri"/>
                        <a:ea typeface="Calibri"/>
                        <a:cs typeface="Arial"/>
                      </a:endParaRPr>
                    </a:p>
                  </a:txBody>
                  <a:tcPr marL="68580" marR="68580" marT="0" marB="0" anchor="ctr"/>
                </a:tc>
                <a:tc hMerge="1">
                  <a:txBody>
                    <a:bodyPr/>
                    <a:lstStyle/>
                    <a:p>
                      <a:pPr rtl="1"/>
                      <a:endParaRPr lang="fa-IR"/>
                    </a:p>
                  </a:txBody>
                  <a:tcPr/>
                </a:tc>
                <a:tc rowSpan="2">
                  <a:txBody>
                    <a:bodyPr/>
                    <a:lstStyle/>
                    <a:p>
                      <a:pPr algn="ctr" rtl="0">
                        <a:lnSpc>
                          <a:spcPct val="107000"/>
                        </a:lnSpc>
                        <a:spcAft>
                          <a:spcPts val="0"/>
                        </a:spcAft>
                      </a:pPr>
                      <a:r>
                        <a:rPr lang="en-US" sz="1100">
                          <a:effectLst/>
                        </a:rPr>
                        <a:t>published</a:t>
                      </a:r>
                      <a:endParaRPr lang="en-US" sz="1100">
                        <a:effectLst/>
                        <a:latin typeface="Calibri"/>
                        <a:ea typeface="Calibri"/>
                        <a:cs typeface="Arial"/>
                      </a:endParaRPr>
                    </a:p>
                  </a:txBody>
                  <a:tcPr marL="68580" marR="68580" marT="0" marB="0" anchor="ctr"/>
                </a:tc>
                <a:tc vMerge="1">
                  <a:txBody>
                    <a:bodyPr/>
                    <a:lstStyle/>
                    <a:p>
                      <a:pPr rtl="1"/>
                      <a:endParaRPr lang="fa-IR"/>
                    </a:p>
                  </a:txBody>
                  <a:tcPr/>
                </a:tc>
                <a:tc vMerge="1">
                  <a:txBody>
                    <a:bodyPr/>
                    <a:lstStyle/>
                    <a:p>
                      <a:pPr rtl="1"/>
                      <a:endParaRPr lang="fa-IR"/>
                    </a:p>
                  </a:txBody>
                  <a:tcPr/>
                </a:tc>
                <a:extLst>
                  <a:ext uri="{0D108BD9-81ED-4DB2-BD59-A6C34878D82A}">
                    <a16:rowId xmlns="" xmlns:a16="http://schemas.microsoft.com/office/drawing/2014/main" val="10001"/>
                  </a:ext>
                </a:extLst>
              </a:tr>
              <a:tr h="364052">
                <a:tc>
                  <a:txBody>
                    <a:bodyPr/>
                    <a:lstStyle/>
                    <a:p>
                      <a:pPr algn="ctr" rtl="0">
                        <a:lnSpc>
                          <a:spcPct val="107000"/>
                        </a:lnSpc>
                        <a:spcAft>
                          <a:spcPts val="0"/>
                        </a:spcAft>
                      </a:pPr>
                      <a:r>
                        <a:rPr lang="en-US" sz="1100">
                          <a:effectLst/>
                        </a:rPr>
                        <a:t>2</a:t>
                      </a:r>
                      <a:r>
                        <a:rPr lang="en-US" sz="1100" baseline="30000">
                          <a:effectLst/>
                        </a:rPr>
                        <a:t>nd</a:t>
                      </a:r>
                      <a:r>
                        <a:rPr lang="en-US" sz="1100">
                          <a:effectLst/>
                        </a:rPr>
                        <a:t> stage</a:t>
                      </a:r>
                      <a:endParaRPr lang="en-US" sz="110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dirty="0">
                          <a:effectLst/>
                        </a:rPr>
                        <a:t>1</a:t>
                      </a:r>
                      <a:r>
                        <a:rPr lang="en-US" sz="1100" baseline="30000" dirty="0">
                          <a:effectLst/>
                        </a:rPr>
                        <a:t>st</a:t>
                      </a:r>
                      <a:r>
                        <a:rPr lang="en-US" sz="1100" dirty="0">
                          <a:effectLst/>
                        </a:rPr>
                        <a:t> stage</a:t>
                      </a:r>
                      <a:endParaRPr lang="en-US" sz="1100" dirty="0">
                        <a:effectLst/>
                        <a:latin typeface="Calibri"/>
                        <a:ea typeface="Calibri"/>
                        <a:cs typeface="Arial"/>
                      </a:endParaRPr>
                    </a:p>
                  </a:txBody>
                  <a:tcPr marL="68580" marR="68580" marT="0" marB="0" anchor="ct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extLst>
                  <a:ext uri="{0D108BD9-81ED-4DB2-BD59-A6C34878D82A}">
                    <a16:rowId xmlns="" xmlns:a16="http://schemas.microsoft.com/office/drawing/2014/main" val="10002"/>
                  </a:ext>
                </a:extLst>
              </a:tr>
              <a:tr h="364052">
                <a:tc>
                  <a:txBody>
                    <a:bodyPr/>
                    <a:lstStyle/>
                    <a:p>
                      <a:pPr algn="ctr" rtl="0">
                        <a:lnSpc>
                          <a:spcPct val="107000"/>
                        </a:lnSpc>
                        <a:spcAft>
                          <a:spcPts val="0"/>
                        </a:spcAft>
                      </a:pPr>
                      <a:r>
                        <a:rPr lang="en-US" sz="1100" dirty="0">
                          <a:effectLst/>
                        </a:rPr>
                        <a:t>-</a:t>
                      </a:r>
                      <a:endParaRPr lang="en-US" sz="1100" dirty="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a:effectLst/>
                        </a:rPr>
                        <a:t>-</a:t>
                      </a:r>
                      <a:endParaRPr lang="en-US" sz="110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smtClean="0">
                          <a:effectLst/>
                        </a:rPr>
                        <a:t>7+6=13</a:t>
                      </a:r>
                      <a:endParaRPr lang="en-US" sz="1100" dirty="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dirty="0">
                          <a:effectLst/>
                        </a:rPr>
                        <a:t>UB 2</a:t>
                      </a:r>
                      <a:endParaRPr lang="en-US" sz="1100" dirty="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dirty="0">
                          <a:effectLst/>
                        </a:rPr>
                        <a:t>1:1,500,000 &lt; General ≤ 1:350,000</a:t>
                      </a:r>
                      <a:endParaRPr lang="en-US" sz="1100" dirty="0">
                        <a:effectLst/>
                        <a:latin typeface="Calibri"/>
                        <a:ea typeface="Calibri"/>
                        <a:cs typeface="Arial"/>
                      </a:endParaRPr>
                    </a:p>
                  </a:txBody>
                  <a:tcPr marL="68580" marR="68580" marT="0" marB="0" anchor="ct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781452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Status of the ENC Scheme UB3 in Region I </a:t>
            </a:r>
            <a:endParaRPr lang="fa-IR" dirty="0"/>
          </a:p>
        </p:txBody>
      </p:sp>
      <p:sp>
        <p:nvSpPr>
          <p:cNvPr id="3" name="Content Placeholder 2"/>
          <p:cNvSpPr>
            <a:spLocks noGrp="1"/>
          </p:cNvSpPr>
          <p:nvPr>
            <p:ph idx="1"/>
          </p:nvPr>
        </p:nvSpPr>
        <p:spPr/>
        <p:txBody>
          <a:bodyPr/>
          <a:lstStyle/>
          <a:p>
            <a:endParaRPr lang="fa-IR" dirty="0"/>
          </a:p>
        </p:txBody>
      </p:sp>
      <p:sp>
        <p:nvSpPr>
          <p:cNvPr id="4" name="Footer Placeholder 3"/>
          <p:cNvSpPr>
            <a:spLocks noGrp="1"/>
          </p:cNvSpPr>
          <p:nvPr>
            <p:ph type="ftr" sz="quarter" idx="11"/>
          </p:nvPr>
        </p:nvSpPr>
        <p:spPr/>
        <p:txBody>
          <a:bodyPr/>
          <a:lstStyle/>
          <a:p>
            <a:r>
              <a:rPr lang="en-US" dirty="0"/>
              <a:t>WENDWG-8, Buenos Aires, Argentina 20 – 22 March 2018 </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702" y="903112"/>
            <a:ext cx="10714920" cy="523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3152907688"/>
              </p:ext>
            </p:extLst>
          </p:nvPr>
        </p:nvGraphicFramePr>
        <p:xfrm>
          <a:off x="5247901" y="1043507"/>
          <a:ext cx="6005690" cy="951893"/>
        </p:xfrm>
        <a:graphic>
          <a:graphicData uri="http://schemas.openxmlformats.org/drawingml/2006/table">
            <a:tbl>
              <a:tblPr rtl="1" firstRow="1" firstCol="1" bandRow="1">
                <a:tableStyleId>{5C22544A-7EE6-4342-B048-85BDC9FD1C3A}</a:tableStyleId>
              </a:tblPr>
              <a:tblGrid>
                <a:gridCol w="742719">
                  <a:extLst>
                    <a:ext uri="{9D8B030D-6E8A-4147-A177-3AD203B41FA5}">
                      <a16:colId xmlns="" xmlns:a16="http://schemas.microsoft.com/office/drawing/2014/main" val="20000"/>
                    </a:ext>
                  </a:extLst>
                </a:gridCol>
                <a:gridCol w="742719">
                  <a:extLst>
                    <a:ext uri="{9D8B030D-6E8A-4147-A177-3AD203B41FA5}">
                      <a16:colId xmlns="" xmlns:a16="http://schemas.microsoft.com/office/drawing/2014/main" val="20001"/>
                    </a:ext>
                  </a:extLst>
                </a:gridCol>
                <a:gridCol w="1125735">
                  <a:extLst>
                    <a:ext uri="{9D8B030D-6E8A-4147-A177-3AD203B41FA5}">
                      <a16:colId xmlns="" xmlns:a16="http://schemas.microsoft.com/office/drawing/2014/main" val="20002"/>
                    </a:ext>
                  </a:extLst>
                </a:gridCol>
                <a:gridCol w="869279">
                  <a:extLst>
                    <a:ext uri="{9D8B030D-6E8A-4147-A177-3AD203B41FA5}">
                      <a16:colId xmlns="" xmlns:a16="http://schemas.microsoft.com/office/drawing/2014/main" val="20003"/>
                    </a:ext>
                  </a:extLst>
                </a:gridCol>
                <a:gridCol w="2525238">
                  <a:extLst>
                    <a:ext uri="{9D8B030D-6E8A-4147-A177-3AD203B41FA5}">
                      <a16:colId xmlns="" xmlns:a16="http://schemas.microsoft.com/office/drawing/2014/main" val="20004"/>
                    </a:ext>
                  </a:extLst>
                </a:gridCol>
              </a:tblGrid>
              <a:tr h="195947">
                <a:tc gridSpan="3">
                  <a:txBody>
                    <a:bodyPr/>
                    <a:lstStyle/>
                    <a:p>
                      <a:pPr algn="ctr" rtl="0">
                        <a:lnSpc>
                          <a:spcPct val="107000"/>
                        </a:lnSpc>
                        <a:spcAft>
                          <a:spcPts val="0"/>
                        </a:spcAft>
                      </a:pPr>
                      <a:r>
                        <a:rPr lang="en-US" sz="1100" dirty="0">
                          <a:effectLst/>
                        </a:rPr>
                        <a:t>Number of ENC </a:t>
                      </a:r>
                      <a:endParaRPr lang="en-US" sz="1100" dirty="0">
                        <a:effectLst/>
                        <a:latin typeface="Calibri"/>
                        <a:ea typeface="Calibri"/>
                        <a:cs typeface="Arial"/>
                      </a:endParaRPr>
                    </a:p>
                  </a:txBody>
                  <a:tcPr marL="68580" marR="68580" marT="0" marB="0" anchor="ctr"/>
                </a:tc>
                <a:tc hMerge="1">
                  <a:txBody>
                    <a:bodyPr/>
                    <a:lstStyle/>
                    <a:p>
                      <a:pPr rtl="1"/>
                      <a:endParaRPr lang="fa-IR"/>
                    </a:p>
                  </a:txBody>
                  <a:tcPr/>
                </a:tc>
                <a:tc hMerge="1">
                  <a:txBody>
                    <a:bodyPr/>
                    <a:lstStyle/>
                    <a:p>
                      <a:pPr rtl="1"/>
                      <a:endParaRPr lang="fa-IR"/>
                    </a:p>
                  </a:txBody>
                  <a:tcPr/>
                </a:tc>
                <a:tc rowSpan="3">
                  <a:txBody>
                    <a:bodyPr/>
                    <a:lstStyle/>
                    <a:p>
                      <a:pPr algn="l" rtl="0">
                        <a:lnSpc>
                          <a:spcPct val="107000"/>
                        </a:lnSpc>
                        <a:spcAft>
                          <a:spcPts val="0"/>
                        </a:spcAft>
                      </a:pPr>
                      <a:r>
                        <a:rPr lang="en-US" sz="1100" dirty="0">
                          <a:effectLst/>
                        </a:rPr>
                        <a:t>Usage Band</a:t>
                      </a:r>
                      <a:endParaRPr lang="en-US" sz="1100" dirty="0">
                        <a:effectLst/>
                        <a:latin typeface="Calibri"/>
                        <a:ea typeface="Calibri"/>
                        <a:cs typeface="Arial"/>
                      </a:endParaRPr>
                    </a:p>
                  </a:txBody>
                  <a:tcPr marL="68580" marR="68580" marT="0" marB="0" anchor="ctr"/>
                </a:tc>
                <a:tc rowSpan="3">
                  <a:txBody>
                    <a:bodyPr/>
                    <a:lstStyle/>
                    <a:p>
                      <a:pPr algn="ctr" rtl="0">
                        <a:lnSpc>
                          <a:spcPct val="107000"/>
                        </a:lnSpc>
                        <a:spcAft>
                          <a:spcPts val="0"/>
                        </a:spcAft>
                      </a:pPr>
                      <a:r>
                        <a:rPr lang="en-US" sz="1100" dirty="0">
                          <a:effectLst/>
                        </a:rPr>
                        <a:t>Scale</a:t>
                      </a:r>
                      <a:endParaRPr lang="en-US" sz="1100" dirty="0">
                        <a:effectLst/>
                        <a:latin typeface="Calibri"/>
                        <a:ea typeface="Calibri"/>
                        <a:cs typeface="Arial"/>
                      </a:endParaRPr>
                    </a:p>
                  </a:txBody>
                  <a:tcPr marL="68580" marR="68580" marT="0" marB="0" anchor="ctr"/>
                </a:tc>
                <a:extLst>
                  <a:ext uri="{0D108BD9-81ED-4DB2-BD59-A6C34878D82A}">
                    <a16:rowId xmlns="" xmlns:a16="http://schemas.microsoft.com/office/drawing/2014/main" val="10000"/>
                  </a:ext>
                </a:extLst>
              </a:tr>
              <a:tr h="195947">
                <a:tc gridSpan="2">
                  <a:txBody>
                    <a:bodyPr/>
                    <a:lstStyle/>
                    <a:p>
                      <a:pPr algn="ctr" rtl="0">
                        <a:lnSpc>
                          <a:spcPct val="107000"/>
                        </a:lnSpc>
                        <a:spcAft>
                          <a:spcPts val="0"/>
                        </a:spcAft>
                      </a:pPr>
                      <a:r>
                        <a:rPr lang="en-US" sz="1100">
                          <a:effectLst/>
                        </a:rPr>
                        <a:t>To be produced</a:t>
                      </a:r>
                      <a:endParaRPr lang="en-US" sz="1100">
                        <a:effectLst/>
                        <a:latin typeface="Calibri"/>
                        <a:ea typeface="Calibri"/>
                        <a:cs typeface="Arial"/>
                      </a:endParaRPr>
                    </a:p>
                  </a:txBody>
                  <a:tcPr marL="68580" marR="68580" marT="0" marB="0" anchor="ctr"/>
                </a:tc>
                <a:tc hMerge="1">
                  <a:txBody>
                    <a:bodyPr/>
                    <a:lstStyle/>
                    <a:p>
                      <a:pPr rtl="1"/>
                      <a:endParaRPr lang="fa-IR"/>
                    </a:p>
                  </a:txBody>
                  <a:tcPr/>
                </a:tc>
                <a:tc rowSpan="2">
                  <a:txBody>
                    <a:bodyPr/>
                    <a:lstStyle/>
                    <a:p>
                      <a:pPr algn="ctr" rtl="0">
                        <a:lnSpc>
                          <a:spcPct val="107000"/>
                        </a:lnSpc>
                        <a:spcAft>
                          <a:spcPts val="0"/>
                        </a:spcAft>
                      </a:pPr>
                      <a:r>
                        <a:rPr lang="en-US" sz="1100">
                          <a:effectLst/>
                        </a:rPr>
                        <a:t>published</a:t>
                      </a:r>
                      <a:endParaRPr lang="en-US" sz="1100">
                        <a:effectLst/>
                        <a:latin typeface="Calibri"/>
                        <a:ea typeface="Calibri"/>
                        <a:cs typeface="Arial"/>
                      </a:endParaRPr>
                    </a:p>
                  </a:txBody>
                  <a:tcPr marL="68580" marR="68580" marT="0" marB="0" anchor="ctr"/>
                </a:tc>
                <a:tc vMerge="1">
                  <a:txBody>
                    <a:bodyPr/>
                    <a:lstStyle/>
                    <a:p>
                      <a:pPr rtl="1"/>
                      <a:endParaRPr lang="fa-IR"/>
                    </a:p>
                  </a:txBody>
                  <a:tcPr/>
                </a:tc>
                <a:tc vMerge="1">
                  <a:txBody>
                    <a:bodyPr/>
                    <a:lstStyle/>
                    <a:p>
                      <a:pPr rtl="1"/>
                      <a:endParaRPr lang="fa-IR"/>
                    </a:p>
                  </a:txBody>
                  <a:tcPr/>
                </a:tc>
                <a:extLst>
                  <a:ext uri="{0D108BD9-81ED-4DB2-BD59-A6C34878D82A}">
                    <a16:rowId xmlns="" xmlns:a16="http://schemas.microsoft.com/office/drawing/2014/main" val="10001"/>
                  </a:ext>
                </a:extLst>
              </a:tr>
              <a:tr h="364052">
                <a:tc>
                  <a:txBody>
                    <a:bodyPr/>
                    <a:lstStyle/>
                    <a:p>
                      <a:pPr algn="ctr" rtl="0">
                        <a:lnSpc>
                          <a:spcPct val="107000"/>
                        </a:lnSpc>
                        <a:spcAft>
                          <a:spcPts val="0"/>
                        </a:spcAft>
                      </a:pPr>
                      <a:r>
                        <a:rPr lang="en-US" sz="1100">
                          <a:effectLst/>
                        </a:rPr>
                        <a:t>2</a:t>
                      </a:r>
                      <a:r>
                        <a:rPr lang="en-US" sz="1100" baseline="30000">
                          <a:effectLst/>
                        </a:rPr>
                        <a:t>nd</a:t>
                      </a:r>
                      <a:r>
                        <a:rPr lang="en-US" sz="1100">
                          <a:effectLst/>
                        </a:rPr>
                        <a:t> stage</a:t>
                      </a:r>
                      <a:endParaRPr lang="en-US" sz="110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a:effectLst/>
                        </a:rPr>
                        <a:t>1</a:t>
                      </a:r>
                      <a:r>
                        <a:rPr lang="en-US" sz="1100" baseline="30000">
                          <a:effectLst/>
                        </a:rPr>
                        <a:t>st</a:t>
                      </a:r>
                      <a:r>
                        <a:rPr lang="en-US" sz="1100">
                          <a:effectLst/>
                        </a:rPr>
                        <a:t> stage</a:t>
                      </a:r>
                      <a:endParaRPr lang="en-US" sz="1100">
                        <a:effectLst/>
                        <a:latin typeface="Calibri"/>
                        <a:ea typeface="Calibri"/>
                        <a:cs typeface="Arial"/>
                      </a:endParaRPr>
                    </a:p>
                  </a:txBody>
                  <a:tcPr marL="68580" marR="68580" marT="0" marB="0" anchor="ct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extLst>
                  <a:ext uri="{0D108BD9-81ED-4DB2-BD59-A6C34878D82A}">
                    <a16:rowId xmlns="" xmlns:a16="http://schemas.microsoft.com/office/drawing/2014/main" val="10002"/>
                  </a:ext>
                </a:extLst>
              </a:tr>
              <a:tr h="195947">
                <a:tc>
                  <a:txBody>
                    <a:bodyPr/>
                    <a:lstStyle/>
                    <a:p>
                      <a:pPr algn="ctr" rtl="0">
                        <a:lnSpc>
                          <a:spcPct val="107000"/>
                        </a:lnSpc>
                        <a:spcAft>
                          <a:spcPts val="0"/>
                        </a:spcAft>
                      </a:pPr>
                      <a:r>
                        <a:rPr lang="en-US" sz="1100" dirty="0">
                          <a:effectLst/>
                        </a:rPr>
                        <a:t>-</a:t>
                      </a:r>
                      <a:endParaRPr lang="en-US" sz="1100" dirty="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a:effectLst/>
                        </a:rPr>
                        <a:t>20</a:t>
                      </a:r>
                      <a:endParaRPr lang="en-US" sz="110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dirty="0" smtClean="0">
                          <a:effectLst/>
                        </a:rPr>
                        <a:t>11+35= 46</a:t>
                      </a:r>
                      <a:endParaRPr lang="en-US" sz="1100" dirty="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a:effectLst/>
                        </a:rPr>
                        <a:t>UB 3</a:t>
                      </a:r>
                      <a:endParaRPr lang="en-US" sz="110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100" dirty="0">
                          <a:effectLst/>
                        </a:rPr>
                        <a:t>1:350,000 &lt; Coastal  ≤ 1:90,000</a:t>
                      </a:r>
                      <a:endParaRPr lang="en-US" sz="1100" dirty="0">
                        <a:effectLst/>
                        <a:latin typeface="Calibri"/>
                        <a:ea typeface="Calibri"/>
                        <a:cs typeface="Arial"/>
                      </a:endParaRPr>
                    </a:p>
                  </a:txBody>
                  <a:tcPr marL="68580" marR="68580" marT="0" marB="0" anchor="ct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931590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Status of the ENC Scheme UB3 in Region I </a:t>
            </a:r>
            <a:endParaRPr lang="fa-IR" dirty="0"/>
          </a:p>
        </p:txBody>
      </p:sp>
      <p:sp>
        <p:nvSpPr>
          <p:cNvPr id="4" name="Footer Placeholder 3"/>
          <p:cNvSpPr>
            <a:spLocks noGrp="1"/>
          </p:cNvSpPr>
          <p:nvPr>
            <p:ph type="ftr" sz="quarter" idx="11"/>
          </p:nvPr>
        </p:nvSpPr>
        <p:spPr/>
        <p:txBody>
          <a:bodyPr/>
          <a:lstStyle/>
          <a:p>
            <a:r>
              <a:rPr lang="en-US" dirty="0"/>
              <a:t>WENDWG-8, Buenos Aires, Argentina 20 – 22 March 2018 </a:t>
            </a:r>
          </a:p>
        </p:txBody>
      </p:sp>
      <p:sp>
        <p:nvSpPr>
          <p:cNvPr id="3" name="Content Placeholder 2"/>
          <p:cNvSpPr>
            <a:spLocks noGrp="1"/>
          </p:cNvSpPr>
          <p:nvPr>
            <p:ph idx="1"/>
          </p:nvPr>
        </p:nvSpPr>
        <p:spPr/>
        <p:txBody>
          <a:bodyPr/>
          <a:lstStyle/>
          <a:p>
            <a:endParaRPr lang="en-US"/>
          </a:p>
        </p:txBody>
      </p:sp>
      <p:pic>
        <p:nvPicPr>
          <p:cNvPr id="5" name="Picture 2" descr="C:\Users\user\Desktop\WEND Argantina\WEND\1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8790" y="2000249"/>
            <a:ext cx="5413223" cy="3743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07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Status of the ENC Scheme </a:t>
            </a:r>
            <a:r>
              <a:rPr lang="en-US" dirty="0" smtClean="0"/>
              <a:t>UB3 </a:t>
            </a:r>
            <a:r>
              <a:rPr lang="en-US" dirty="0"/>
              <a:t>in Region </a:t>
            </a:r>
            <a:r>
              <a:rPr lang="en-US" dirty="0" smtClean="0"/>
              <a:t>I </a:t>
            </a:r>
            <a:r>
              <a:rPr lang="en-US" sz="3100" dirty="0"/>
              <a:t>( I.R. of Iran) </a:t>
            </a:r>
            <a:endParaRPr lang="fa-IR" sz="3100" dirty="0"/>
          </a:p>
        </p:txBody>
      </p:sp>
      <p:sp>
        <p:nvSpPr>
          <p:cNvPr id="4" name="Footer Placeholder 3"/>
          <p:cNvSpPr>
            <a:spLocks noGrp="1"/>
          </p:cNvSpPr>
          <p:nvPr>
            <p:ph type="ftr" sz="quarter" idx="11"/>
          </p:nvPr>
        </p:nvSpPr>
        <p:spPr/>
        <p:txBody>
          <a:bodyPr/>
          <a:lstStyle/>
          <a:p>
            <a:r>
              <a:rPr lang="en-US" dirty="0"/>
              <a:t>WENDWG-8, Buenos Aires, Argentina 20 – 22 March 2018 </a:t>
            </a:r>
          </a:p>
        </p:txBody>
      </p:sp>
      <p:graphicFrame>
        <p:nvGraphicFramePr>
          <p:cNvPr id="5" name="Object 4"/>
          <p:cNvGraphicFramePr>
            <a:graphicFrameLocks noChangeAspect="1"/>
          </p:cNvGraphicFramePr>
          <p:nvPr>
            <p:extLst>
              <p:ext uri="{D42A27DB-BD31-4B8C-83A1-F6EECF244321}">
                <p14:modId xmlns:p14="http://schemas.microsoft.com/office/powerpoint/2010/main" val="517358180"/>
              </p:ext>
            </p:extLst>
          </p:nvPr>
        </p:nvGraphicFramePr>
        <p:xfrm>
          <a:off x="5926667" y="1377243"/>
          <a:ext cx="5169250" cy="4086580"/>
        </p:xfrm>
        <a:graphic>
          <a:graphicData uri="http://schemas.openxmlformats.org/presentationml/2006/ole">
            <mc:AlternateContent xmlns:mc="http://schemas.openxmlformats.org/markup-compatibility/2006">
              <mc:Choice xmlns:v="urn:schemas-microsoft-com:vml" Requires="v">
                <p:oleObj spid="_x0000_s2081" name="Document" r:id="rId3" imgW="7247417" imgH="3144209" progId="Word.Document.12">
                  <p:embed/>
                </p:oleObj>
              </mc:Choice>
              <mc:Fallback>
                <p:oleObj name="Document" r:id="rId3" imgW="7247417" imgH="3144209" progId="Word.Document.12">
                  <p:embed/>
                  <p:pic>
                    <p:nvPicPr>
                      <p:cNvPr id="0" name=""/>
                      <p:cNvPicPr/>
                      <p:nvPr/>
                    </p:nvPicPr>
                    <p:blipFill>
                      <a:blip r:embed="rId4"/>
                      <a:stretch>
                        <a:fillRect/>
                      </a:stretch>
                    </p:blipFill>
                    <p:spPr>
                      <a:xfrm>
                        <a:off x="5926667" y="1377243"/>
                        <a:ext cx="5169250" cy="4086580"/>
                      </a:xfrm>
                      <a:prstGeom prst="rect">
                        <a:avLst/>
                      </a:prstGeom>
                    </p:spPr>
                  </p:pic>
                </p:oleObj>
              </mc:Fallback>
            </mc:AlternateContent>
          </a:graphicData>
        </a:graphic>
      </p:graphicFrame>
      <p:pic>
        <p:nvPicPr>
          <p:cNvPr id="6"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24176" y="1103137"/>
            <a:ext cx="5881512" cy="4315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3421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IHO presentations template" id="{C657DD33-74A5-46FF-87DC-702489CC64DD}" vid="{C4CF7E2C-A930-4DFE-9432-DAC967E2A5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IHO presentations template</Template>
  <TotalTime>1525</TotalTime>
  <Words>965</Words>
  <Application>Microsoft Office PowerPoint</Application>
  <PresentationFormat>Custom</PresentationFormat>
  <Paragraphs>182</Paragraphs>
  <Slides>28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Document</vt:lpstr>
      <vt:lpstr>Report of the representative of the RSAHC on the implementation of ENC Schemes    Saeid Parizi  I.R.of IRAN  </vt:lpstr>
      <vt:lpstr>Background</vt:lpstr>
      <vt:lpstr>Background</vt:lpstr>
      <vt:lpstr>Overview of Region I(Persian Gulf, Oman Sea and Arabian Sea) INT Region IHO COUNCIL </vt:lpstr>
      <vt:lpstr>Status of the ENC Scheme UB1 in Region I </vt:lpstr>
      <vt:lpstr>Status of the ENC Scheme UB2 in Region I </vt:lpstr>
      <vt:lpstr>Status of the ENC Scheme UB3 in Region I </vt:lpstr>
      <vt:lpstr>Status of the ENC Scheme UB3 in Region I </vt:lpstr>
      <vt:lpstr>Status of the ENC Scheme UB3 in Region I ( I.R. of Iran) </vt:lpstr>
      <vt:lpstr>Status of the ENC Scheme UB4 in Region I </vt:lpstr>
      <vt:lpstr>Status of the ENC Scheme UB4 in Region I </vt:lpstr>
      <vt:lpstr>Status of the ENC Scheme UB4 in Region I ( I.R. of Iran)  </vt:lpstr>
      <vt:lpstr>Status of the ENC Scheme UB5 in Region I </vt:lpstr>
      <vt:lpstr>Status of the ENC Scheme UB5 in Region I </vt:lpstr>
      <vt:lpstr>Status of the ENC Scheme UB5 in Region I </vt:lpstr>
      <vt:lpstr>Status of the ENC Scheme UB5 in Region I ( I.R. of Iran) </vt:lpstr>
      <vt:lpstr>Coverage issues, gaps and risk assessment analysis</vt:lpstr>
      <vt:lpstr>Overlaps in RSAHC Region</vt:lpstr>
      <vt:lpstr>Overlaps in RSAHC Region</vt:lpstr>
      <vt:lpstr>Overlaps in RSAHC Region</vt:lpstr>
      <vt:lpstr>Overlaps in RSAHC Region</vt:lpstr>
      <vt:lpstr>Overlaps in RSAHC Region</vt:lpstr>
      <vt:lpstr>Overlaps in RSAHC Region</vt:lpstr>
      <vt:lpstr>Overlaps in RSAHC Region</vt:lpstr>
      <vt:lpstr>Overlaps in RSAHC Region</vt:lpstr>
      <vt:lpstr>Overlaps in RSAHC Region</vt:lpstr>
      <vt:lpstr>Overlaps in RSAHC Region</vt:lpstr>
      <vt:lpstr>Actions requested of WENDWG/IRCC</vt:lpstr>
    </vt:vector>
  </TitlesOfParts>
  <Company>IHO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DTech</dc:creator>
  <cp:lastModifiedBy>user</cp:lastModifiedBy>
  <cp:revision>122</cp:revision>
  <cp:lastPrinted>2017-10-13T08:19:11Z</cp:lastPrinted>
  <dcterms:created xsi:type="dcterms:W3CDTF">2017-10-09T13:46:17Z</dcterms:created>
  <dcterms:modified xsi:type="dcterms:W3CDTF">2018-03-20T12:49:56Z</dcterms:modified>
</cp:coreProperties>
</file>