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5" r:id="rId2"/>
    <p:sldId id="276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7" r:id="rId13"/>
    <p:sldId id="278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7" y="-9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2">
                    <a:lumMod val="25000"/>
                  </a:schemeClr>
                </a:solidFill>
              </a:rPr>
              <a:t>IHO-ROK Technical Cooperation Project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INToGIS</a:t>
            </a: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II </a:t>
            </a:r>
            <a:r>
              <a:rPr lang="en-AU" altLang="ko-KR" sz="3600" dirty="0"/>
              <a:t/>
            </a:r>
            <a:br>
              <a:rPr lang="en-AU" altLang="ko-KR" sz="3600" dirty="0"/>
            </a:br>
            <a:r>
              <a:rPr lang="en-AU" altLang="ko-KR" sz="3600" dirty="0"/>
              <a:t/>
            </a:r>
            <a:br>
              <a:rPr lang="en-AU" altLang="ko-KR" sz="3600" dirty="0"/>
            </a:br>
            <a:r>
              <a:rPr lang="en-AU" altLang="ko-KR" sz="3600" b="1" dirty="0"/>
              <a:t/>
            </a:r>
            <a:br>
              <a:rPr lang="en-AU" altLang="ko-KR" sz="3600" b="1" dirty="0"/>
            </a:br>
            <a:r>
              <a:rPr lang="en-AU" altLang="ko-KR" sz="2800" dirty="0"/>
              <a:t>Presented by KHOA (Yong BAEK)</a:t>
            </a:r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 (7/8)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/>
              <a:t>6</a:t>
            </a:r>
            <a:r>
              <a:rPr lang="en-US" altLang="ko-KR" b="1" dirty="0" smtClean="0"/>
              <a:t>. </a:t>
            </a:r>
            <a:r>
              <a:rPr lang="en-US" altLang="ko-KR" b="1" dirty="0"/>
              <a:t>Other improvements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038290"/>
            <a:ext cx="3646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3) </a:t>
            </a:r>
            <a:r>
              <a:rPr lang="en-US" altLang="ko-KR" sz="2000" b="1" dirty="0" smtClean="0"/>
              <a:t>Renewal of INTOGIS interface </a:t>
            </a:r>
            <a:endParaRPr lang="ko-KR" altLang="en-US" sz="2000" b="1" dirty="0"/>
          </a:p>
        </p:txBody>
      </p:sp>
      <p:pic>
        <p:nvPicPr>
          <p:cNvPr id="14" name="Picture 2" descr="D:\05_S11_INTCatalogue\INToGIS\Phase2_2017\대표화면 시안\Main_01user_01INTPAPER_배경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8" y="2924190"/>
            <a:ext cx="5793703" cy="29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97" y="2924189"/>
            <a:ext cx="5613149" cy="29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568" y="2554857"/>
            <a:ext cx="16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Web Catalogue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2697" y="2554857"/>
            <a:ext cx="15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Web Manager</a:t>
            </a:r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861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 (8/8)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 smtClean="0"/>
              <a:t>6. </a:t>
            </a:r>
            <a:r>
              <a:rPr lang="en-US" altLang="ko-KR" b="1" dirty="0"/>
              <a:t>Other improvements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2038290"/>
            <a:ext cx="5891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4)</a:t>
            </a: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Additional layers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AIS </a:t>
            </a:r>
            <a:r>
              <a:rPr lang="en-US" altLang="ko-KR" sz="2400" dirty="0"/>
              <a:t>traffic </a:t>
            </a:r>
            <a:r>
              <a:rPr lang="en-US" altLang="ko-KR" sz="2400" dirty="0" smtClean="0"/>
              <a:t>density </a:t>
            </a:r>
            <a:r>
              <a:rPr lang="en-US" altLang="ko-KR" sz="2400" dirty="0" smtClean="0"/>
              <a:t>layer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IHO meeting &amp; event layer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IHO member states layer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CATZOC layer</a:t>
            </a:r>
            <a:endParaRPr lang="ko-KR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76949" y="2038289"/>
            <a:ext cx="5424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/>
              <a:t>d. Functions </a:t>
            </a:r>
            <a:endParaRPr lang="en-US" altLang="ko-KR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Email notification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Update contents …</a:t>
            </a:r>
            <a:endParaRPr lang="en-US" altLang="ko-KR" sz="2400" dirty="0"/>
          </a:p>
          <a:p>
            <a:pPr lvl="1"/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059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Development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200" dirty="0"/>
              <a:t>Design and develop DB</a:t>
            </a:r>
            <a:r>
              <a:rPr lang="en-US" altLang="ko-KR" sz="2400" dirty="0"/>
              <a:t> (Oct</a:t>
            </a:r>
            <a:r>
              <a:rPr lang="en-US" altLang="ko-KR" sz="2400" dirty="0" smtClean="0"/>
              <a:t>. 2017</a:t>
            </a:r>
            <a:r>
              <a:rPr lang="en-US" altLang="ko-KR" sz="2400" dirty="0"/>
              <a:t>)</a:t>
            </a:r>
            <a:endParaRPr lang="en-US" altLang="ko-KR" sz="3200" dirty="0"/>
          </a:p>
          <a:p>
            <a:pPr>
              <a:lnSpc>
                <a:spcPct val="150000"/>
              </a:lnSpc>
              <a:defRPr/>
            </a:pPr>
            <a:r>
              <a:rPr lang="en-US" altLang="ko-KR" sz="3200" dirty="0"/>
              <a:t>Develop the new interface and functions </a:t>
            </a:r>
            <a:r>
              <a:rPr lang="en-US" altLang="ko-KR" sz="2400" dirty="0"/>
              <a:t>(Nov</a:t>
            </a:r>
            <a:r>
              <a:rPr lang="en-US" altLang="ko-KR" sz="2400" dirty="0" smtClean="0"/>
              <a:t>. 2017</a:t>
            </a:r>
            <a:r>
              <a:rPr lang="en-US" altLang="ko-KR" sz="2400" dirty="0"/>
              <a:t>)</a:t>
            </a:r>
            <a:endParaRPr lang="en-US" altLang="ko-KR" sz="3200" dirty="0"/>
          </a:p>
          <a:p>
            <a:pPr>
              <a:lnSpc>
                <a:spcPct val="150000"/>
              </a:lnSpc>
              <a:defRPr/>
            </a:pPr>
            <a:r>
              <a:rPr lang="en-US" altLang="ko-KR" sz="3200" dirty="0"/>
              <a:t>Create additional layers </a:t>
            </a:r>
            <a:r>
              <a:rPr lang="en-US" altLang="ko-KR" sz="2400" dirty="0"/>
              <a:t>(Nov</a:t>
            </a:r>
            <a:r>
              <a:rPr lang="en-US" altLang="ko-KR" sz="2400" dirty="0" smtClean="0"/>
              <a:t>. 2017</a:t>
            </a:r>
            <a:r>
              <a:rPr lang="en-US" altLang="ko-KR" sz="2400" dirty="0"/>
              <a:t>)</a:t>
            </a:r>
            <a:endParaRPr lang="en-US" altLang="ko-KR" sz="3200" dirty="0"/>
          </a:p>
          <a:p>
            <a:pPr>
              <a:lnSpc>
                <a:spcPct val="150000"/>
              </a:lnSpc>
              <a:defRPr/>
            </a:pPr>
            <a:r>
              <a:rPr lang="en-US" altLang="ko-KR" sz="3200" dirty="0"/>
              <a:t>Test operation </a:t>
            </a:r>
            <a:r>
              <a:rPr lang="en-US" altLang="ko-KR" sz="2400" dirty="0"/>
              <a:t>(Nov</a:t>
            </a:r>
            <a:r>
              <a:rPr lang="en-US" altLang="ko-KR" sz="2400" dirty="0" smtClean="0"/>
              <a:t>. 2017 </a:t>
            </a:r>
            <a:r>
              <a:rPr lang="en-US" altLang="ko-KR" sz="2400" dirty="0"/>
              <a:t>~ </a:t>
            </a:r>
            <a:r>
              <a:rPr lang="en-US" altLang="ko-KR" sz="2400" dirty="0" smtClean="0"/>
              <a:t>early </a:t>
            </a:r>
            <a:r>
              <a:rPr lang="en-US" altLang="ko-KR" sz="2400" dirty="0" smtClean="0"/>
              <a:t>2018</a:t>
            </a:r>
            <a:r>
              <a:rPr lang="en-US" altLang="ko-KR" sz="2400" dirty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/>
              <a:t>Run </a:t>
            </a:r>
            <a:r>
              <a:rPr lang="en-US" altLang="ko-KR" dirty="0"/>
              <a:t>the New </a:t>
            </a:r>
            <a:r>
              <a:rPr lang="en-US" altLang="ko-KR" dirty="0" err="1"/>
              <a:t>INToGIS</a:t>
            </a:r>
            <a:r>
              <a:rPr lang="en-US" altLang="ko-KR" dirty="0"/>
              <a:t> system </a:t>
            </a:r>
            <a:r>
              <a:rPr lang="en-US" altLang="ko-KR" sz="2400" dirty="0" smtClean="0"/>
              <a:t>(TBD</a:t>
            </a:r>
            <a:r>
              <a:rPr lang="en-US" altLang="ko-KR" sz="2400" dirty="0" smtClean="0"/>
              <a:t>)</a:t>
            </a:r>
            <a:endParaRPr lang="en-US" altLang="ko-KR" sz="3200" dirty="0"/>
          </a:p>
          <a:p>
            <a:pPr marL="0" indent="0">
              <a:buNone/>
              <a:defRPr/>
            </a:pPr>
            <a:endParaRPr lang="en-US" altLang="ko-K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endParaRPr lang="en-AU" altLang="ko-KR" dirty="0" smtClean="0"/>
          </a:p>
          <a:p>
            <a:pPr>
              <a:defRPr/>
            </a:pPr>
            <a:endParaRPr lang="en-AU" altLang="ko-KR" dirty="0"/>
          </a:p>
          <a:p>
            <a:pPr marL="0" indent="0" algn="ctr">
              <a:buNone/>
              <a:defRPr/>
            </a:pPr>
            <a:endParaRPr lang="en-AU" altLang="ko-KR" sz="5400" dirty="0" smtClean="0"/>
          </a:p>
          <a:p>
            <a:pPr marL="0" indent="0" algn="ctr">
              <a:buNone/>
              <a:defRPr/>
            </a:pPr>
            <a:r>
              <a:rPr lang="en-AU" altLang="ko-KR" sz="5400" dirty="0" smtClean="0"/>
              <a:t>Thank you</a:t>
            </a:r>
            <a:endParaRPr lang="en-AU" altLang="ko-KR" sz="5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Background (1/2)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AU" altLang="ko-KR" dirty="0"/>
              <a:t> of the </a:t>
            </a:r>
            <a:r>
              <a:rPr lang="en-AU" altLang="ko-KR" dirty="0" err="1"/>
              <a:t>INToGIS</a:t>
            </a:r>
            <a:r>
              <a:rPr lang="en-AU" altLang="ko-KR" dirty="0"/>
              <a:t> Project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Support </a:t>
            </a:r>
            <a:r>
              <a:rPr lang="en-US" altLang="ko-KR" b="1" dirty="0"/>
              <a:t>International Chart Scheme</a:t>
            </a:r>
            <a:r>
              <a:rPr lang="en-US" altLang="ko-K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/>
              <a:t>of S-11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Provide </a:t>
            </a:r>
            <a:r>
              <a:rPr lang="en-US" altLang="ko-KR" b="1" dirty="0"/>
              <a:t>systematic management procedures</a:t>
            </a:r>
            <a:r>
              <a:rPr lang="en-US" altLang="ko-K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/>
              <a:t>and functionality </a:t>
            </a:r>
          </a:p>
          <a:p>
            <a:pPr marL="517525" lvl="1" indent="-342900">
              <a:buFontTx/>
              <a:buChar char="-"/>
            </a:pPr>
            <a:r>
              <a:rPr lang="en-US" altLang="ko-KR" b="1" dirty="0"/>
              <a:t>Share the digital data</a:t>
            </a:r>
            <a:r>
              <a:rPr lang="en-US" altLang="ko-K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/>
              <a:t>among the IHO MSs and other parties with common data format such as EXL, SHP and </a:t>
            </a:r>
            <a:r>
              <a:rPr lang="en-US" altLang="ko-KR" dirty="0" smtClean="0"/>
              <a:t>GML (</a:t>
            </a:r>
            <a:r>
              <a:rPr lang="en-US" altLang="ko-KR" dirty="0" smtClean="0"/>
              <a:t>S-128)</a:t>
            </a:r>
            <a:endParaRPr lang="en-US" altLang="ko-KR" dirty="0" smtClean="0"/>
          </a:p>
          <a:p>
            <a:pPr marL="517525" lvl="1" indent="-342900">
              <a:buFontTx/>
              <a:buChar char="-"/>
            </a:pPr>
            <a:endParaRPr lang="en-US" altLang="ko-KR" dirty="0"/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outcomes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dirty="0"/>
              <a:t>of Project </a:t>
            </a:r>
            <a:r>
              <a:rPr lang="en-US" altLang="ko-KR" dirty="0"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en-US" altLang="ko-KR" sz="2400" dirty="0"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en-US" altLang="ko-KR" sz="2400" dirty="0"/>
              <a:t>2014~2015)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S-11 Part B INT chart DB modelling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S-11 Part B GIS Database 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Tool for Management rules according to </a:t>
            </a:r>
            <a:r>
              <a:rPr lang="en-US" altLang="ko-KR" dirty="0" smtClean="0"/>
              <a:t>S-11 </a:t>
            </a:r>
            <a:endParaRPr lang="en-US" altLang="ko-KR" dirty="0"/>
          </a:p>
          <a:p>
            <a:pPr marL="517525" lvl="1" indent="-342900">
              <a:buFontTx/>
              <a:buChar char="-"/>
            </a:pPr>
            <a:r>
              <a:rPr lang="en-US" altLang="ko-KR" dirty="0"/>
              <a:t>INT chart Web-service for </a:t>
            </a:r>
            <a:r>
              <a:rPr lang="en-US" altLang="ko-KR" dirty="0" smtClean="0"/>
              <a:t>the catalogue and manager system</a:t>
            </a:r>
            <a:endParaRPr lang="en-AU" altLang="ko-K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Background (2/2)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ko-KR" b="1" dirty="0"/>
              <a:t>Requirements</a:t>
            </a:r>
            <a:endParaRPr lang="en-AU" altLang="ko-KR" dirty="0"/>
          </a:p>
          <a:p>
            <a:pPr lvl="1">
              <a:defRPr/>
            </a:pPr>
            <a:r>
              <a:rPr lang="en-US" altLang="ko-KR" dirty="0" smtClean="0"/>
              <a:t>Base </a:t>
            </a:r>
            <a:r>
              <a:rPr lang="en-US" altLang="ko-KR" dirty="0"/>
              <a:t>map for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Polar regions </a:t>
            </a:r>
            <a:r>
              <a:rPr lang="en-US" altLang="ko-KR" dirty="0"/>
              <a:t>(Artic &amp; Antarctic)</a:t>
            </a:r>
          </a:p>
          <a:p>
            <a:pPr lvl="1"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ENC scheme</a:t>
            </a:r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/>
              <a:t>management procedures (S-11)</a:t>
            </a:r>
          </a:p>
          <a:p>
            <a:pPr lvl="1"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Additional layers</a:t>
            </a:r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/>
              <a:t>for 500 world ports and AIS traffic </a:t>
            </a:r>
            <a:r>
              <a:rPr lang="en-US" altLang="ko-KR" dirty="0" smtClean="0"/>
              <a:t>density information </a:t>
            </a:r>
            <a:endParaRPr lang="en-US" altLang="ko-KR" dirty="0"/>
          </a:p>
          <a:p>
            <a:pPr lvl="1"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Connection</a:t>
            </a:r>
            <a:r>
              <a:rPr lang="en-US" altLang="ko-KR" dirty="0"/>
              <a:t> between IHO ENC catalogue and </a:t>
            </a:r>
            <a:r>
              <a:rPr lang="en-US" altLang="ko-KR" dirty="0" err="1"/>
              <a:t>INToGIS</a:t>
            </a:r>
            <a:r>
              <a:rPr lang="en-US" altLang="ko-KR" dirty="0"/>
              <a:t> systems</a:t>
            </a:r>
          </a:p>
          <a:p>
            <a:pPr lvl="1">
              <a:defRPr/>
            </a:pPr>
            <a:r>
              <a:rPr lang="en-US" altLang="ko-KR" dirty="0"/>
              <a:t>Improve the chart </a:t>
            </a:r>
            <a:r>
              <a:rPr lang="en-US" altLang="ko-KR" b="1" dirty="0">
                <a:solidFill>
                  <a:schemeClr val="accent1"/>
                </a:solidFill>
              </a:rPr>
              <a:t>display functions</a:t>
            </a:r>
          </a:p>
          <a:p>
            <a:pPr lvl="1"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User Feedbacks</a:t>
            </a:r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/>
              <a:t>from </a:t>
            </a:r>
            <a:r>
              <a:rPr lang="en-US" altLang="ko-KR" dirty="0" smtClean="0"/>
              <a:t>HOs, </a:t>
            </a:r>
            <a:r>
              <a:rPr lang="en-US" altLang="ko-KR" dirty="0"/>
              <a:t>regional coordinator 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And </a:t>
            </a:r>
            <a:r>
              <a:rPr lang="en-US" altLang="ko-KR" dirty="0"/>
              <a:t>other improvements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38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 (1/8)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/>
              <a:t>1. Base map of Polar region</a:t>
            </a:r>
            <a:endParaRPr lang="en-US" altLang="ko-K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47750" y="2157050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Both </a:t>
            </a:r>
            <a:r>
              <a:rPr lang="en-US" altLang="ko-KR" sz="2400" dirty="0" smtClean="0"/>
              <a:t>INT Chart and ENC Scheme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Apply to the management procedures</a:t>
            </a:r>
            <a:endParaRPr lang="en-US" altLang="ko-KR" sz="2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94" y="1113050"/>
            <a:ext cx="2392834" cy="208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35" y="1128372"/>
            <a:ext cx="2401588" cy="209563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93" y="3584320"/>
            <a:ext cx="2350739" cy="205126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83" y="3584320"/>
            <a:ext cx="2392834" cy="20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5459" y="3199958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INT Chart Arctic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503143" y="3178276"/>
            <a:ext cx="2071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INT Chart Antarctic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12882" y="5672320"/>
            <a:ext cx="213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ENC Scheme Arctic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59444" y="5696376"/>
            <a:ext cx="2470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ENC Scheme Antarctic</a:t>
            </a:r>
            <a:endParaRPr lang="ko-KR" altLang="en-US" sz="16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 (2/8)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/>
              <a:t>2. ENC scheme Management procedure</a:t>
            </a:r>
            <a:endParaRPr lang="en-US" altLang="ko-K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0482" y="1920419"/>
            <a:ext cx="4464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Management workflow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ea typeface="Batang" panose="02030600000101010101" pitchFamily="18" charset="-127"/>
              </a:rPr>
              <a:t>    (HO</a:t>
            </a:r>
            <a:r>
              <a:rPr lang="en-US" altLang="ko-KR" sz="2400" dirty="0" smtClean="0"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sz="2400" dirty="0" smtClean="0">
                <a:ea typeface="Batang" panose="02030600000101010101" pitchFamily="18" charset="-127"/>
              </a:rPr>
              <a:t>ICCWG</a:t>
            </a:r>
            <a:r>
              <a:rPr lang="en-US" altLang="ko-KR" sz="2400" dirty="0" smtClean="0">
                <a:ea typeface="Batang" panose="02030600000101010101" pitchFamily="18" charset="-127"/>
                <a:sym typeface="Wingdings" panose="05000000000000000000" pitchFamily="2" charset="2"/>
              </a:rPr>
              <a:t>IHO </a:t>
            </a:r>
            <a:r>
              <a:rPr lang="en-US" altLang="ko-KR" sz="2400" dirty="0" err="1" smtClean="0">
                <a:ea typeface="Batang" panose="02030600000101010101" pitchFamily="18" charset="-127"/>
                <a:sym typeface="Wingdings" panose="05000000000000000000" pitchFamily="2" charset="2"/>
              </a:rPr>
              <a:t>Sec.DB</a:t>
            </a:r>
            <a:r>
              <a:rPr lang="en-US" altLang="ko-KR" sz="2400" dirty="0" smtClean="0">
                <a:ea typeface="Batang" panose="02030600000101010101" pitchFamily="18" charset="-127"/>
                <a:sym typeface="Wingdings" panose="05000000000000000000" pitchFamily="2" charset="2"/>
              </a:rPr>
              <a:t>)</a:t>
            </a:r>
            <a:endParaRPr lang="en-US" altLang="ko-KR" sz="2400" dirty="0" smtClean="0">
              <a:ea typeface="Batang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Search options / Various Base Maps / </a:t>
            </a:r>
            <a:r>
              <a:rPr lang="en-US" altLang="ko-KR" sz="2400" dirty="0" smtClean="0"/>
              <a:t>Database for ENCs</a:t>
            </a:r>
          </a:p>
        </p:txBody>
      </p:sp>
      <p:pic>
        <p:nvPicPr>
          <p:cNvPr id="16" name="Picture 2" descr="D:\05_S11_INTCatalogue\INToGIS\Phase2_2017\대표화면 시안\Main_02manager_배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1" y="1920418"/>
            <a:ext cx="6405562" cy="356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666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 (3/8)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/>
              <a:t>3. World Port layer</a:t>
            </a:r>
            <a:endParaRPr lang="en-US" altLang="ko-KR" sz="20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12314"/>
              </p:ext>
            </p:extLst>
          </p:nvPr>
        </p:nvGraphicFramePr>
        <p:xfrm>
          <a:off x="506540" y="2300630"/>
          <a:ext cx="4436940" cy="22440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99227">
                  <a:extLst>
                    <a:ext uri="{9D8B030D-6E8A-4147-A177-3AD203B41FA5}">
                      <a16:colId xmlns:a16="http://schemas.microsoft.com/office/drawing/2014/main" xmlns="" val="4045530422"/>
                    </a:ext>
                  </a:extLst>
                </a:gridCol>
                <a:gridCol w="1167522">
                  <a:extLst>
                    <a:ext uri="{9D8B030D-6E8A-4147-A177-3AD203B41FA5}">
                      <a16:colId xmlns:a16="http://schemas.microsoft.com/office/drawing/2014/main" xmlns="" val="1454492371"/>
                    </a:ext>
                  </a:extLst>
                </a:gridCol>
                <a:gridCol w="1970191">
                  <a:extLst>
                    <a:ext uri="{9D8B030D-6E8A-4147-A177-3AD203B41FA5}">
                      <a16:colId xmlns:a16="http://schemas.microsoft.com/office/drawing/2014/main" xmlns="" val="4011173482"/>
                    </a:ext>
                  </a:extLst>
                </a:gridCol>
              </a:tblGrid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Size Code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Count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Harbor</a:t>
                      </a:r>
                      <a:r>
                        <a:rPr lang="en-US" altLang="ko-KR" sz="1800" baseline="0" dirty="0" smtClean="0"/>
                        <a:t> Size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9727966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Large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65558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5660125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992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1535376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2166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Very Small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81047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3128" y="4592801"/>
            <a:ext cx="370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Source from NGA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69" y="2640271"/>
            <a:ext cx="6034272" cy="325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6165361" y="997065"/>
            <a:ext cx="1050254" cy="19692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World Port</a:t>
            </a:r>
            <a:endParaRPr kumimoji="1"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50822" t="53927" r="34514" b="15970"/>
          <a:stretch/>
        </p:blipFill>
        <p:spPr>
          <a:xfrm>
            <a:off x="6268092" y="1203011"/>
            <a:ext cx="880050" cy="1302702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6025965" y="1648755"/>
            <a:ext cx="260758" cy="844926"/>
            <a:chOff x="1920304" y="4339624"/>
            <a:chExt cx="355600" cy="1152236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t="12896" b="14323"/>
            <a:stretch/>
          </p:blipFill>
          <p:spPr>
            <a:xfrm>
              <a:off x="1961082" y="5251537"/>
              <a:ext cx="266700" cy="240323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 t="16226" b="13689"/>
            <a:stretch/>
          </p:blipFill>
          <p:spPr>
            <a:xfrm>
              <a:off x="1948888" y="4996516"/>
              <a:ext cx="317500" cy="240324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39354" y="4339624"/>
              <a:ext cx="317500" cy="342900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0304" y="4650241"/>
              <a:ext cx="355600" cy="381000"/>
            </a:xfrm>
            <a:prstGeom prst="rect">
              <a:avLst/>
            </a:prstGeom>
          </p:spPr>
        </p:pic>
      </p:grpSp>
      <p:sp>
        <p:nvSpPr>
          <p:cNvPr id="4" name="타원 3"/>
          <p:cNvSpPr/>
          <p:nvPr/>
        </p:nvSpPr>
        <p:spPr>
          <a:xfrm>
            <a:off x="11660863" y="3621388"/>
            <a:ext cx="253497" cy="2353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직선 화살표 연결선 18"/>
          <p:cNvCxnSpPr>
            <a:stCxn id="4" idx="2"/>
          </p:cNvCxnSpPr>
          <p:nvPr/>
        </p:nvCxnSpPr>
        <p:spPr>
          <a:xfrm flipH="1" flipV="1">
            <a:off x="7288040" y="1900201"/>
            <a:ext cx="4372823" cy="183888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87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 (4/8)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 smtClean="0"/>
              <a:t>4. </a:t>
            </a:r>
            <a:r>
              <a:rPr lang="en-US" altLang="ko-KR" b="1" dirty="0"/>
              <a:t>ENC scheme : Gap finder</a:t>
            </a:r>
            <a:endParaRPr lang="en-US" altLang="ko-KR" dirty="0"/>
          </a:p>
        </p:txBody>
      </p:sp>
      <p:sp>
        <p:nvSpPr>
          <p:cNvPr id="12" name="TextBox 11"/>
          <p:cNvSpPr txBox="1"/>
          <p:nvPr/>
        </p:nvSpPr>
        <p:spPr>
          <a:xfrm>
            <a:off x="576559" y="2052436"/>
            <a:ext cx="4681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Comparison between INT Chart and ENC</a:t>
            </a:r>
          </a:p>
          <a:p>
            <a:endParaRPr lang="en-US" altLang="ko-KR" sz="24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5538500" y="1012188"/>
            <a:ext cx="5998845" cy="5306060"/>
            <a:chOff x="296863" y="3416790"/>
            <a:chExt cx="5999161" cy="5306134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2"/>
            <a:srcRect l="1202" t="14941" r="64454" b="7259"/>
            <a:stretch/>
          </p:blipFill>
          <p:spPr>
            <a:xfrm>
              <a:off x="333424" y="3416790"/>
              <a:ext cx="2429398" cy="4097578"/>
            </a:xfrm>
            <a:prstGeom prst="rect">
              <a:avLst/>
            </a:prstGeom>
          </p:spPr>
        </p:pic>
        <p:sp>
          <p:nvSpPr>
            <p:cNvPr id="26" name="타원 25"/>
            <p:cNvSpPr/>
            <p:nvPr/>
          </p:nvSpPr>
          <p:spPr>
            <a:xfrm>
              <a:off x="296863" y="3416790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7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1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924463" y="3943132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7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2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741583" y="4308892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7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3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741583" y="4880392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7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4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741583" y="6107212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7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5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741583" y="6716812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7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6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3"/>
            <a:srcRect t="7361" r="33381"/>
            <a:stretch/>
          </p:blipFill>
          <p:spPr>
            <a:xfrm>
              <a:off x="3008933" y="5238072"/>
              <a:ext cx="3287091" cy="3484852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4"/>
            <a:srcRect l="8127" t="41472" r="65557" b="38427"/>
            <a:stretch/>
          </p:blipFill>
          <p:spPr>
            <a:xfrm>
              <a:off x="3467627" y="3883522"/>
              <a:ext cx="1880989" cy="1095399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cxnSp>
          <p:nvCxnSpPr>
            <p:cNvPr id="34" name="직선 화살표 연결선 6"/>
            <p:cNvCxnSpPr>
              <a:stCxn id="35" idx="3"/>
              <a:endCxn id="33" idx="1"/>
            </p:cNvCxnSpPr>
            <p:nvPr/>
          </p:nvCxnSpPr>
          <p:spPr>
            <a:xfrm flipV="1">
              <a:off x="2577600" y="4431222"/>
              <a:ext cx="890027" cy="66608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1726293" y="5026398"/>
              <a:ext cx="851307" cy="1418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400425" y="3552589"/>
              <a:ext cx="2720343" cy="284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atinLnBrk="1">
                <a:lnSpc>
                  <a:spcPts val="1500"/>
                </a:lnSpc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  <a:effectLst/>
                  <a:latin typeface="Arial"/>
                  <a:ea typeface="맑은 고딕"/>
                  <a:cs typeface="Times New Roman"/>
                </a:rPr>
                <a:t>* Select a country </a:t>
              </a:r>
              <a:endParaRPr lang="en-US" sz="1200" dirty="0">
                <a:effectLst/>
                <a:latin typeface="굴림"/>
                <a:cs typeface="굴림"/>
              </a:endParaRPr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gray">
            <a:xfrm rot="15845740" flipH="1">
              <a:off x="2720211" y="7147529"/>
              <a:ext cx="186473" cy="325739"/>
            </a:xfrm>
            <a:custGeom>
              <a:avLst/>
              <a:gdLst>
                <a:gd name="T0" fmla="*/ 556 w 640"/>
                <a:gd name="T1" fmla="*/ 2 h 816"/>
                <a:gd name="T2" fmla="*/ 137 w 640"/>
                <a:gd name="T3" fmla="*/ 257 h 816"/>
                <a:gd name="T4" fmla="*/ 300 w 640"/>
                <a:gd name="T5" fmla="*/ 720 h 816"/>
                <a:gd name="T6" fmla="*/ 240 w 640"/>
                <a:gd name="T7" fmla="*/ 816 h 816"/>
                <a:gd name="T8" fmla="*/ 640 w 640"/>
                <a:gd name="T9" fmla="*/ 750 h 816"/>
                <a:gd name="T10" fmla="*/ 527 w 640"/>
                <a:gd name="T11" fmla="*/ 387 h 816"/>
                <a:gd name="T12" fmla="*/ 466 w 640"/>
                <a:gd name="T13" fmla="*/ 486 h 816"/>
                <a:gd name="T14" fmla="*/ 556 w 640"/>
                <a:gd name="T15" fmla="*/ 2 h 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0"/>
                <a:gd name="T25" fmla="*/ 0 h 816"/>
                <a:gd name="T26" fmla="*/ 640 w 640"/>
                <a:gd name="T27" fmla="*/ 816 h 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0" h="816">
                  <a:moveTo>
                    <a:pt x="556" y="2"/>
                  </a:moveTo>
                  <a:cubicBezTo>
                    <a:pt x="563" y="4"/>
                    <a:pt x="274" y="6"/>
                    <a:pt x="137" y="257"/>
                  </a:cubicBezTo>
                  <a:cubicBezTo>
                    <a:pt x="0" y="508"/>
                    <a:pt x="306" y="720"/>
                    <a:pt x="300" y="720"/>
                  </a:cubicBezTo>
                  <a:cubicBezTo>
                    <a:pt x="304" y="725"/>
                    <a:pt x="246" y="780"/>
                    <a:pt x="240" y="816"/>
                  </a:cubicBezTo>
                  <a:cubicBezTo>
                    <a:pt x="444" y="786"/>
                    <a:pt x="632" y="757"/>
                    <a:pt x="640" y="750"/>
                  </a:cubicBezTo>
                  <a:cubicBezTo>
                    <a:pt x="538" y="606"/>
                    <a:pt x="527" y="387"/>
                    <a:pt x="527" y="387"/>
                  </a:cubicBezTo>
                  <a:cubicBezTo>
                    <a:pt x="522" y="388"/>
                    <a:pt x="478" y="510"/>
                    <a:pt x="466" y="486"/>
                  </a:cubicBezTo>
                  <a:cubicBezTo>
                    <a:pt x="28" y="92"/>
                    <a:pt x="557" y="0"/>
                    <a:pt x="556" y="2"/>
                  </a:cubicBezTo>
                  <a:close/>
                </a:path>
              </a:pathLst>
            </a:custGeom>
            <a:solidFill>
              <a:srgbClr val="FF0000"/>
            </a:solidFill>
            <a:ln w="3175" cap="rnd" cmpd="sng">
              <a:noFill/>
              <a:prstDash val="sysDot"/>
              <a:round/>
              <a:headEnd/>
              <a:tailEnd/>
            </a:ln>
          </p:spPr>
          <p:txBody>
            <a:bodyPr wrap="square" lIns="127115" tIns="63558" rIns="127115" bIns="6355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331961" y="297475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en-US" sz="1600" dirty="0"/>
              <a:t> </a:t>
            </a:r>
          </a:p>
          <a:p>
            <a:pPr lvl="0" latinLnBrk="1"/>
            <a:r>
              <a:rPr lang="en-US" sz="1600" dirty="0"/>
              <a:t>Analysis button: Show analysis window </a:t>
            </a:r>
          </a:p>
          <a:p>
            <a:pPr lvl="0" latinLnBrk="1"/>
            <a:r>
              <a:rPr lang="en-US" sz="1600" dirty="0"/>
              <a:t>Gap Analysis Menu: Show detailed conditions for gap analysis </a:t>
            </a:r>
          </a:p>
          <a:p>
            <a:pPr lvl="0" latinLnBrk="1"/>
            <a:r>
              <a:rPr lang="en-US" sz="1600" dirty="0"/>
              <a:t>Step 1: Select an INT </a:t>
            </a:r>
            <a:r>
              <a:rPr lang="en-US" sz="1600" dirty="0" smtClean="0"/>
              <a:t>chart </a:t>
            </a:r>
            <a:r>
              <a:rPr lang="en-US" sz="1600" dirty="0"/>
              <a:t>and </a:t>
            </a:r>
            <a:r>
              <a:rPr lang="en-US" sz="1600" dirty="0" smtClean="0"/>
              <a:t> ENC </a:t>
            </a:r>
            <a:r>
              <a:rPr lang="en-US" sz="1600" dirty="0"/>
              <a:t>to be analyzed  </a:t>
            </a:r>
          </a:p>
          <a:p>
            <a:pPr lvl="0" latinLnBrk="1"/>
            <a:r>
              <a:rPr lang="en-US" sz="1600" dirty="0"/>
              <a:t>Step 2: Select INT Region or country </a:t>
            </a:r>
          </a:p>
          <a:p>
            <a:pPr lvl="0" latinLnBrk="1"/>
            <a:r>
              <a:rPr lang="en-US" sz="1600" dirty="0"/>
              <a:t>Step 3: Select a </a:t>
            </a:r>
            <a:r>
              <a:rPr lang="en-US" sz="1600" dirty="0" smtClean="0"/>
              <a:t>scale</a:t>
            </a:r>
            <a:endParaRPr lang="en-US" sz="1600" dirty="0"/>
          </a:p>
          <a:p>
            <a:pPr lvl="0" latinLnBrk="1"/>
            <a:r>
              <a:rPr lang="en-US" sz="1600" dirty="0"/>
              <a:t>Step 4: </a:t>
            </a:r>
            <a:r>
              <a:rPr lang="en-US" sz="1600" dirty="0" smtClean="0"/>
              <a:t>Set tolerance (+ / - ) </a:t>
            </a:r>
            <a:endParaRPr lang="en-US" sz="16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537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 (5/8)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1" y="1340769"/>
            <a:ext cx="5004920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 smtClean="0"/>
              <a:t>5. </a:t>
            </a:r>
            <a:r>
              <a:rPr lang="en-US" altLang="ko-KR" b="1" dirty="0"/>
              <a:t>ENC scheme : </a:t>
            </a:r>
            <a:endParaRPr lang="en-US" altLang="ko-KR" b="1" dirty="0" smtClean="0"/>
          </a:p>
          <a:p>
            <a:pPr marL="0" indent="0">
              <a:buNone/>
              <a:defRPr/>
            </a:pPr>
            <a:r>
              <a:rPr lang="en-US" altLang="ko-KR" b="1" dirty="0" smtClean="0"/>
              <a:t>Overlapping </a:t>
            </a:r>
            <a:r>
              <a:rPr lang="en-US" altLang="ko-KR" b="1" dirty="0"/>
              <a:t>checker</a:t>
            </a:r>
            <a:endParaRPr lang="en-US" altLang="ko-KR" dirty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8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897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506888" y="901811"/>
            <a:ext cx="5876290" cy="5352415"/>
            <a:chOff x="296863" y="3272077"/>
            <a:chExt cx="5876440" cy="5352782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866" y="3272077"/>
              <a:ext cx="1984797" cy="4099652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6" name="타원 15"/>
            <p:cNvSpPr/>
            <p:nvPr/>
          </p:nvSpPr>
          <p:spPr>
            <a:xfrm>
              <a:off x="2153095" y="3811319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1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296863" y="4184699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2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1364930" y="4848105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4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296863" y="5975399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5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296863" y="6584999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6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362264" y="4603799"/>
              <a:ext cx="146006" cy="1460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1"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Arial"/>
                  <a:ea typeface="Arial"/>
                  <a:cs typeface="굴림"/>
                </a:rPr>
                <a:t>3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3"/>
            <a:srcRect l="8127" t="44445" r="65557" b="38427"/>
            <a:stretch/>
          </p:blipFill>
          <p:spPr>
            <a:xfrm>
              <a:off x="4773730" y="3619772"/>
              <a:ext cx="1399573" cy="694482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cxnSp>
          <p:nvCxnSpPr>
            <p:cNvPr id="23" name="직선 화살표 연결선 42"/>
            <p:cNvCxnSpPr>
              <a:stCxn id="32" idx="3"/>
              <a:endCxn id="35" idx="1"/>
            </p:cNvCxnSpPr>
            <p:nvPr/>
          </p:nvCxnSpPr>
          <p:spPr>
            <a:xfrm flipV="1">
              <a:off x="2359577" y="3481582"/>
              <a:ext cx="711610" cy="119313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직사각형 31"/>
            <p:cNvSpPr/>
            <p:nvPr/>
          </p:nvSpPr>
          <p:spPr>
            <a:xfrm>
              <a:off x="1508270" y="4603799"/>
              <a:ext cx="851307" cy="1418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4"/>
            <a:srcRect t="16148"/>
            <a:stretch/>
          </p:blipFill>
          <p:spPr>
            <a:xfrm>
              <a:off x="3071188" y="3608380"/>
              <a:ext cx="1625808" cy="876382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5"/>
            <a:srcRect b="22808"/>
            <a:stretch/>
          </p:blipFill>
          <p:spPr>
            <a:xfrm>
              <a:off x="2711863" y="6109446"/>
              <a:ext cx="3245934" cy="2515413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4"/>
            <a:srcRect l="57326" b="84351"/>
            <a:stretch/>
          </p:blipFill>
          <p:spPr>
            <a:xfrm>
              <a:off x="3071187" y="3394434"/>
              <a:ext cx="739341" cy="174296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6"/>
            <a:srcRect t="17255"/>
            <a:stretch/>
          </p:blipFill>
          <p:spPr>
            <a:xfrm>
              <a:off x="4773729" y="4884217"/>
              <a:ext cx="1399573" cy="681222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7"/>
            <a:srcRect t="15498"/>
            <a:stretch/>
          </p:blipFill>
          <p:spPr>
            <a:xfrm>
              <a:off x="3064150" y="4884217"/>
              <a:ext cx="1625808" cy="883786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7"/>
            <a:srcRect l="59098" t="353" b="84012"/>
            <a:stretch/>
          </p:blipFill>
          <p:spPr>
            <a:xfrm>
              <a:off x="3064150" y="4672227"/>
              <a:ext cx="708650" cy="174258"/>
            </a:xfrm>
            <a:prstGeom prst="rect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</p:spPr>
        </p:pic>
        <p:cxnSp>
          <p:nvCxnSpPr>
            <p:cNvPr id="39" name="직선 화살표 연결선 42"/>
            <p:cNvCxnSpPr>
              <a:stCxn id="32" idx="3"/>
              <a:endCxn id="38" idx="1"/>
            </p:cNvCxnSpPr>
            <p:nvPr/>
          </p:nvCxnSpPr>
          <p:spPr>
            <a:xfrm>
              <a:off x="2359577" y="4674712"/>
              <a:ext cx="704573" cy="8464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직사각형 39"/>
            <p:cNvSpPr/>
            <p:nvPr/>
          </p:nvSpPr>
          <p:spPr>
            <a:xfrm>
              <a:off x="3835420" y="3359467"/>
              <a:ext cx="2337435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atinLnBrk="1">
                <a:lnSpc>
                  <a:spcPts val="15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맑은 고딕"/>
                  <a:cs typeface="Times New Roman"/>
                </a:rPr>
                <a:t>* Select two regions/countries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835495" y="4625493"/>
              <a:ext cx="2337435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atinLnBrk="1">
                <a:lnSpc>
                  <a:spcPts val="15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맑은 고딕"/>
                  <a:cs typeface="Times New Roman"/>
                </a:rPr>
                <a:t>* Select one region/country</a:t>
              </a:r>
              <a:endParaRPr lang="en-US" sz="1200">
                <a:effectLst/>
                <a:latin typeface="굴림"/>
                <a:cs typeface="굴림"/>
              </a:endParaRPr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gray">
            <a:xfrm rot="15845740" flipH="1">
              <a:off x="2384829" y="7150606"/>
              <a:ext cx="186473" cy="325739"/>
            </a:xfrm>
            <a:custGeom>
              <a:avLst/>
              <a:gdLst>
                <a:gd name="T0" fmla="*/ 556 w 640"/>
                <a:gd name="T1" fmla="*/ 2 h 816"/>
                <a:gd name="T2" fmla="*/ 137 w 640"/>
                <a:gd name="T3" fmla="*/ 257 h 816"/>
                <a:gd name="T4" fmla="*/ 300 w 640"/>
                <a:gd name="T5" fmla="*/ 720 h 816"/>
                <a:gd name="T6" fmla="*/ 240 w 640"/>
                <a:gd name="T7" fmla="*/ 816 h 816"/>
                <a:gd name="T8" fmla="*/ 640 w 640"/>
                <a:gd name="T9" fmla="*/ 750 h 816"/>
                <a:gd name="T10" fmla="*/ 527 w 640"/>
                <a:gd name="T11" fmla="*/ 387 h 816"/>
                <a:gd name="T12" fmla="*/ 466 w 640"/>
                <a:gd name="T13" fmla="*/ 486 h 816"/>
                <a:gd name="T14" fmla="*/ 556 w 640"/>
                <a:gd name="T15" fmla="*/ 2 h 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0"/>
                <a:gd name="T25" fmla="*/ 0 h 816"/>
                <a:gd name="T26" fmla="*/ 640 w 640"/>
                <a:gd name="T27" fmla="*/ 816 h 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0" h="816">
                  <a:moveTo>
                    <a:pt x="556" y="2"/>
                  </a:moveTo>
                  <a:cubicBezTo>
                    <a:pt x="563" y="4"/>
                    <a:pt x="274" y="6"/>
                    <a:pt x="137" y="257"/>
                  </a:cubicBezTo>
                  <a:cubicBezTo>
                    <a:pt x="0" y="508"/>
                    <a:pt x="306" y="720"/>
                    <a:pt x="300" y="720"/>
                  </a:cubicBezTo>
                  <a:cubicBezTo>
                    <a:pt x="304" y="725"/>
                    <a:pt x="246" y="780"/>
                    <a:pt x="240" y="816"/>
                  </a:cubicBezTo>
                  <a:cubicBezTo>
                    <a:pt x="444" y="786"/>
                    <a:pt x="632" y="757"/>
                    <a:pt x="640" y="750"/>
                  </a:cubicBezTo>
                  <a:cubicBezTo>
                    <a:pt x="538" y="606"/>
                    <a:pt x="527" y="387"/>
                    <a:pt x="527" y="387"/>
                  </a:cubicBezTo>
                  <a:cubicBezTo>
                    <a:pt x="522" y="388"/>
                    <a:pt x="478" y="510"/>
                    <a:pt x="466" y="486"/>
                  </a:cubicBezTo>
                  <a:cubicBezTo>
                    <a:pt x="28" y="92"/>
                    <a:pt x="557" y="0"/>
                    <a:pt x="556" y="2"/>
                  </a:cubicBezTo>
                  <a:close/>
                </a:path>
              </a:pathLst>
            </a:custGeom>
            <a:solidFill>
              <a:srgbClr val="FF0000"/>
            </a:solidFill>
            <a:ln w="3175" cap="rnd" cmpd="sng">
              <a:noFill/>
              <a:prstDash val="sysDot"/>
              <a:round/>
              <a:headEnd/>
              <a:tailEnd/>
            </a:ln>
          </p:spPr>
          <p:txBody>
            <a:bodyPr wrap="square" lIns="127115" tIns="63558" rIns="127115" bIns="6355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470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 (6/8)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 smtClean="0"/>
              <a:t>6. </a:t>
            </a:r>
            <a:r>
              <a:rPr lang="en-US" altLang="ko-KR" b="1" dirty="0"/>
              <a:t>Other improvements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038290"/>
            <a:ext cx="236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1)</a:t>
            </a: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GEBCO </a:t>
            </a:r>
            <a:r>
              <a:rPr lang="en-US" altLang="ko-KR" sz="2000" b="1" dirty="0"/>
              <a:t>B</a:t>
            </a:r>
            <a:r>
              <a:rPr lang="en-US" altLang="ko-KR" sz="2000" b="1" dirty="0" smtClean="0"/>
              <a:t>ase Map</a:t>
            </a:r>
            <a:endParaRPr lang="ko-KR" alt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17" y="2656413"/>
            <a:ext cx="6022503" cy="31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09" y="2656413"/>
            <a:ext cx="4595907" cy="31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74009" y="2065202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2)</a:t>
            </a:r>
            <a:r>
              <a:rPr lang="en-US" altLang="ko-KR" sz="2000" b="1" dirty="0" smtClean="0"/>
              <a:t> 3D Globe</a:t>
            </a:r>
            <a:endParaRPr lang="ko-KR" altLang="en-US" sz="2000" b="1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769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587</TotalTime>
  <Words>546</Words>
  <Application>Microsoft Office PowerPoint</Application>
  <PresentationFormat>사용자 지정</PresentationFormat>
  <Paragraphs>126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Theme</vt:lpstr>
      <vt:lpstr>INToGIS PROJECT II    Presented by KHOA (Yong BAEK)</vt:lpstr>
      <vt:lpstr>Background (1/2)</vt:lpstr>
      <vt:lpstr>Background (2/2)</vt:lpstr>
      <vt:lpstr>Improvement (1/8)</vt:lpstr>
      <vt:lpstr>Improvement (2/8)</vt:lpstr>
      <vt:lpstr>Improvement (3/8)</vt:lpstr>
      <vt:lpstr>Improvement (4/8)</vt:lpstr>
      <vt:lpstr>Improvement (5/8)</vt:lpstr>
      <vt:lpstr>Improvement (6/8)</vt:lpstr>
      <vt:lpstr>Improvement (7/8)</vt:lpstr>
      <vt:lpstr>Improvement (8/8)</vt:lpstr>
      <vt:lpstr>Development Status</vt:lpstr>
      <vt:lpstr>PowerPoint 프레젠테이션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Yong BAEK</cp:lastModifiedBy>
  <cp:revision>70</cp:revision>
  <cp:lastPrinted>2017-10-13T08:19:11Z</cp:lastPrinted>
  <dcterms:created xsi:type="dcterms:W3CDTF">2017-10-09T13:46:17Z</dcterms:created>
  <dcterms:modified xsi:type="dcterms:W3CDTF">2018-03-01T05:25:46Z</dcterms:modified>
</cp:coreProperties>
</file>