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9" r:id="rId3"/>
    <p:sldId id="315" r:id="rId4"/>
    <p:sldId id="317" r:id="rId5"/>
    <p:sldId id="318" r:id="rId6"/>
    <p:sldId id="322" r:id="rId7"/>
    <p:sldId id="323" r:id="rId8"/>
    <p:sldId id="320" r:id="rId9"/>
    <p:sldId id="314" r:id="rId10"/>
    <p:sldId id="258" r:id="rId11"/>
    <p:sldId id="311" r:id="rId12"/>
    <p:sldId id="304" r:id="rId13"/>
    <p:sldId id="305" r:id="rId14"/>
    <p:sldId id="321" r:id="rId15"/>
    <p:sldId id="306" r:id="rId16"/>
    <p:sldId id="307" r:id="rId17"/>
    <p:sldId id="308" r:id="rId18"/>
    <p:sldId id="312" r:id="rId19"/>
    <p:sldId id="313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38E8F-AB18-4B71-AED5-8B0B1EA34FDD}" type="datetimeFigureOut">
              <a:rPr lang="en-GB" smtClean="0"/>
              <a:pPr/>
              <a:t>19/03/2018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67B5B-BB57-49B2-A788-A2F065965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04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2C6E-EF6E-48EF-8AF7-61CF78DEFD25}" type="datetimeFigureOut">
              <a:rPr lang="en-GB" smtClean="0"/>
              <a:pPr/>
              <a:t>19/03/2018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D3C8D-94BE-41C0-8031-F40D75107B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14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0717-584C-4AB6-9829-31D7A9E9797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08246-27D4-46C0-A2AE-E405F314A3EA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pPr defTabSz="914239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3568" y="6093297"/>
            <a:ext cx="5976664" cy="628180"/>
          </a:xfrm>
          <a:prstGeom prst="rect">
            <a:avLst/>
          </a:prstGeom>
        </p:spPr>
        <p:txBody>
          <a:bodyPr lIns="80147" tIns="40074" rIns="80147" bIns="40074"/>
          <a:lstStyle/>
          <a:p>
            <a:pPr defTabSz="914239"/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80147" tIns="40074" rIns="80147" bIns="40074"/>
          <a:lstStyle/>
          <a:p>
            <a:pPr defTabSz="914239"/>
            <a:fld id="{FCE3361C-879F-40B4-AA18-BEA94D41D0A8}" type="slidenum">
              <a:rPr lang="de-DE">
                <a:solidFill>
                  <a:prstClr val="black">
                    <a:tint val="75000"/>
                  </a:prstClr>
                </a:solidFill>
              </a:rPr>
              <a:pPr defTabSz="914239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7Cs PPTsta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36"/>
            <a:ext cx="9144000" cy="68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9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Cs PPTcont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36"/>
            <a:ext cx="9144000" cy="6852728"/>
          </a:xfrm>
          <a:prstGeom prst="rect">
            <a:avLst/>
          </a:prstGeom>
        </p:spPr>
      </p:pic>
      <p:sp>
        <p:nvSpPr>
          <p:cNvPr id="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5676" y="1306067"/>
            <a:ext cx="8276803" cy="486597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lang="en-US" sz="2400" kern="1200" baseline="0" dirty="0" smtClean="0">
                <a:solidFill>
                  <a:schemeClr val="tx1"/>
                </a:solidFill>
                <a:effectLst/>
                <a:latin typeface="Gibson"/>
                <a:ea typeface="+mn-ea"/>
                <a:cs typeface="+mn-cs"/>
              </a:defRPr>
            </a:lvl1pPr>
            <a:lvl2pPr>
              <a:defRPr lang="en-US" sz="2100" kern="1200" baseline="0" dirty="0" smtClean="0">
                <a:solidFill>
                  <a:schemeClr val="tx1"/>
                </a:solidFill>
                <a:effectLst/>
                <a:latin typeface="Gibson"/>
                <a:ea typeface="+mn-ea"/>
                <a:cs typeface="+mn-cs"/>
              </a:defRPr>
            </a:lvl2pPr>
            <a:lvl3pPr>
              <a:defRPr lang="en-US" sz="3500" kern="1200" baseline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bson"/>
                <a:ea typeface="+mn-ea"/>
                <a:cs typeface="+mn-cs"/>
              </a:defRPr>
            </a:lvl3pPr>
            <a:lvl4pPr>
              <a:defRPr lang="en-US" sz="3500" kern="1200" baseline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bson"/>
                <a:ea typeface="+mn-ea"/>
                <a:cs typeface="+mn-cs"/>
              </a:defRPr>
            </a:lvl4pPr>
            <a:lvl5pPr>
              <a:defRPr lang="en-GB" sz="3500" kern="1200" baseline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bson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5677" y="163259"/>
            <a:ext cx="7466072" cy="848071"/>
          </a:xfrm>
        </p:spPr>
        <p:txBody>
          <a:bodyPr/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effectLst/>
              </a:defRPr>
            </a:lvl1pPr>
            <a:lvl2pPr marL="457119" indent="0">
              <a:buNone/>
              <a:defRPr/>
            </a:lvl2pPr>
            <a:lvl3pPr marL="914239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3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bson"/>
              </a:rPr>
              <a:t>Insert Header</a:t>
            </a:r>
            <a:endParaRPr lang="en-GB" sz="35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bson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043608" y="6392361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Unveiling of ENC Depth Information, 8th WENDWG meeting. 20 - 22 March 2018 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0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pany meeting bod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1EB646-AC35-4BEA-B177-DF9DCF5181AB}" type="datetimeFigureOut">
              <a:rPr lang="en-GB" smtClean="0"/>
              <a:pPr/>
              <a:t>19/03/2018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B3006D-B139-41D7-8661-72E50F2F77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6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056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252" y="2108846"/>
            <a:ext cx="7019497" cy="1188912"/>
          </a:xfrm>
          <a:prstGeom prst="rect">
            <a:avLst/>
          </a:prstGeom>
          <a:noFill/>
        </p:spPr>
        <p:txBody>
          <a:bodyPr wrap="square" lIns="80133" tIns="40067" rIns="80133" bIns="40067" rtlCol="0">
            <a:spAutoFit/>
          </a:bodyPr>
          <a:lstStyle/>
          <a:p>
            <a:pPr algn="ctr" defTabSz="914077"/>
            <a:r>
              <a:rPr lang="de-DE" sz="2400" dirty="0" smtClean="0"/>
              <a:t>8th WENDWG </a:t>
            </a:r>
            <a:r>
              <a:rPr lang="de-DE" sz="2400" dirty="0" err="1" smtClean="0"/>
              <a:t>meeting</a:t>
            </a:r>
            <a:endParaRPr lang="de-DE" sz="2400" dirty="0" smtClean="0"/>
          </a:p>
          <a:p>
            <a:pPr algn="ctr" defTabSz="914077"/>
            <a:r>
              <a:rPr lang="de-DE" sz="2400" dirty="0" smtClean="0"/>
              <a:t>20 – 22 March 2018</a:t>
            </a:r>
          </a:p>
          <a:p>
            <a:pPr algn="ctr" defTabSz="914077"/>
            <a:r>
              <a:rPr lang="de-DE" sz="2400" dirty="0" smtClean="0"/>
              <a:t>Buenos Aires</a:t>
            </a:r>
            <a:endParaRPr lang="de-D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86339" y="5159317"/>
            <a:ext cx="3817621" cy="357915"/>
          </a:xfrm>
          <a:prstGeom prst="rect">
            <a:avLst/>
          </a:prstGeom>
          <a:noFill/>
        </p:spPr>
        <p:txBody>
          <a:bodyPr wrap="square" lIns="80133" tIns="40067" rIns="80133" bIns="40067" rtlCol="0">
            <a:spAutoFit/>
          </a:bodyPr>
          <a:lstStyle/>
          <a:p>
            <a:pPr algn="ctr" defTabSz="914077"/>
            <a:r>
              <a:rPr lang="de-DE" dirty="0">
                <a:solidFill>
                  <a:prstClr val="black"/>
                </a:solidFill>
              </a:rPr>
              <a:t>Friedhelm Moggert-Kägeler, SevenCs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2252" y="3392216"/>
            <a:ext cx="7019497" cy="1435133"/>
          </a:xfrm>
          <a:prstGeom prst="rect">
            <a:avLst/>
          </a:prstGeom>
          <a:noFill/>
        </p:spPr>
        <p:txBody>
          <a:bodyPr wrap="square" lIns="80133" tIns="40067" rIns="80133" bIns="40067" rtlCol="0">
            <a:spAutoFit/>
          </a:bodyPr>
          <a:lstStyle/>
          <a:p>
            <a:pPr algn="ctr" defTabSz="914077"/>
            <a:r>
              <a:rPr lang="de-DE" sz="4400" smtClean="0"/>
              <a:t>Unveiling of ENC depth information</a:t>
            </a:r>
            <a:r>
              <a:rPr lang="de-DE" sz="2400" smtClean="0"/>
              <a:t>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133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5678" y="163260"/>
            <a:ext cx="7527647" cy="848071"/>
          </a:xfrm>
        </p:spPr>
        <p:txBody>
          <a:bodyPr>
            <a:noAutofit/>
          </a:bodyPr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Contours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ENCs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ENCs </a:t>
            </a:r>
            <a:r>
              <a:rPr lang="de-DE" dirty="0" err="1" smtClean="0"/>
              <a:t>use</a:t>
            </a:r>
            <a:r>
              <a:rPr lang="de-DE" dirty="0" smtClean="0"/>
              <a:t> same </a:t>
            </a:r>
            <a:r>
              <a:rPr lang="de-DE" dirty="0" err="1" smtClean="0"/>
              <a:t>contour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r>
              <a:rPr lang="de-DE" dirty="0" smtClean="0"/>
              <a:t> </a:t>
            </a:r>
            <a:r>
              <a:rPr lang="de-DE" dirty="0" err="1" smtClean="0"/>
              <a:t>charts</a:t>
            </a:r>
            <a:endParaRPr lang="de-DE" dirty="0" smtClean="0"/>
          </a:p>
          <a:p>
            <a:r>
              <a:rPr lang="de-DE" dirty="0" smtClean="0"/>
              <a:t>-2m, -1m, 0m, 2m, </a:t>
            </a:r>
            <a:r>
              <a:rPr lang="de-DE" b="1" dirty="0" smtClean="0"/>
              <a:t>5m,10m, 20m</a:t>
            </a:r>
            <a:r>
              <a:rPr lang="de-DE" dirty="0" smtClean="0"/>
              <a:t>, 30m, 50m, …</a:t>
            </a:r>
          </a:p>
          <a:p>
            <a:r>
              <a:rPr lang="de-DE" dirty="0" smtClean="0"/>
              <a:t>ECDIS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contour</a:t>
            </a:r>
            <a:r>
              <a:rPr lang="de-DE" dirty="0"/>
              <a:t> </a:t>
            </a:r>
            <a:r>
              <a:rPr lang="de-DE" dirty="0" err="1" smtClean="0"/>
              <a:t>display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bound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schema</a:t>
            </a:r>
            <a:endParaRPr lang="de-DE" dirty="0" smtClean="0"/>
          </a:p>
          <a:p>
            <a:r>
              <a:rPr lang="de-DE" dirty="0" err="1" smtClean="0"/>
              <a:t>Hence</a:t>
            </a:r>
            <a:r>
              <a:rPr lang="de-DE" dirty="0" smtClean="0"/>
              <a:t> ECDIS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contour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/>
              <a:t> </a:t>
            </a:r>
            <a:r>
              <a:rPr lang="de-DE" dirty="0" err="1" smtClean="0"/>
              <a:t>reflected</a:t>
            </a:r>
            <a:r>
              <a:rPr lang="de-DE" dirty="0" smtClean="0"/>
              <a:t> in ECDIS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r>
              <a:rPr lang="de-DE" dirty="0" err="1" smtClean="0"/>
              <a:t>display</a:t>
            </a:r>
            <a:endParaRPr lang="de-DE" dirty="0" smtClean="0"/>
          </a:p>
          <a:p>
            <a:r>
              <a:rPr lang="de-DE" dirty="0" smtClean="0"/>
              <a:t>This </a:t>
            </a:r>
            <a:r>
              <a:rPr lang="de-DE" dirty="0" err="1" smtClean="0"/>
              <a:t>results</a:t>
            </a:r>
            <a:r>
              <a:rPr lang="de-DE" dirty="0" smtClean="0"/>
              <a:t> in </a:t>
            </a:r>
            <a:r>
              <a:rPr lang="de-DE" dirty="0" err="1" smtClean="0"/>
              <a:t>unused</a:t>
            </a:r>
            <a:r>
              <a:rPr lang="de-DE" dirty="0" smtClean="0"/>
              <a:t> </a:t>
            </a:r>
            <a:r>
              <a:rPr lang="de-DE" dirty="0" err="1" smtClean="0"/>
              <a:t>potentially</a:t>
            </a:r>
            <a:r>
              <a:rPr lang="de-DE" dirty="0" smtClean="0"/>
              <a:t> </a:t>
            </a:r>
            <a:r>
              <a:rPr lang="de-DE" dirty="0" err="1" smtClean="0"/>
              <a:t>navigable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endParaRPr lang="de-DE" dirty="0" smtClean="0"/>
          </a:p>
          <a:p>
            <a:r>
              <a:rPr lang="de-DE" dirty="0" smtClean="0"/>
              <a:t>=&gt; ENCs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denser</a:t>
            </a:r>
            <a:r>
              <a:rPr lang="de-DE" dirty="0" smtClean="0"/>
              <a:t> </a:t>
            </a:r>
            <a:r>
              <a:rPr lang="de-DE" dirty="0" err="1" smtClean="0"/>
              <a:t>contours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420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2" y="2852936"/>
            <a:ext cx="7527647" cy="1440160"/>
          </a:xfrm>
        </p:spPr>
        <p:txBody>
          <a:bodyPr>
            <a:noAutofit/>
          </a:bodyPr>
          <a:lstStyle/>
          <a:p>
            <a:pPr algn="ctr"/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ECDIS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9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Safety Contour 10m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9" y="1142809"/>
            <a:ext cx="8601007" cy="512954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3217360" y="3037136"/>
            <a:ext cx="500858" cy="223962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  <a:tailEnd type="triangle"/>
          </a:ln>
        </p:spPr>
      </p:cxnSp>
      <p:cxnSp>
        <p:nvCxnSpPr>
          <p:cNvPr id="6" name="Straight Arrow Connector 5"/>
          <p:cNvCxnSpPr/>
          <p:nvPr/>
        </p:nvCxnSpPr>
        <p:spPr>
          <a:xfrm>
            <a:off x="4879874" y="3074416"/>
            <a:ext cx="677319" cy="877069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  <a:tailEnd type="triangle"/>
          </a:ln>
        </p:spPr>
      </p:cxnSp>
      <p:sp>
        <p:nvSpPr>
          <p:cNvPr id="7" name="TextBox 6"/>
          <p:cNvSpPr txBox="1"/>
          <p:nvPr/>
        </p:nvSpPr>
        <p:spPr>
          <a:xfrm>
            <a:off x="3709956" y="2725593"/>
            <a:ext cx="1477789" cy="357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r>
              <a:rPr lang="de-DE" dirty="0" smtClean="0"/>
              <a:t>10m Contour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1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Safety Contour </a:t>
            </a:r>
            <a:r>
              <a:rPr lang="en-GB" dirty="0" smtClean="0"/>
              <a:t>20m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9" y="1142809"/>
            <a:ext cx="8601007" cy="512954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3586808" y="2887874"/>
            <a:ext cx="500858" cy="214572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  <a:tailEnd type="triangle"/>
          </a:ln>
        </p:spPr>
      </p:cxnSp>
      <p:cxnSp>
        <p:nvCxnSpPr>
          <p:cNvPr id="6" name="Straight Arrow Connector 5"/>
          <p:cNvCxnSpPr/>
          <p:nvPr/>
        </p:nvCxnSpPr>
        <p:spPr>
          <a:xfrm>
            <a:off x="4818298" y="2943864"/>
            <a:ext cx="246298" cy="419825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  <a:tailEnd type="triangle"/>
          </a:ln>
        </p:spPr>
      </p:cxnSp>
      <p:sp>
        <p:nvSpPr>
          <p:cNvPr id="7" name="TextBox 6"/>
          <p:cNvSpPr txBox="1"/>
          <p:nvPr/>
        </p:nvSpPr>
        <p:spPr>
          <a:xfrm>
            <a:off x="3956255" y="2567011"/>
            <a:ext cx="1477789" cy="357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r>
              <a:rPr lang="de-DE" dirty="0"/>
              <a:t>2</a:t>
            </a:r>
            <a:r>
              <a:rPr lang="de-DE" dirty="0" smtClean="0"/>
              <a:t>0m Contour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0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Safety Contour 11m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9" y="1142809"/>
            <a:ext cx="8601007" cy="512954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3586808" y="2887874"/>
            <a:ext cx="500858" cy="214572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  <a:tailEnd type="triangle"/>
          </a:ln>
        </p:spPr>
      </p:cxnSp>
      <p:cxnSp>
        <p:nvCxnSpPr>
          <p:cNvPr id="6" name="Straight Arrow Connector 5"/>
          <p:cNvCxnSpPr/>
          <p:nvPr/>
        </p:nvCxnSpPr>
        <p:spPr>
          <a:xfrm>
            <a:off x="4818298" y="2943864"/>
            <a:ext cx="246298" cy="419825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  <a:tailEnd type="triangle"/>
          </a:ln>
        </p:spPr>
      </p:cxnSp>
      <p:sp>
        <p:nvSpPr>
          <p:cNvPr id="7" name="TextBox 6"/>
          <p:cNvSpPr txBox="1"/>
          <p:nvPr/>
        </p:nvSpPr>
        <p:spPr>
          <a:xfrm>
            <a:off x="3956255" y="2567011"/>
            <a:ext cx="1477789" cy="357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r>
              <a:rPr lang="de-DE" dirty="0"/>
              <a:t>2</a:t>
            </a:r>
            <a:r>
              <a:rPr lang="de-DE" dirty="0" smtClean="0"/>
              <a:t>0m Contour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478466" y="3363689"/>
            <a:ext cx="1358771" cy="979659"/>
          </a:xfrm>
          <a:prstGeom prst="rect">
            <a:avLst/>
          </a:prstGeom>
          <a:noFill/>
          <a:ln w="34925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5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Safety Contour 11m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9" y="1142809"/>
            <a:ext cx="8601072" cy="51295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6357662" y="2567011"/>
            <a:ext cx="246298" cy="419825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  <a:tailEnd type="triangle"/>
          </a:ln>
        </p:spPr>
      </p:cxnSp>
      <p:sp>
        <p:nvSpPr>
          <p:cNvPr id="6" name="TextBox 5"/>
          <p:cNvSpPr txBox="1"/>
          <p:nvPr/>
        </p:nvSpPr>
        <p:spPr>
          <a:xfrm>
            <a:off x="5495618" y="2190158"/>
            <a:ext cx="1477789" cy="357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r>
              <a:rPr lang="de-DE" dirty="0"/>
              <a:t>2</a:t>
            </a:r>
            <a:r>
              <a:rPr lang="de-DE" dirty="0" smtClean="0"/>
              <a:t>0m Contour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16422" y="4408659"/>
            <a:ext cx="307873" cy="453298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  <a:tailEnd type="triangle"/>
          </a:ln>
        </p:spPr>
      </p:cxnSp>
      <p:sp>
        <p:nvSpPr>
          <p:cNvPr id="8" name="TextBox 7"/>
          <p:cNvSpPr txBox="1"/>
          <p:nvPr/>
        </p:nvSpPr>
        <p:spPr>
          <a:xfrm>
            <a:off x="1000677" y="4865833"/>
            <a:ext cx="1477789" cy="357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r>
              <a:rPr lang="de-DE" dirty="0" smtClean="0"/>
              <a:t>10m Contour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1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SC 11m „Lost</a:t>
            </a:r>
            <a:r>
              <a:rPr lang="en-GB" dirty="0"/>
              <a:t>“ Navigable Area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9" y="1142810"/>
            <a:ext cx="8601007" cy="512954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6357662" y="2567011"/>
            <a:ext cx="246298" cy="419825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  <a:tailEnd type="triangle"/>
          </a:ln>
        </p:spPr>
      </p:cxnSp>
      <p:sp>
        <p:nvSpPr>
          <p:cNvPr id="6" name="TextBox 5"/>
          <p:cNvSpPr txBox="1"/>
          <p:nvPr/>
        </p:nvSpPr>
        <p:spPr>
          <a:xfrm>
            <a:off x="5495618" y="2190158"/>
            <a:ext cx="1477789" cy="357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r>
              <a:rPr lang="de-DE" dirty="0"/>
              <a:t>2</a:t>
            </a:r>
            <a:r>
              <a:rPr lang="de-DE" dirty="0" smtClean="0"/>
              <a:t>0m Contour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16422" y="4408659"/>
            <a:ext cx="307873" cy="453298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  <a:tailEnd type="triangle"/>
          </a:ln>
        </p:spPr>
      </p:cxnSp>
      <p:sp>
        <p:nvSpPr>
          <p:cNvPr id="8" name="TextBox 7"/>
          <p:cNvSpPr txBox="1"/>
          <p:nvPr/>
        </p:nvSpPr>
        <p:spPr>
          <a:xfrm>
            <a:off x="1000677" y="4865833"/>
            <a:ext cx="1477789" cy="357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r>
              <a:rPr lang="de-DE" dirty="0" smtClean="0"/>
              <a:t>10m Contour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1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ENC with High Density Contours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0" y="1142809"/>
            <a:ext cx="8266506" cy="514874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1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2" y="2852936"/>
            <a:ext cx="7527647" cy="1440160"/>
          </a:xfrm>
        </p:spPr>
        <p:txBody>
          <a:bodyPr>
            <a:noAutofit/>
          </a:bodyPr>
          <a:lstStyle/>
          <a:p>
            <a:pPr algn="ctr"/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ENCs</a:t>
            </a:r>
          </a:p>
          <a:p>
            <a:pPr algn="ctr"/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denser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contours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72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5678" y="163260"/>
            <a:ext cx="7527647" cy="848071"/>
          </a:xfrm>
        </p:spPr>
        <p:txBody>
          <a:bodyPr>
            <a:no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denser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contours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ENCs (?)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producers</a:t>
            </a:r>
            <a:r>
              <a:rPr lang="de-DE" dirty="0" smtClean="0"/>
              <a:t> </a:t>
            </a:r>
            <a:r>
              <a:rPr lang="de-DE" dirty="0" err="1" smtClean="0"/>
              <a:t>say</a:t>
            </a:r>
            <a:r>
              <a:rPr lang="de-DE" dirty="0" smtClean="0"/>
              <a:t>:</a:t>
            </a:r>
          </a:p>
          <a:p>
            <a:r>
              <a:rPr lang="de-DE" dirty="0" smtClean="0"/>
              <a:t>Still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manual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in </a:t>
            </a:r>
            <a:r>
              <a:rPr lang="de-DE" dirty="0" err="1" smtClean="0"/>
              <a:t>contour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endParaRPr lang="de-DE" dirty="0" smtClean="0"/>
          </a:p>
          <a:p>
            <a:r>
              <a:rPr lang="de-DE" dirty="0" err="1" smtClean="0"/>
              <a:t>Contour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at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intervals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result</a:t>
            </a:r>
            <a:r>
              <a:rPr lang="de-DE" dirty="0" smtClean="0"/>
              <a:t> in </a:t>
            </a:r>
            <a:r>
              <a:rPr lang="de-DE" dirty="0" err="1" smtClean="0"/>
              <a:t>topological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(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overlaps</a:t>
            </a:r>
            <a:r>
              <a:rPr lang="de-DE" dirty="0" smtClean="0"/>
              <a:t>, </a:t>
            </a:r>
            <a:r>
              <a:rPr lang="de-DE" dirty="0" err="1" smtClean="0"/>
              <a:t>degenerated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)</a:t>
            </a:r>
          </a:p>
          <a:p>
            <a:r>
              <a:rPr lang="de-DE" dirty="0" smtClean="0"/>
              <a:t>Potential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5MB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endParaRPr lang="de-DE" dirty="0"/>
          </a:p>
          <a:p>
            <a:pPr marL="0" indent="0">
              <a:buNone/>
            </a:pPr>
            <a:r>
              <a:rPr lang="de-DE" dirty="0" err="1" smtClean="0"/>
              <a:t>What</a:t>
            </a:r>
            <a:r>
              <a:rPr lang="de-DE" dirty="0"/>
              <a:t> </a:t>
            </a:r>
            <a:r>
              <a:rPr lang="de-DE" dirty="0" smtClean="0"/>
              <a:t>SevenCs </a:t>
            </a:r>
            <a:r>
              <a:rPr lang="de-DE" dirty="0" err="1" smtClean="0"/>
              <a:t>thinks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solved</a:t>
            </a:r>
            <a:r>
              <a:rPr lang="de-DE" dirty="0" smtClean="0"/>
              <a:t>  </a:t>
            </a:r>
            <a:r>
              <a:rPr lang="de-DE" dirty="0" err="1" smtClean="0"/>
              <a:t>navigation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ECDIS will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significantly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effective</a:t>
            </a:r>
            <a:r>
              <a:rPr lang="de-DE" dirty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794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2" y="2852936"/>
            <a:ext cx="7527647" cy="848071"/>
          </a:xfrm>
        </p:spPr>
        <p:txBody>
          <a:bodyPr>
            <a:noAutofit/>
          </a:bodyPr>
          <a:lstStyle/>
          <a:p>
            <a:pPr algn="ctr"/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SevenCs</a:t>
            </a:r>
          </a:p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6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69655" y="1730923"/>
            <a:ext cx="8003800" cy="457123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you very much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your attention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www.sevencs.com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mo@sevencs.com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85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5678" y="163260"/>
            <a:ext cx="7527647" cy="848071"/>
          </a:xfrm>
        </p:spPr>
        <p:txBody>
          <a:bodyPr>
            <a:no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SevenCs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Located </a:t>
            </a:r>
            <a:r>
              <a:rPr lang="en-GB" dirty="0"/>
              <a:t>in Hamburg, founded in 1992</a:t>
            </a:r>
          </a:p>
          <a:p>
            <a:r>
              <a:rPr lang="en-GB" dirty="0" smtClean="0"/>
              <a:t>7Cs </a:t>
            </a:r>
            <a:r>
              <a:rPr lang="en-GB" dirty="0"/>
              <a:t>belongs to </a:t>
            </a:r>
            <a:r>
              <a:rPr lang="en-GB" dirty="0" err="1"/>
              <a:t>ChartWorld</a:t>
            </a:r>
            <a:r>
              <a:rPr lang="en-GB" dirty="0"/>
              <a:t> </a:t>
            </a:r>
            <a:r>
              <a:rPr lang="en-GB" dirty="0" smtClean="0"/>
              <a:t>International group of companies (</a:t>
            </a:r>
            <a:r>
              <a:rPr lang="en-GB" i="1" dirty="0" smtClean="0"/>
              <a:t>Digital Chart Agent, ECDIS </a:t>
            </a:r>
            <a:r>
              <a:rPr lang="en-GB" i="1" dirty="0"/>
              <a:t>Manufacturer, </a:t>
            </a:r>
            <a:r>
              <a:rPr lang="en-GB" i="1" dirty="0" smtClean="0"/>
              <a:t>VAR, ENC and SENC distribution services</a:t>
            </a:r>
            <a:r>
              <a:rPr lang="en-GB" dirty="0" smtClean="0"/>
              <a:t>)</a:t>
            </a:r>
          </a:p>
          <a:p>
            <a:r>
              <a:rPr lang="en-GB" dirty="0" smtClean="0"/>
              <a:t>Products and Services </a:t>
            </a:r>
            <a:r>
              <a:rPr lang="en-GB" dirty="0"/>
              <a:t>related to ENC / </a:t>
            </a:r>
            <a:r>
              <a:rPr lang="en-GB" dirty="0" smtClean="0"/>
              <a:t>ECDIS</a:t>
            </a:r>
          </a:p>
          <a:p>
            <a:r>
              <a:rPr lang="de-DE" dirty="0"/>
              <a:t>Long 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IHO Working Groups</a:t>
            </a:r>
          </a:p>
          <a:p>
            <a:pPr lvl="1"/>
            <a:r>
              <a:rPr lang="en-GB" dirty="0"/>
              <a:t>TSMAD and Colours &amp; Symbols</a:t>
            </a:r>
          </a:p>
          <a:p>
            <a:pPr lvl="1"/>
            <a:r>
              <a:rPr lang="en-GB" dirty="0"/>
              <a:t>S-100 Working Group, ENC Working </a:t>
            </a:r>
            <a:r>
              <a:rPr lang="en-GB" dirty="0" smtClean="0"/>
              <a:t>Group</a:t>
            </a:r>
          </a:p>
          <a:p>
            <a:pPr lvl="1"/>
            <a:r>
              <a:rPr lang="de-DE" dirty="0" err="1" smtClean="0"/>
              <a:t>Contributor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S-100/S-101 </a:t>
            </a:r>
            <a:r>
              <a:rPr lang="de-DE" dirty="0" err="1" smtClean="0"/>
              <a:t>Testbed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881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World Global prese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" y="1098864"/>
            <a:ext cx="9142970" cy="57591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11760" y="404664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Founded in </a:t>
            </a:r>
            <a:r>
              <a:rPr lang="en-US" sz="4000" b="1" dirty="0" smtClean="0">
                <a:solidFill>
                  <a:srgbClr val="F68B16"/>
                </a:solidFill>
                <a:latin typeface="+mj-lt"/>
              </a:rPr>
              <a:t>1992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68B16"/>
                </a:solidFill>
                <a:latin typeface="+mj-lt"/>
              </a:rPr>
              <a:t>80+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Employees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68B16"/>
                </a:solidFill>
                <a:latin typeface="+mj-lt"/>
              </a:rPr>
              <a:t>4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Office locations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7664" y="29969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Hamburg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41490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Limassol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61653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Singapore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4408" y="40770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Tokyo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Picture 15" descr="Singapore offi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005064"/>
            <a:ext cx="144968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Hamburg office.png"/>
          <p:cNvPicPr>
            <a:picLocks noChangeAspect="1"/>
          </p:cNvPicPr>
          <p:nvPr/>
        </p:nvPicPr>
        <p:blipFill>
          <a:blip r:embed="rId5" cstate="print"/>
          <a:srcRect l="6347" r="4922"/>
          <a:stretch>
            <a:fillRect/>
          </a:stretch>
        </p:blipFill>
        <p:spPr>
          <a:xfrm>
            <a:off x="611560" y="3356992"/>
            <a:ext cx="1440165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 descr="Cypus offic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4581368"/>
            <a:ext cx="1412149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YusenBuilding-ServCorp.jpg"/>
          <p:cNvPicPr>
            <a:picLocks noChangeAspect="1"/>
          </p:cNvPicPr>
          <p:nvPr/>
        </p:nvPicPr>
        <p:blipFill>
          <a:blip r:embed="rId7" cstate="print"/>
          <a:srcRect l="42480" r="7545"/>
          <a:stretch>
            <a:fillRect/>
          </a:stretch>
        </p:blipFill>
        <p:spPr>
          <a:xfrm>
            <a:off x="6804248" y="3068960"/>
            <a:ext cx="1440160" cy="21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319449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ECDIS Kernel software</a:t>
            </a:r>
          </a:p>
          <a:p>
            <a:r>
              <a:rPr lang="de-DE" dirty="0" smtClean="0"/>
              <a:t>Web based solutions for electronic charts</a:t>
            </a:r>
          </a:p>
          <a:p>
            <a:r>
              <a:rPr lang="de-DE" dirty="0" smtClean="0"/>
              <a:t>Chart Production/Validation Software</a:t>
            </a:r>
          </a:p>
          <a:p>
            <a:r>
              <a:rPr lang="de-DE" dirty="0" smtClean="0"/>
              <a:t>Navigation Software (ECS, PPU)</a:t>
            </a:r>
          </a:p>
          <a:p>
            <a:r>
              <a:rPr lang="de-DE" dirty="0" smtClean="0"/>
              <a:t>Software Development (e.g. ECDIS for ChartWorld )</a:t>
            </a:r>
          </a:p>
          <a:p>
            <a:r>
              <a:rPr lang="de-DE" dirty="0" smtClean="0"/>
              <a:t>Training and Consulting</a:t>
            </a: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SevenCs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Products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Services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18" y="1124744"/>
            <a:ext cx="610999" cy="648072"/>
          </a:xfrm>
          <a:prstGeom prst="rect">
            <a:avLst/>
          </a:prstGeom>
        </p:spPr>
      </p:pic>
      <p:grpSp>
        <p:nvGrpSpPr>
          <p:cNvPr id="5" name="Group 36"/>
          <p:cNvGrpSpPr/>
          <p:nvPr/>
        </p:nvGrpSpPr>
        <p:grpSpPr>
          <a:xfrm>
            <a:off x="7147249" y="1683707"/>
            <a:ext cx="1368152" cy="1368152"/>
            <a:chOff x="2390353" y="1218137"/>
            <a:chExt cx="5912695" cy="5124989"/>
          </a:xfrm>
        </p:grpSpPr>
        <p:pic>
          <p:nvPicPr>
            <p:cNvPr id="6" name="Bild 3" descr="V:\04_Sales\01_PriceLists\02_SevenCs\01_ECDISKernel\01_WordDraft\01_Pictures\Chart Display Modules\aml_ral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59112" y="1218137"/>
              <a:ext cx="2743936" cy="1800199"/>
            </a:xfrm>
            <a:prstGeom prst="rect">
              <a:avLst/>
            </a:prstGeom>
            <a:noFill/>
            <a:ln>
              <a:noFill/>
            </a:ln>
            <a:effectLst>
              <a:outerShdw blurRad="101600" dist="35921" dir="2700000" sx="103000" sy="103000" algn="ctr" rotWithShape="0">
                <a:schemeClr val="tx1">
                  <a:lumMod val="50000"/>
                  <a:lumOff val="50000"/>
                  <a:alpha val="95000"/>
                </a:schemeClr>
              </a:outerShdw>
            </a:effectLst>
          </p:spPr>
        </p:pic>
        <p:pic>
          <p:nvPicPr>
            <p:cNvPr id="7" name="Bild 5" descr="V:\04_Sales\01_PriceLists\02_SevenCs\01_ECDISKernel\01_WordDraft\01_Pictures\Chart Display Modules\mil2525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5871" y="1753551"/>
              <a:ext cx="2743936" cy="1800200"/>
            </a:xfrm>
            <a:prstGeom prst="rect">
              <a:avLst/>
            </a:prstGeom>
            <a:noFill/>
            <a:ln>
              <a:noFill/>
            </a:ln>
            <a:effectLst>
              <a:outerShdw blurRad="101600" dist="35921" dir="2700000" sx="103000" sy="103000" algn="ctr" rotWithShape="0">
                <a:schemeClr val="tx1">
                  <a:lumMod val="50000"/>
                  <a:lumOff val="50000"/>
                  <a:alpha val="95000"/>
                </a:schemeClr>
              </a:outerShdw>
            </a:effectLst>
          </p:spPr>
        </p:pic>
        <p:pic>
          <p:nvPicPr>
            <p:cNvPr id="8" name="Bild 6" descr="V:\04_Sales\01_PriceLists\02_SevenCs\01_ECDISKernel\01_WordDraft\01_Pictures\Chart Display Modules\vmap1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1615" y="2323633"/>
              <a:ext cx="2743936" cy="1797543"/>
            </a:xfrm>
            <a:prstGeom prst="rect">
              <a:avLst/>
            </a:prstGeom>
            <a:noFill/>
            <a:ln>
              <a:noFill/>
            </a:ln>
            <a:effectLst>
              <a:outerShdw blurRad="101600" dist="35921" dir="2700000" sx="103000" sy="103000" algn="ctr" rotWithShape="0">
                <a:schemeClr val="tx1">
                  <a:lumMod val="50000"/>
                  <a:lumOff val="50000"/>
                  <a:alpha val="95000"/>
                </a:schemeClr>
              </a:outerShdw>
            </a:effectLst>
          </p:spPr>
        </p:pic>
        <p:pic>
          <p:nvPicPr>
            <p:cNvPr id="9" name="Picture 3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843" y="3040630"/>
              <a:ext cx="2743936" cy="1736831"/>
            </a:xfrm>
            <a:prstGeom prst="rect">
              <a:avLst/>
            </a:prstGeom>
            <a:noFill/>
            <a:ln>
              <a:noFill/>
            </a:ln>
            <a:effectLst>
              <a:outerShdw blurRad="101600" dist="35921" dir="2700000" sx="103000" sy="103000" algn="ctr" rotWithShape="0">
                <a:schemeClr val="tx1">
                  <a:lumMod val="50000"/>
                  <a:lumOff val="50000"/>
                  <a:alpha val="9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4" descr="dte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7692" y="3670402"/>
              <a:ext cx="2736304" cy="1944216"/>
            </a:xfrm>
            <a:prstGeom prst="rect">
              <a:avLst/>
            </a:prstGeom>
            <a:noFill/>
            <a:ln>
              <a:noFill/>
            </a:ln>
            <a:effectLst>
              <a:outerShdw blurRad="101600" dist="35921" dir="2700000" sx="103000" sy="103000" algn="ctr" rotWithShape="0">
                <a:schemeClr val="tx1">
                  <a:lumMod val="50000"/>
                  <a:lumOff val="50000"/>
                  <a:alpha val="95000"/>
                </a:schemeClr>
              </a:outerShdw>
            </a:effectLst>
          </p:spPr>
        </p:pic>
        <p:pic>
          <p:nvPicPr>
            <p:cNvPr id="11" name="Picture 35" descr="arin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90353" y="4398910"/>
              <a:ext cx="2736304" cy="1944216"/>
            </a:xfrm>
            <a:prstGeom prst="rect">
              <a:avLst/>
            </a:prstGeom>
            <a:noFill/>
            <a:ln>
              <a:noFill/>
            </a:ln>
            <a:effectLst>
              <a:outerShdw blurRad="101600" dist="35921" dir="2700000" sx="103000" sy="103000" algn="ctr" rotWithShape="0">
                <a:schemeClr val="tx1">
                  <a:lumMod val="50000"/>
                  <a:lumOff val="50000"/>
                  <a:alpha val="95000"/>
                </a:schemeClr>
              </a:outerShdw>
            </a:effectLst>
          </p:spPr>
        </p:pic>
      </p:grpSp>
      <p:pic>
        <p:nvPicPr>
          <p:cNvPr id="12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54776"/>
            <a:ext cx="868878" cy="576064"/>
          </a:xfrm>
          <a:prstGeom prst="rect">
            <a:avLst/>
          </a:prstGeom>
          <a:ln w="15875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 descr="C:\Users\mo\AppData\Local\Microsoft\Windows\Temporary Internet Files\Content.IE5\LRWUSMRX\training-icon[1]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4435" y="4689140"/>
            <a:ext cx="864565" cy="86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/>
          <a:srcRect l="4283" t="54443" r="65734" b="16093"/>
          <a:stretch>
            <a:fillRect/>
          </a:stretch>
        </p:blipFill>
        <p:spPr bwMode="auto">
          <a:xfrm>
            <a:off x="6941675" y="4329334"/>
            <a:ext cx="1512168" cy="79208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1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2" y="2852936"/>
            <a:ext cx="7527647" cy="848071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S-100/S-101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38414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5676" y="1306067"/>
            <a:ext cx="8204795" cy="4865979"/>
          </a:xfrm>
        </p:spPr>
        <p:txBody>
          <a:bodyPr>
            <a:noAutofit/>
          </a:bodyPr>
          <a:lstStyle/>
          <a:p>
            <a:r>
              <a:rPr lang="en-US" dirty="0"/>
              <a:t>Member of IHO </a:t>
            </a:r>
            <a:r>
              <a:rPr lang="en-US" b="1" dirty="0" smtClean="0"/>
              <a:t>S-100 working group</a:t>
            </a:r>
            <a:r>
              <a:rPr lang="en-US" dirty="0" smtClean="0"/>
              <a:t> and of S-100 technical </a:t>
            </a:r>
            <a:r>
              <a:rPr lang="en-US" b="1" dirty="0" smtClean="0"/>
              <a:t>expert team</a:t>
            </a:r>
          </a:p>
          <a:p>
            <a:r>
              <a:rPr lang="de-DE" dirty="0" smtClean="0"/>
              <a:t>SevenCs </a:t>
            </a:r>
            <a:r>
              <a:rPr lang="de-DE" b="1" dirty="0"/>
              <a:t>S-100 ECDIS </a:t>
            </a:r>
            <a:r>
              <a:rPr lang="de-DE" b="1" dirty="0" smtClean="0"/>
              <a:t>Kernel</a:t>
            </a:r>
            <a:r>
              <a:rPr lang="de-DE" dirty="0" smtClean="0"/>
              <a:t> Nautilus</a:t>
            </a:r>
          </a:p>
          <a:p>
            <a:pPr lvl="1"/>
            <a:r>
              <a:rPr lang="en-US" dirty="0"/>
              <a:t>basis for large variety of </a:t>
            </a:r>
            <a:r>
              <a:rPr lang="en-US" dirty="0" smtClean="0"/>
              <a:t>S-100 applications (S-101,S-102, ...)</a:t>
            </a:r>
            <a:endParaRPr lang="de-DE" dirty="0" smtClean="0"/>
          </a:p>
          <a:p>
            <a:r>
              <a:rPr lang="de-DE" b="1" dirty="0" smtClean="0"/>
              <a:t>S-101 Validation</a:t>
            </a:r>
            <a:r>
              <a:rPr lang="de-DE" dirty="0" smtClean="0"/>
              <a:t> Software</a:t>
            </a:r>
          </a:p>
          <a:p>
            <a:pPr lvl="1"/>
            <a:r>
              <a:rPr lang="en-US" dirty="0" smtClean="0"/>
              <a:t>provided </a:t>
            </a:r>
            <a:r>
              <a:rPr lang="en-US" dirty="0"/>
              <a:t>to </a:t>
            </a:r>
            <a:r>
              <a:rPr lang="en-GB" dirty="0"/>
              <a:t>S-100/S-101 IHO expert </a:t>
            </a:r>
            <a:r>
              <a:rPr lang="en-GB" dirty="0" smtClean="0"/>
              <a:t>groups to assist in development and testing of S-101 validation checks</a:t>
            </a:r>
            <a:endParaRPr lang="de-DE" dirty="0" smtClean="0"/>
          </a:p>
          <a:p>
            <a:r>
              <a:rPr lang="de-DE" b="1" dirty="0" smtClean="0"/>
              <a:t>S-101 </a:t>
            </a:r>
            <a:r>
              <a:rPr lang="de-DE" b="1" dirty="0"/>
              <a:t>R</a:t>
            </a:r>
            <a:r>
              <a:rPr lang="de-DE" b="1" dirty="0" smtClean="0"/>
              <a:t>eader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lugin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FME</a:t>
            </a:r>
          </a:p>
          <a:p>
            <a:pPr lvl="1"/>
            <a:r>
              <a:rPr lang="de-DE" dirty="0" err="1" smtClean="0"/>
              <a:t>include</a:t>
            </a:r>
            <a:r>
              <a:rPr lang="de-DE" dirty="0" smtClean="0"/>
              <a:t> S-101 </a:t>
            </a:r>
            <a:r>
              <a:rPr lang="de-DE" dirty="0" err="1" smtClean="0"/>
              <a:t>data</a:t>
            </a:r>
            <a:r>
              <a:rPr lang="de-DE" dirty="0" smtClean="0"/>
              <a:t> in geo-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procedures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5678" y="163260"/>
            <a:ext cx="7527647" cy="848071"/>
          </a:xfrm>
        </p:spPr>
        <p:txBody>
          <a:bodyPr>
            <a:no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S-100/S-101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28908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99592" y="2852936"/>
            <a:ext cx="7527647" cy="848071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Unveiling of ENC depth information </a:t>
            </a:r>
          </a:p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24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1600" y="1628800"/>
            <a:ext cx="7527647" cy="848071"/>
          </a:xfrm>
        </p:spPr>
        <p:txBody>
          <a:bodyPr>
            <a:noAutofit/>
          </a:bodyPr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 information in ENCs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ECDIS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596" y="2708920"/>
            <a:ext cx="3930796" cy="24482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5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Cs PPT 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On-screen Show (4:3)</PresentationFormat>
  <Paragraphs>77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7Cs PPT 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Friedhelm Moggert-Kägeler</dc:creator>
  <cp:lastModifiedBy>Friedhelm Moggert-Kägeler</cp:lastModifiedBy>
  <cp:revision>128</cp:revision>
  <dcterms:created xsi:type="dcterms:W3CDTF">2017-05-21T19:12:55Z</dcterms:created>
  <dcterms:modified xsi:type="dcterms:W3CDTF">2018-03-19T09:23:32Z</dcterms:modified>
</cp:coreProperties>
</file>