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92" r:id="rId2"/>
    <p:sldMasterId id="2147483650" r:id="rId3"/>
    <p:sldMasterId id="2147483651" r:id="rId4"/>
  </p:sldMasterIdLst>
  <p:notesMasterIdLst>
    <p:notesMasterId r:id="rId23"/>
  </p:notesMasterIdLst>
  <p:handoutMasterIdLst>
    <p:handoutMasterId r:id="rId24"/>
  </p:handoutMasterIdLst>
  <p:sldIdLst>
    <p:sldId id="261" r:id="rId5"/>
    <p:sldId id="262" r:id="rId6"/>
    <p:sldId id="263" r:id="rId7"/>
    <p:sldId id="264" r:id="rId8"/>
    <p:sldId id="265" r:id="rId9"/>
    <p:sldId id="270" r:id="rId10"/>
    <p:sldId id="271" r:id="rId11"/>
    <p:sldId id="272" r:id="rId12"/>
    <p:sldId id="273" r:id="rId13"/>
    <p:sldId id="274" r:id="rId14"/>
    <p:sldId id="276" r:id="rId15"/>
    <p:sldId id="281" r:id="rId16"/>
    <p:sldId id="282" r:id="rId17"/>
    <p:sldId id="283" r:id="rId18"/>
    <p:sldId id="287" r:id="rId19"/>
    <p:sldId id="288" r:id="rId20"/>
    <p:sldId id="289" r:id="rId21"/>
    <p:sldId id="259" r:id="rId22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B2B2B2"/>
    <a:srgbClr val="C0C0C0"/>
    <a:srgbClr val="DDDDDD"/>
    <a:srgbClr val="F8F8F8"/>
    <a:srgbClr val="9FB2CC"/>
    <a:srgbClr val="B2B2CC"/>
    <a:srgbClr val="B2B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3023" autoAdjust="0"/>
  </p:normalViewPr>
  <p:slideViewPr>
    <p:cSldViewPr>
      <p:cViewPr varScale="1">
        <p:scale>
          <a:sx n="83" d="100"/>
          <a:sy n="83" d="100"/>
        </p:scale>
        <p:origin x="556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1998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527F1A03-415E-45FA-9F6E-770998962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0"/>
            <a:ext cx="2596896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90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786892A0-8B62-44A7-8046-615E0F6E7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596896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39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A digital elevation model where the resolution varies over different areas of the model, to better reflect the properties of that area.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Why would we need that? </a:t>
            </a:r>
          </a:p>
          <a:p>
            <a:endParaRPr lang="nl-NL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74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User defines the target</a:t>
            </a: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average number of points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Ensonified area of all soundings in the tile is calculated using beam angle or similar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Ensonified area / target density = Resolution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Developed by Dr. Brian Calder at the University of New Hampshire, as part</a:t>
            </a: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of CHRT (Cube with Hierarchical Resolution Technique).</a:t>
            </a:r>
            <a:r>
              <a:rPr lang="en-CA" baseline="0" dirty="0" smtClean="0">
                <a:latin typeface="Arial" charset="0"/>
              </a:rPr>
              <a:t> We have implemented his resolution estimation in CARIS VR, available in the first release. CHRT itself will be available in a later release pending testing and approval from UNH.</a:t>
            </a:r>
            <a:endParaRPr lang="en-CA" dirty="0" smtClean="0"/>
          </a:p>
          <a:p>
            <a:pPr marL="168244" indent="-168244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dirty="0" smtClean="0"/>
              <a:t>The results of both density methods are very similar, but CARIS is offering both so that users can see what is most</a:t>
            </a:r>
            <a:r>
              <a:rPr lang="nl-NL" baseline="0" dirty="0" smtClean="0"/>
              <a:t> suitable.</a:t>
            </a:r>
            <a:endParaRPr lang="en-CA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41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Yellow highlight is boundary between tiles</a:t>
            </a:r>
            <a:r>
              <a:rPr lang="nl-NL" baseline="0" dirty="0" smtClean="0"/>
              <a:t> of different resolutions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25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dirty="0" smtClean="0"/>
              <a:t>Mesh is generated dynamically for</a:t>
            </a:r>
            <a:r>
              <a:rPr lang="nl-NL" baseline="0" dirty="0" smtClean="0"/>
              <a:t> display and computation across each resolution tile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dirty="0" smtClean="0"/>
              <a:t>This was the hardest problem to solve.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dirty="0" smtClean="0"/>
              <a:t>Scales</a:t>
            </a:r>
            <a:r>
              <a:rPr lang="nl-NL" baseline="0" dirty="0" smtClean="0"/>
              <a:t> to huge volumes of data, just like CSAR. Best-of-both hybrid of TINs and surfaces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05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 defTabSz="9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Previously mentioned holes and long edges being problems with TINs...</a:t>
            </a:r>
          </a:p>
          <a:p>
            <a:pPr marL="168244" indent="-168244" defTabSz="9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The mesh is</a:t>
            </a:r>
            <a:r>
              <a:rPr lang="nl-NL" baseline="0" dirty="0" smtClean="0"/>
              <a:t> constrained by the resolution, TIN edge can only cross to an adjacent node</a:t>
            </a:r>
          </a:p>
          <a:p>
            <a:pPr marL="168244" indent="-168244" defTabSz="9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baseline="0" dirty="0" smtClean="0"/>
              <a:t>Pictured: raw points in blue, nodes as red points, mesh as red lines</a:t>
            </a:r>
            <a:endParaRPr lang="nl-NL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93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 Example</a:t>
            </a:r>
            <a:r>
              <a:rPr lang="nl-NL" baseline="0" dirty="0" smtClean="0"/>
              <a:t> contours and sounding selection from a VR surface (blue), crosses multiple resolution areas</a:t>
            </a:r>
            <a:endParaRPr lang="nl-NL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82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First release in HIPS, September 2016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Depth and Density resolution estimation methods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CUBE, inverse distance weighting and others for gridding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Vector creation will work, plus several raster tools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BDB 4.3 will follow with VR in early 2017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endParaRPr lang="en-CA" baseline="0" dirty="0" smtClean="0"/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CA" baseline="0" dirty="0" smtClean="0"/>
              <a:t>Interchange will be a big deal. There is no “open source” format for VR surfaces, other than ASCII. BAG will be releasing one, but other vendors must add support. Computation is easy, visualization/computation is hard.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CA" baseline="0" dirty="0" smtClean="0"/>
              <a:t>We will therefore be including a down-sampling tool to resample Variable Resolution to single-resolution </a:t>
            </a:r>
            <a:r>
              <a:rPr lang="en-CA" baseline="0" dirty="0" err="1" smtClean="0"/>
              <a:t>rasters</a:t>
            </a:r>
            <a:r>
              <a:rPr lang="en-CA" baseline="0" dirty="0" smtClean="0"/>
              <a:t>.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endParaRPr lang="nl-NL" baseline="0" dirty="0" smtClean="0"/>
          </a:p>
          <a:p>
            <a:pPr marL="0" lvl="1" defTabSz="914350">
              <a:buFont typeface="Arial" pitchFamily="34" charset="0"/>
              <a:buChar char="•"/>
              <a:defRPr/>
            </a:pPr>
            <a:r>
              <a:rPr lang="nl-NL" baseline="0" dirty="0" smtClean="0"/>
              <a:t> Included with updates. Available for users paying subscription. So no extra payment for this functionality.</a:t>
            </a:r>
          </a:p>
          <a:p>
            <a:pPr>
              <a:buFont typeface="Arial" pitchFamily="34" charset="0"/>
              <a:buChar char="•"/>
            </a:pPr>
            <a:endParaRPr lang="en-CA" baseline="0" dirty="0" smtClean="0"/>
          </a:p>
          <a:p>
            <a:endParaRPr lang="en-CA" dirty="0" smtClean="0"/>
          </a:p>
          <a:p>
            <a:endParaRPr lang="en-CA" dirty="0" smtClean="0"/>
          </a:p>
          <a:p>
            <a:pPr lvl="1">
              <a:buFont typeface="Arial" pitchFamily="34" charset="0"/>
              <a:buChar char="•"/>
            </a:pPr>
            <a:endParaRPr lang="nl-NL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32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nl-NL" dirty="0" smtClean="0"/>
              <a:t> Future ideas for Variable Resolution</a:t>
            </a:r>
          </a:p>
          <a:p>
            <a:pPr lvl="1">
              <a:buFont typeface="Arial" pitchFamily="34" charset="0"/>
              <a:buChar char="•"/>
            </a:pPr>
            <a:r>
              <a:rPr lang="nl-NL" baseline="0" dirty="0" smtClean="0"/>
              <a:t> Other resolution techniques (not just by depth/density)</a:t>
            </a:r>
          </a:p>
          <a:p>
            <a:pPr lvl="1">
              <a:buFont typeface="Arial" pitchFamily="34" charset="0"/>
              <a:buChar char="•"/>
            </a:pPr>
            <a:r>
              <a:rPr lang="nl-NL" baseline="0" dirty="0" smtClean="0"/>
              <a:t> Other tile schemes (other than quad-tree or fixed size). Hexagonal, octagonal? Rectangles? Arbitrary regions? CSAR can support any type.</a:t>
            </a:r>
          </a:p>
          <a:p>
            <a:pPr lvl="1">
              <a:buFont typeface="Arial" pitchFamily="34" charset="0"/>
              <a:buChar char="•"/>
            </a:pPr>
            <a:r>
              <a:rPr lang="nl-NL" baseline="0" dirty="0" smtClean="0"/>
              <a:t> Other node placement schemes. Irregular grids? CSAR can support this as well.</a:t>
            </a:r>
          </a:p>
          <a:p>
            <a:pPr lvl="1">
              <a:buFont typeface="Arial" pitchFamily="34" charset="0"/>
              <a:buChar char="•"/>
            </a:pPr>
            <a:endParaRPr lang="nl-NL" baseline="0" dirty="0" smtClean="0"/>
          </a:p>
          <a:p>
            <a:pPr marL="168244" indent="-168244" defTabSz="914350">
              <a:buFont typeface="Arial" panose="020B0604020202020204" pitchFamily="34" charset="0"/>
              <a:buChar char="•"/>
              <a:defRPr/>
            </a:pPr>
            <a:r>
              <a:rPr lang="nl-NL" baseline="0" dirty="0" smtClean="0"/>
              <a:t>Based on a need in the hydrographic market, we have developed the technique to create surfaces with a variable resolution and there is quite a number of CARIS users that are eagerly awaiting the release.</a:t>
            </a:r>
          </a:p>
          <a:p>
            <a:pPr marL="168244" indent="-168244" defTabSz="914350">
              <a:buFont typeface="Arial" panose="020B0604020202020204" pitchFamily="34" charset="0"/>
              <a:buChar char="•"/>
              <a:defRPr/>
            </a:pPr>
            <a:endParaRPr lang="nl-NL" baseline="0" dirty="0" smtClean="0"/>
          </a:p>
          <a:p>
            <a:pPr marL="168244" indent="-168244">
              <a:buFont typeface="Arial" pitchFamily="34" charset="0"/>
              <a:buChar char="•"/>
            </a:pPr>
            <a:r>
              <a:rPr lang="nl-NL" baseline="0" dirty="0" smtClean="0"/>
              <a:t>This is a new technique in the market and we have built this solution for the future, on a flexible framework, so that users can start playing with it and see how it fits best in their organization, to solve important issues and improve workflow efficiencies.</a:t>
            </a:r>
          </a:p>
          <a:p>
            <a:pPr marL="168244" indent="-168244">
              <a:buFont typeface="Arial" pitchFamily="34" charset="0"/>
              <a:buChar char="•"/>
            </a:pPr>
            <a:endParaRPr lang="nl-NL" baseline="0" dirty="0" smtClean="0"/>
          </a:p>
          <a:p>
            <a:pPr marL="168244" indent="-168244">
              <a:buFont typeface="Arial" pitchFamily="34" charset="0"/>
              <a:buChar char="•"/>
            </a:pPr>
            <a:r>
              <a:rPr lang="nl-NL" baseline="0" dirty="0" smtClean="0"/>
              <a:t>We’re seeking feedback on where we need to go to further develop the VR surfaces and expand the possibilities. </a:t>
            </a:r>
          </a:p>
          <a:p>
            <a:pPr lvl="0">
              <a:buFont typeface="Arial" pitchFamily="34" charset="0"/>
              <a:buNone/>
            </a:pPr>
            <a:endParaRPr lang="nl-NL" baseline="0" dirty="0" smtClean="0"/>
          </a:p>
          <a:p>
            <a:pPr lvl="0">
              <a:buFont typeface="Arial" pitchFamily="34" charset="0"/>
              <a:buNone/>
            </a:pPr>
            <a:endParaRPr lang="nl-NL" baseline="0" dirty="0" smtClean="0"/>
          </a:p>
          <a:p>
            <a:endParaRPr lang="nl-NL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2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Remotely sensed data is irregular, varies by scanning technique, range etc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Data is modelled to make computations easier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Modelling is difficult over large areas: density changes, usually have to pick one resolution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23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 defTabSz="9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baseline="0" dirty="0" smtClean="0"/>
              <a:t>One technique: divide into depth ranges, one resolution per range</a:t>
            </a:r>
          </a:p>
          <a:p>
            <a:pPr marL="168244" indent="-168244" defTabSz="9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baseline="0" dirty="0" smtClean="0"/>
              <a:t>Above example: 3 BAG files (red/green/blue) of different depth ranges and resolutions. Overlap areas and file management are a problem</a:t>
            </a:r>
          </a:p>
          <a:p>
            <a:pPr marL="168244" indent="-168244" defTabSz="9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baseline="0" dirty="0" smtClean="0"/>
              <a:t>TIN is more flexible, but limited in size. Holidays end up filled in, and long edges must be removed (Delauney triangulation)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3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 defTabSz="9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Variable</a:t>
            </a:r>
            <a:r>
              <a:rPr lang="nl-NL" baseline="0" dirty="0" smtClean="0"/>
              <a:t> resolution: continuous model over a large region with varying resolution to match density.</a:t>
            </a:r>
          </a:p>
          <a:p>
            <a:pPr marL="168244" indent="-168244" defTabSz="9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baseline="0" dirty="0" smtClean="0"/>
              <a:t>Single product for easier workflow and data management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9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Variable Resolution is similar to surface:</a:t>
            </a:r>
          </a:p>
          <a:p>
            <a:pPr marL="625444" lvl="1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Defines every value in a continuous area</a:t>
            </a:r>
          </a:p>
          <a:p>
            <a:pPr marL="625444" lvl="1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Values defined explicitly at nodes</a:t>
            </a:r>
          </a:p>
          <a:p>
            <a:pPr marL="625444" lvl="1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Spacing is regular </a:t>
            </a:r>
            <a:r>
              <a:rPr lang="nl-NL" b="1" i="1" baseline="0" dirty="0" smtClean="0"/>
              <a:t>within a tile</a:t>
            </a:r>
            <a:r>
              <a:rPr lang="nl-NL" baseline="0" dirty="0" smtClean="0"/>
              <a:t>, defined by resolution </a:t>
            </a:r>
            <a:r>
              <a:rPr lang="nl-NL" b="1" i="1" baseline="0" dirty="0" smtClean="0"/>
              <a:t>for each tile</a:t>
            </a:r>
            <a:endParaRPr lang="nl-NL" baseline="0" dirty="0" smtClean="0"/>
          </a:p>
          <a:p>
            <a:pPr marL="625444" lvl="1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Mesh defines values for interpolation between nodes (i.e. Linear interpolation)</a:t>
            </a:r>
            <a:endParaRPr lang="en-CA" dirty="0" smtClean="0"/>
          </a:p>
          <a:p>
            <a:pPr marL="168244" indent="-168244">
              <a:buFont typeface="Arial" panose="020B0604020202020204" pitchFamily="34" charset="0"/>
              <a:buChar char="•"/>
            </a:pPr>
            <a:endParaRPr lang="nl-NL" baseline="0" dirty="0" smtClean="0"/>
          </a:p>
          <a:p>
            <a:endParaRPr lang="nl-NL" baseline="0" dirty="0" smtClean="0"/>
          </a:p>
          <a:p>
            <a:endParaRPr lang="nl-NL" baseline="0" dirty="0" smtClean="0"/>
          </a:p>
          <a:p>
            <a:endParaRPr lang="nl-NL" baseline="0" dirty="0" smtClean="0"/>
          </a:p>
          <a:p>
            <a:endParaRPr lang="nl-NL" baseline="0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35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 defTabSz="897301">
              <a:buFont typeface="Arial" panose="020B0604020202020204" pitchFamily="34" charset="0"/>
              <a:buChar char="•"/>
              <a:defRPr/>
            </a:pPr>
            <a:r>
              <a:rPr lang="nl-NL" baseline="0" dirty="0" smtClean="0"/>
              <a:t>Start with a point cloud and analyze the points.</a:t>
            </a:r>
          </a:p>
          <a:p>
            <a:pPr marL="168244" indent="-168244" defTabSz="897301">
              <a:buFont typeface="Arial" panose="020B0604020202020204" pitchFamily="34" charset="0"/>
              <a:buChar char="•"/>
              <a:defRPr/>
            </a:pPr>
            <a:r>
              <a:rPr lang="nl-NL" baseline="0" dirty="0" smtClean="0"/>
              <a:t>Create a resolution map (using a quad-tree structure). For efficiency, each tile has roughly the same number of points</a:t>
            </a:r>
          </a:p>
          <a:p>
            <a:pPr marL="168244" indent="-168244" defTabSz="897301">
              <a:buFont typeface="Arial" panose="020B0604020202020204" pitchFamily="34" charset="0"/>
              <a:buChar char="•"/>
              <a:defRPr/>
            </a:pPr>
            <a:r>
              <a:rPr lang="nl-NL" baseline="0" dirty="0" smtClean="0"/>
              <a:t>Assign a resolution to each tile based on depth or density algorithm</a:t>
            </a:r>
            <a:endParaRPr lang="en-CA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7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 defTabSz="9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baseline="0" dirty="0" smtClean="0"/>
              <a:t>Tiles are blue outline</a:t>
            </a:r>
          </a:p>
          <a:p>
            <a:pPr marL="168244" indent="-168244" defTabSz="9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baseline="0" dirty="0" smtClean="0"/>
              <a:t>Calculated resolution grids in red... Resolutions are not constrained (e.g. powers of 2), can be any value</a:t>
            </a:r>
          </a:p>
          <a:p>
            <a:pPr marL="168244" indent="-168244" defTabSz="9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baseline="0" dirty="0" smtClean="0"/>
              <a:t>Grids populated as normal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83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dirty="0" smtClean="0"/>
              <a:t>Resolution</a:t>
            </a:r>
            <a:r>
              <a:rPr lang="nl-NL" baseline="0" dirty="0" smtClean="0"/>
              <a:t> by </a:t>
            </a:r>
            <a:r>
              <a:rPr lang="nl-NL" dirty="0" smtClean="0"/>
              <a:t>Depth Range is analogous to current depth/resolution breakdown (good)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dirty="0" smtClean="0"/>
              <a:t>Compute statistics for each tile (min/max/median/average), user picks a value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dirty="0" smtClean="0"/>
              <a:t>Value is used to pick resolution from lookup</a:t>
            </a:r>
            <a:r>
              <a:rPr lang="nl-NL" baseline="0" dirty="0" smtClean="0"/>
              <a:t> table, also provided by the user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E.g. Min tile depth is 14.58m, use 1.0m resolution for that tile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baseline="0" dirty="0" smtClean="0"/>
              <a:t>Bad: user makes assumptions about data density. Might lead to under- or over-sampling.</a:t>
            </a:r>
            <a:endParaRPr lang="nl-NL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05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dirty="0" smtClean="0"/>
              <a:t>User defines the target</a:t>
            </a:r>
            <a:r>
              <a:rPr lang="nl-NL" baseline="0" dirty="0" smtClean="0"/>
              <a:t> </a:t>
            </a:r>
            <a:r>
              <a:rPr lang="nl-NL" dirty="0" smtClean="0"/>
              <a:t>average number of points per node (e.g. 5)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nl-NL" dirty="0" smtClean="0"/>
              <a:t>Points in</a:t>
            </a:r>
            <a:r>
              <a:rPr lang="nl-NL" baseline="0" dirty="0" smtClean="0"/>
              <a:t> each tile are analysed and a resolution determined to meet an average of 5 per node</a:t>
            </a:r>
            <a:endParaRPr lang="en-CA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892A0-8B62-44A7-8046-615E0F6E7A5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1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2289810"/>
            <a:ext cx="3810000" cy="670560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5400" y="3059430"/>
            <a:ext cx="3810000" cy="5029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4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42950"/>
            <a:ext cx="4114800" cy="41148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742950"/>
            <a:ext cx="4114800" cy="37338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2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330279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2179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92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48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761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38150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71488"/>
            <a:ext cx="5111750" cy="408503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2060"/>
                </a:solidFill>
              </a:defRPr>
            </a:lvl1pPr>
            <a:lvl2pPr>
              <a:defRPr sz="2800">
                <a:solidFill>
                  <a:srgbClr val="002060"/>
                </a:solidFill>
              </a:defRPr>
            </a:lvl2pPr>
            <a:lvl3pPr>
              <a:defRPr sz="2400">
                <a:solidFill>
                  <a:srgbClr val="002060"/>
                </a:solidFill>
              </a:defRPr>
            </a:lvl3pPr>
            <a:lvl4pPr>
              <a:defRPr sz="2000">
                <a:solidFill>
                  <a:srgbClr val="002060"/>
                </a:solidFill>
              </a:defRPr>
            </a:lvl4pPr>
            <a:lvl5pPr>
              <a:defRPr sz="2000">
                <a:solidFill>
                  <a:srgbClr val="00206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72791"/>
            <a:ext cx="3008313" cy="3561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206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48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23096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8650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0206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103"/>
            <a:ext cx="5486400" cy="527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206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4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66750"/>
            <a:ext cx="8229600" cy="3810000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12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438150"/>
            <a:ext cx="2152650" cy="4007212"/>
          </a:xfrm>
        </p:spPr>
        <p:txBody>
          <a:bodyPr vert="eaVert"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438150"/>
            <a:ext cx="6305550" cy="4495800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3486150"/>
            <a:ext cx="2438400" cy="68580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08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10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6334" y="2616995"/>
            <a:ext cx="3845266" cy="869156"/>
          </a:xfrm>
          <a:prstGeom prst="rect">
            <a:avLst/>
          </a:prstGeom>
        </p:spPr>
        <p:txBody>
          <a:bodyPr anchor="t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6334" y="2266950"/>
            <a:ext cx="3845266" cy="35004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32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343150"/>
            <a:ext cx="35814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6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17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921000"/>
            <a:ext cx="854964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795463"/>
            <a:ext cx="854964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00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304800" y="2289810"/>
            <a:ext cx="8610600" cy="670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04800" y="3059430"/>
            <a:ext cx="8610600" cy="5029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83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9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66750"/>
            <a:ext cx="8305800" cy="419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0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05176"/>
            <a:ext cx="8113713" cy="1021556"/>
          </a:xfrm>
        </p:spPr>
        <p:txBody>
          <a:bodyPr anchor="t"/>
          <a:lstStyle>
            <a:lvl1pPr algn="l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180035"/>
            <a:ext cx="8113713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30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7" r:id="rId3"/>
    <p:sldLayoutId id="2147483658" r:id="rId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004D8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81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Click to add a subtitle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3350"/>
            <a:ext cx="693419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4D8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4D83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4D8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4D8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505691" y="4714684"/>
            <a:ext cx="4828309" cy="22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sz="600" baseline="-25000" dirty="0" smtClean="0">
                <a:solidFill>
                  <a:srgbClr val="9FB2CC"/>
                </a:solidFill>
              </a:rPr>
              <a:t>All written and image content in this document not protected by the copyrights of others is Copyright © 2016 Teledyne CARIS. All rights reserved. </a:t>
            </a:r>
            <a:br>
              <a:rPr lang="en-US" sz="600" baseline="-25000" dirty="0" smtClean="0">
                <a:solidFill>
                  <a:srgbClr val="9FB2CC"/>
                </a:solidFill>
              </a:rPr>
            </a:br>
            <a:r>
              <a:rPr lang="en-US" sz="600" baseline="-25000" dirty="0" smtClean="0">
                <a:solidFill>
                  <a:srgbClr val="9FB2CC"/>
                </a:solidFill>
              </a:rPr>
              <a:t>Reproduction and redistribution is strictly prohibited without the express prior written consent of Teledyne CARIS.</a:t>
            </a:r>
            <a:endParaRPr lang="en-US" sz="600" baseline="-25000" dirty="0">
              <a:solidFill>
                <a:srgbClr val="9FB2C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1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4953000" y="2266950"/>
            <a:ext cx="3810000" cy="838200"/>
          </a:xfrm>
        </p:spPr>
        <p:txBody>
          <a:bodyPr/>
          <a:lstStyle/>
          <a:p>
            <a:r>
              <a:rPr lang="en-US" dirty="0" smtClean="0"/>
              <a:t>Elevation Data Modelling</a:t>
            </a:r>
            <a:endParaRPr lang="en-US" dirty="0"/>
          </a:p>
        </p:txBody>
      </p:sp>
      <p:sp>
        <p:nvSpPr>
          <p:cNvPr id="7" name="Subtitle 4"/>
          <p:cNvSpPr>
            <a:spLocks noGrp="1"/>
          </p:cNvSpPr>
          <p:nvPr>
            <p:ph type="subTitle" idx="1"/>
          </p:nvPr>
        </p:nvSpPr>
        <p:spPr>
          <a:xfrm>
            <a:off x="4953000" y="3098222"/>
            <a:ext cx="3810000" cy="616527"/>
          </a:xfrm>
        </p:spPr>
        <p:txBody>
          <a:bodyPr/>
          <a:lstStyle/>
          <a:p>
            <a:r>
              <a:rPr lang="en-US" dirty="0" smtClean="0"/>
              <a:t>Variable Resolution Surfaces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6934199" cy="342900"/>
          </a:xfrm>
        </p:spPr>
        <p:txBody>
          <a:bodyPr/>
          <a:lstStyle/>
          <a:p>
            <a:r>
              <a:rPr lang="en-CA" sz="2400" dirty="0" smtClean="0"/>
              <a:t>VR Resolution</a:t>
            </a:r>
            <a:r>
              <a:rPr lang="en-CA" dirty="0" smtClean="0"/>
              <a:t> </a:t>
            </a:r>
            <a:r>
              <a:rPr lang="en-CA" sz="2400" dirty="0" smtClean="0"/>
              <a:t>from Density - CARIS</a:t>
            </a:r>
            <a:endParaRPr lang="en-CA" sz="2400" dirty="0"/>
          </a:p>
        </p:txBody>
      </p:sp>
      <p:pic>
        <p:nvPicPr>
          <p:cNvPr id="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571500"/>
            <a:ext cx="914400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53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1016" y="133350"/>
            <a:ext cx="7104186" cy="342900"/>
          </a:xfrm>
        </p:spPr>
        <p:txBody>
          <a:bodyPr/>
          <a:lstStyle/>
          <a:p>
            <a:r>
              <a:rPr lang="en-CA" sz="2400" dirty="0" smtClean="0"/>
              <a:t>VR Resolution from Density – Calder-Rice </a:t>
            </a:r>
            <a:endParaRPr lang="en-CA" sz="2400" dirty="0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381000" y="666750"/>
            <a:ext cx="8305800" cy="4191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9144000" cy="463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54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171450"/>
            <a:ext cx="6934199" cy="342900"/>
          </a:xfrm>
        </p:spPr>
        <p:txBody>
          <a:bodyPr/>
          <a:lstStyle/>
          <a:p>
            <a:r>
              <a:rPr lang="en-CA" sz="2400" dirty="0" smtClean="0"/>
              <a:t>VR Surface Nodes</a:t>
            </a:r>
            <a:endParaRPr lang="en-CA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8650"/>
            <a:ext cx="91440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3105150"/>
            <a:ext cx="9144000" cy="38100"/>
          </a:xfrm>
          <a:prstGeom prst="line">
            <a:avLst/>
          </a:prstGeom>
          <a:ln w="254000">
            <a:solidFill>
              <a:srgbClr val="FFFF00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37100" y="666750"/>
            <a:ext cx="0" cy="2514600"/>
          </a:xfrm>
          <a:prstGeom prst="line">
            <a:avLst/>
          </a:prstGeom>
          <a:ln w="254000">
            <a:solidFill>
              <a:srgbClr val="FFFF00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1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171450"/>
            <a:ext cx="6934199" cy="342900"/>
          </a:xfrm>
        </p:spPr>
        <p:txBody>
          <a:bodyPr/>
          <a:lstStyle/>
          <a:p>
            <a:r>
              <a:rPr lang="en-CA" sz="2400" dirty="0" smtClean="0"/>
              <a:t>VR Surface Mesh</a:t>
            </a:r>
            <a:endParaRPr lang="en-CA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8650"/>
            <a:ext cx="9147411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8650"/>
            <a:ext cx="91440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-140677" y="3143250"/>
            <a:ext cx="9284677" cy="0"/>
          </a:xfrm>
          <a:prstGeom prst="line">
            <a:avLst/>
          </a:prstGeom>
          <a:ln w="254000">
            <a:solidFill>
              <a:srgbClr val="FFFF00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24400" y="628650"/>
            <a:ext cx="0" cy="2514600"/>
          </a:xfrm>
          <a:prstGeom prst="line">
            <a:avLst/>
          </a:prstGeom>
          <a:ln w="254000">
            <a:solidFill>
              <a:srgbClr val="FFFF00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4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99646" y="759617"/>
            <a:ext cx="7877908" cy="1771650"/>
          </a:xfrm>
          <a:prstGeom prst="rect">
            <a:avLst/>
          </a:prstGeom>
        </p:spPr>
        <p:txBody>
          <a:bodyPr lIns="77925" tIns="38963" rIns="77925" bIns="38963"/>
          <a:lstStyle/>
          <a:p>
            <a:pPr marL="438329" indent="-438329" defTabSz="779252">
              <a:spcBef>
                <a:spcPct val="20000"/>
              </a:spcBef>
              <a:buFontTx/>
              <a:buChar char="•"/>
              <a:defRPr/>
            </a:pPr>
            <a:r>
              <a:rPr lang="en-CA" sz="2400" dirty="0" smtClean="0">
                <a:solidFill>
                  <a:srgbClr val="002060"/>
                </a:solidFill>
                <a:latin typeface="+mn-lt"/>
              </a:rPr>
              <a:t>Meshing constrained by resolution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 bwMode="auto">
          <a:xfrm>
            <a:off x="76200" y="0"/>
            <a:ext cx="7391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/>
          <a:p>
            <a:pPr defTabSz="779252">
              <a:defRPr/>
            </a:pPr>
            <a:r>
              <a:rPr lang="en-CA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to Compute a VR</a:t>
            </a:r>
            <a:endParaRPr lang="en-CA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4861" y="4514850"/>
            <a:ext cx="1617785" cy="400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5046" y="3813733"/>
            <a:ext cx="3962400" cy="1339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1314450"/>
            <a:ext cx="9047285" cy="377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62" y="1328737"/>
            <a:ext cx="9056077" cy="3757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754" y="1343025"/>
            <a:ext cx="9038492" cy="3743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46" y="1385887"/>
            <a:ext cx="9020908" cy="3700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244" y="171450"/>
            <a:ext cx="2757443" cy="448019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nl-NL" sz="2400" b="1" dirty="0" smtClean="0">
                <a:solidFill>
                  <a:srgbClr val="002060"/>
                </a:solidFill>
              </a:rPr>
              <a:t>VR Surface Mesh </a:t>
            </a:r>
            <a:endParaRPr lang="en-CA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0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6934199" cy="342900"/>
          </a:xfrm>
        </p:spPr>
        <p:txBody>
          <a:bodyPr/>
          <a:lstStyle/>
          <a:p>
            <a:r>
              <a:rPr lang="en-CA" sz="2400" dirty="0" smtClean="0"/>
              <a:t>VR Contouring and Sounding Selection</a:t>
            </a:r>
            <a:endParaRPr lang="en-CA" sz="2400" dirty="0"/>
          </a:p>
        </p:txBody>
      </p:sp>
      <p:sp>
        <p:nvSpPr>
          <p:cNvPr id="3" name="Rectangle 2"/>
          <p:cNvSpPr/>
          <p:nvPr/>
        </p:nvSpPr>
        <p:spPr>
          <a:xfrm>
            <a:off x="7244861" y="4514850"/>
            <a:ext cx="1617785" cy="400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5046" y="3813733"/>
            <a:ext cx="3962400" cy="1339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502207"/>
            <a:ext cx="9144001" cy="46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1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6934199" cy="342900"/>
          </a:xfrm>
        </p:spPr>
        <p:txBody>
          <a:bodyPr/>
          <a:lstStyle/>
          <a:p>
            <a:r>
              <a:rPr lang="en-US" sz="2400" dirty="0" smtClean="0"/>
              <a:t>VR First release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77" y="682228"/>
            <a:ext cx="7886700" cy="4175522"/>
          </a:xfrm>
        </p:spPr>
        <p:txBody>
          <a:bodyPr/>
          <a:lstStyle/>
          <a:p>
            <a:r>
              <a:rPr lang="en-US" sz="2400" dirty="0" smtClean="0"/>
              <a:t>First release in CARIS HIPS and SIPS 10 </a:t>
            </a:r>
          </a:p>
          <a:p>
            <a:pPr lvl="1"/>
            <a:r>
              <a:rPr lang="en-US" sz="2000" dirty="0" smtClean="0"/>
              <a:t>Released October 2016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Includes:</a:t>
            </a:r>
            <a:endParaRPr lang="en-US" sz="2400" dirty="0"/>
          </a:p>
          <a:p>
            <a:pPr lvl="1"/>
            <a:r>
              <a:rPr lang="en-US" sz="2000" dirty="0" smtClean="0"/>
              <a:t>Depth/density </a:t>
            </a:r>
            <a:r>
              <a:rPr lang="en-US" sz="2000" dirty="0"/>
              <a:t>creation tools </a:t>
            </a:r>
          </a:p>
          <a:p>
            <a:pPr lvl="1"/>
            <a:r>
              <a:rPr lang="en-US" sz="2000" dirty="0" smtClean="0"/>
              <a:t>Standard </a:t>
            </a:r>
            <a:r>
              <a:rPr lang="en-US" sz="2000" dirty="0"/>
              <a:t>node computation </a:t>
            </a:r>
            <a:r>
              <a:rPr lang="en-US" sz="2000" dirty="0" smtClean="0"/>
              <a:t>(gridding) techniques</a:t>
            </a:r>
            <a:endParaRPr lang="en-US" sz="2000" dirty="0"/>
          </a:p>
          <a:p>
            <a:pPr lvl="1"/>
            <a:r>
              <a:rPr lang="en-US" sz="2000" dirty="0" smtClean="0"/>
              <a:t>Contouring/sounding selection</a:t>
            </a:r>
            <a:endParaRPr lang="en-US" sz="2000" dirty="0"/>
          </a:p>
          <a:p>
            <a:pPr lvl="1"/>
            <a:r>
              <a:rPr lang="en-US" sz="2000" dirty="0" smtClean="0"/>
              <a:t>Several raster tools (difference, shift, compute layer, etc.)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CARIS Bathy </a:t>
            </a:r>
            <a:r>
              <a:rPr lang="en-US" sz="2400" dirty="0" err="1" smtClean="0"/>
              <a:t>DataBASE</a:t>
            </a:r>
            <a:r>
              <a:rPr lang="en-US" sz="2400" dirty="0" smtClean="0"/>
              <a:t> </a:t>
            </a:r>
          </a:p>
          <a:p>
            <a:pPr lvl="1"/>
            <a:r>
              <a:rPr lang="en-US" sz="2000" dirty="0" smtClean="0"/>
              <a:t>4.3 release in February 2017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577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446" y="628650"/>
            <a:ext cx="91674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6934199" cy="342900"/>
          </a:xfrm>
        </p:spPr>
        <p:txBody>
          <a:bodyPr/>
          <a:lstStyle/>
          <a:p>
            <a:r>
              <a:rPr lang="en-US" sz="2400" dirty="0" smtClean="0"/>
              <a:t>VR Future Considerations</a:t>
            </a:r>
            <a:endParaRPr lang="en-US" sz="24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81" y="800100"/>
            <a:ext cx="8790327" cy="4343399"/>
          </a:xfrm>
        </p:spPr>
        <p:txBody>
          <a:bodyPr/>
          <a:lstStyle/>
          <a:p>
            <a:r>
              <a:rPr lang="en-US" sz="2400" dirty="0" smtClean="0">
                <a:solidFill>
                  <a:srgbClr val="F8F8F8"/>
                </a:solidFill>
              </a:rPr>
              <a:t>VR built on a flexible framework, ready for the future</a:t>
            </a:r>
          </a:p>
          <a:p>
            <a:r>
              <a:rPr lang="en-US" sz="2400" dirty="0" smtClean="0">
                <a:solidFill>
                  <a:srgbClr val="F8F8F8"/>
                </a:solidFill>
              </a:rPr>
              <a:t>Ideas:</a:t>
            </a:r>
          </a:p>
          <a:p>
            <a:pPr lvl="1"/>
            <a:r>
              <a:rPr lang="en-US" sz="2000" dirty="0" smtClean="0">
                <a:solidFill>
                  <a:srgbClr val="F8F8F8"/>
                </a:solidFill>
              </a:rPr>
              <a:t>Alternative methods to define resolution</a:t>
            </a:r>
          </a:p>
          <a:p>
            <a:pPr lvl="1"/>
            <a:r>
              <a:rPr lang="en-US" sz="2000" dirty="0" smtClean="0">
                <a:solidFill>
                  <a:srgbClr val="F8F8F8"/>
                </a:solidFill>
              </a:rPr>
              <a:t>Alternative tile schemes</a:t>
            </a:r>
          </a:p>
          <a:p>
            <a:pPr lvl="1"/>
            <a:r>
              <a:rPr lang="en-US" sz="2000" dirty="0" smtClean="0">
                <a:solidFill>
                  <a:srgbClr val="F8F8F8"/>
                </a:solidFill>
              </a:rPr>
              <a:t>Alternative node placement methods</a:t>
            </a:r>
          </a:p>
          <a:p>
            <a:pPr lvl="2"/>
            <a:endParaRPr lang="en-US" sz="1600" dirty="0">
              <a:solidFill>
                <a:srgbClr val="F8F8F8"/>
              </a:solidFill>
            </a:endParaRPr>
          </a:p>
          <a:p>
            <a:r>
              <a:rPr lang="en-US" sz="2400" dirty="0" smtClean="0">
                <a:solidFill>
                  <a:srgbClr val="F8F8F8"/>
                </a:solidFill>
              </a:rPr>
              <a:t>VR is a new technique developed based on a need in the hydrographic community</a:t>
            </a:r>
          </a:p>
          <a:p>
            <a:pPr lvl="1"/>
            <a:r>
              <a:rPr lang="en-US" sz="2000" dirty="0" smtClean="0">
                <a:solidFill>
                  <a:srgbClr val="F8F8F8"/>
                </a:solidFill>
              </a:rPr>
              <a:t>Offers time/cost savings in data modelling and product creation </a:t>
            </a:r>
          </a:p>
          <a:p>
            <a:pPr lvl="2"/>
            <a:endParaRPr lang="en-US" sz="1600" dirty="0" smtClean="0">
              <a:solidFill>
                <a:srgbClr val="F8F8F8"/>
              </a:solidFill>
            </a:endParaRPr>
          </a:p>
          <a:p>
            <a:r>
              <a:rPr lang="en-US" sz="2400" dirty="0" smtClean="0">
                <a:solidFill>
                  <a:srgbClr val="F8F8F8"/>
                </a:solidFill>
              </a:rPr>
              <a:t>Further development also depends on user input</a:t>
            </a:r>
          </a:p>
        </p:txBody>
      </p:sp>
    </p:spTree>
    <p:extLst>
      <p:ext uri="{BB962C8B-B14F-4D97-AF65-F5344CB8AC3E}">
        <p14:creationId xmlns:p14="http://schemas.microsoft.com/office/powerpoint/2010/main" val="40156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6934199" cy="342900"/>
          </a:xfrm>
        </p:spPr>
        <p:txBody>
          <a:bodyPr/>
          <a:lstStyle/>
          <a:p>
            <a:r>
              <a:rPr lang="en-US" sz="2400" dirty="0" smtClean="0"/>
              <a:t>Variable Resolution Surface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381000" y="819150"/>
            <a:ext cx="8305800" cy="4038600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 smtClean="0"/>
              <a:t>Digital elevation model where the resolution varies  over different areas of the model</a:t>
            </a:r>
            <a:endParaRPr lang="en-CA" sz="2000" dirty="0"/>
          </a:p>
        </p:txBody>
      </p:sp>
      <p:grpSp>
        <p:nvGrpSpPr>
          <p:cNvPr id="6" name="Group 8"/>
          <p:cNvGrpSpPr/>
          <p:nvPr/>
        </p:nvGrpSpPr>
        <p:grpSpPr>
          <a:xfrm>
            <a:off x="838200" y="1628775"/>
            <a:ext cx="3451836" cy="3286125"/>
            <a:chOff x="380150" y="1122968"/>
            <a:chExt cx="4181424" cy="5327244"/>
          </a:xfrm>
        </p:grpSpPr>
        <p:sp>
          <p:nvSpPr>
            <p:cNvPr id="7" name="Freeform 6"/>
            <p:cNvSpPr/>
            <p:nvPr/>
          </p:nvSpPr>
          <p:spPr>
            <a:xfrm>
              <a:off x="380150" y="1122968"/>
              <a:ext cx="4181424" cy="5327244"/>
            </a:xfrm>
            <a:custGeom>
              <a:avLst/>
              <a:gdLst>
                <a:gd name="connsiteX0" fmla="*/ 3521290 w 4181424"/>
                <a:gd name="connsiteY0" fmla="*/ 705832 h 5327244"/>
                <a:gd name="connsiteX1" fmla="*/ 1951570 w 4181424"/>
                <a:gd name="connsiteY1" fmla="*/ 50512 h 5327244"/>
                <a:gd name="connsiteX2" fmla="*/ 850 w 4181424"/>
                <a:gd name="connsiteY2" fmla="*/ 2138392 h 5327244"/>
                <a:gd name="connsiteX3" fmla="*/ 1738210 w 4181424"/>
                <a:gd name="connsiteY3" fmla="*/ 5201632 h 5327244"/>
                <a:gd name="connsiteX4" fmla="*/ 4115650 w 4181424"/>
                <a:gd name="connsiteY4" fmla="*/ 4485352 h 5327244"/>
                <a:gd name="connsiteX5" fmla="*/ 3567010 w 4181424"/>
                <a:gd name="connsiteY5" fmla="*/ 2168872 h 5327244"/>
                <a:gd name="connsiteX6" fmla="*/ 4115650 w 4181424"/>
                <a:gd name="connsiteY6" fmla="*/ 1376392 h 5327244"/>
                <a:gd name="connsiteX7" fmla="*/ 3521290 w 4181424"/>
                <a:gd name="connsiteY7" fmla="*/ 705832 h 532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1424" h="5327244">
                  <a:moveTo>
                    <a:pt x="3521290" y="705832"/>
                  </a:moveTo>
                  <a:cubicBezTo>
                    <a:pt x="3160610" y="484852"/>
                    <a:pt x="2538310" y="-188248"/>
                    <a:pt x="1951570" y="50512"/>
                  </a:cubicBezTo>
                  <a:cubicBezTo>
                    <a:pt x="1364830" y="289272"/>
                    <a:pt x="36410" y="1279872"/>
                    <a:pt x="850" y="2138392"/>
                  </a:cubicBezTo>
                  <a:cubicBezTo>
                    <a:pt x="-34710" y="2996912"/>
                    <a:pt x="1052410" y="4810472"/>
                    <a:pt x="1738210" y="5201632"/>
                  </a:cubicBezTo>
                  <a:cubicBezTo>
                    <a:pt x="2424010" y="5592792"/>
                    <a:pt x="3810850" y="4990812"/>
                    <a:pt x="4115650" y="4485352"/>
                  </a:cubicBezTo>
                  <a:cubicBezTo>
                    <a:pt x="4420450" y="3979892"/>
                    <a:pt x="3567010" y="2687032"/>
                    <a:pt x="3567010" y="2168872"/>
                  </a:cubicBezTo>
                  <a:cubicBezTo>
                    <a:pt x="3567010" y="1650712"/>
                    <a:pt x="4123270" y="1622772"/>
                    <a:pt x="4115650" y="1376392"/>
                  </a:cubicBezTo>
                  <a:cubicBezTo>
                    <a:pt x="4108030" y="1130012"/>
                    <a:pt x="3881970" y="926812"/>
                    <a:pt x="3521290" y="705832"/>
                  </a:cubicBez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1158240" y="2450312"/>
              <a:ext cx="2725665" cy="3336615"/>
            </a:xfrm>
            <a:custGeom>
              <a:avLst/>
              <a:gdLst>
                <a:gd name="connsiteX0" fmla="*/ 1609657 w 2725665"/>
                <a:gd name="connsiteY0" fmla="*/ 197569 h 3336615"/>
                <a:gd name="connsiteX1" fmla="*/ 2722177 w 2725665"/>
                <a:gd name="connsiteY1" fmla="*/ 1767289 h 3336615"/>
                <a:gd name="connsiteX2" fmla="*/ 1198177 w 2725665"/>
                <a:gd name="connsiteY2" fmla="*/ 3001729 h 3336615"/>
                <a:gd name="connsiteX3" fmla="*/ 649537 w 2725665"/>
                <a:gd name="connsiteY3" fmla="*/ 3306529 h 3336615"/>
                <a:gd name="connsiteX4" fmla="*/ 9457 w 2725665"/>
                <a:gd name="connsiteY4" fmla="*/ 2422609 h 3336615"/>
                <a:gd name="connsiteX5" fmla="*/ 1167697 w 2725665"/>
                <a:gd name="connsiteY5" fmla="*/ 1919689 h 3336615"/>
                <a:gd name="connsiteX6" fmla="*/ 1350577 w 2725665"/>
                <a:gd name="connsiteY6" fmla="*/ 1157689 h 3336615"/>
                <a:gd name="connsiteX7" fmla="*/ 756217 w 2725665"/>
                <a:gd name="connsiteY7" fmla="*/ 593809 h 3336615"/>
                <a:gd name="connsiteX8" fmla="*/ 847657 w 2725665"/>
                <a:gd name="connsiteY8" fmla="*/ 151849 h 3336615"/>
                <a:gd name="connsiteX9" fmla="*/ 1411537 w 2725665"/>
                <a:gd name="connsiteY9" fmla="*/ 14689 h 3336615"/>
                <a:gd name="connsiteX10" fmla="*/ 1609657 w 2725665"/>
                <a:gd name="connsiteY10" fmla="*/ 197569 h 3336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25665" h="3336615">
                  <a:moveTo>
                    <a:pt x="1609657" y="197569"/>
                  </a:moveTo>
                  <a:cubicBezTo>
                    <a:pt x="1828097" y="489669"/>
                    <a:pt x="2790757" y="1299929"/>
                    <a:pt x="2722177" y="1767289"/>
                  </a:cubicBezTo>
                  <a:cubicBezTo>
                    <a:pt x="2653597" y="2234649"/>
                    <a:pt x="1543617" y="2745189"/>
                    <a:pt x="1198177" y="3001729"/>
                  </a:cubicBezTo>
                  <a:cubicBezTo>
                    <a:pt x="852737" y="3258269"/>
                    <a:pt x="847657" y="3403049"/>
                    <a:pt x="649537" y="3306529"/>
                  </a:cubicBezTo>
                  <a:cubicBezTo>
                    <a:pt x="451417" y="3210009"/>
                    <a:pt x="-76903" y="2653749"/>
                    <a:pt x="9457" y="2422609"/>
                  </a:cubicBezTo>
                  <a:cubicBezTo>
                    <a:pt x="95817" y="2191469"/>
                    <a:pt x="944177" y="2130509"/>
                    <a:pt x="1167697" y="1919689"/>
                  </a:cubicBezTo>
                  <a:cubicBezTo>
                    <a:pt x="1391217" y="1708869"/>
                    <a:pt x="1419157" y="1378669"/>
                    <a:pt x="1350577" y="1157689"/>
                  </a:cubicBezTo>
                  <a:cubicBezTo>
                    <a:pt x="1281997" y="936709"/>
                    <a:pt x="840037" y="761449"/>
                    <a:pt x="756217" y="593809"/>
                  </a:cubicBezTo>
                  <a:cubicBezTo>
                    <a:pt x="672397" y="426169"/>
                    <a:pt x="738437" y="248369"/>
                    <a:pt x="847657" y="151849"/>
                  </a:cubicBezTo>
                  <a:cubicBezTo>
                    <a:pt x="956877" y="55329"/>
                    <a:pt x="1281997" y="1989"/>
                    <a:pt x="1411537" y="14689"/>
                  </a:cubicBezTo>
                  <a:cubicBezTo>
                    <a:pt x="1541077" y="27389"/>
                    <a:pt x="1391217" y="-94531"/>
                    <a:pt x="1609657" y="197569"/>
                  </a:cubicBez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655300" y="2688615"/>
              <a:ext cx="1417340" cy="1430005"/>
            </a:xfrm>
            <a:custGeom>
              <a:avLst/>
              <a:gdLst>
                <a:gd name="connsiteX0" fmla="*/ 472460 w 1417340"/>
                <a:gd name="connsiteY0" fmla="*/ 54585 h 1430005"/>
                <a:gd name="connsiteX1" fmla="*/ 20 w 1417340"/>
                <a:gd name="connsiteY1" fmla="*/ 283185 h 1430005"/>
                <a:gd name="connsiteX2" fmla="*/ 487700 w 1417340"/>
                <a:gd name="connsiteY2" fmla="*/ 1380465 h 1430005"/>
                <a:gd name="connsiteX3" fmla="*/ 1417340 w 1417340"/>
                <a:gd name="connsiteY3" fmla="*/ 1121385 h 1430005"/>
                <a:gd name="connsiteX4" fmla="*/ 472460 w 1417340"/>
                <a:gd name="connsiteY4" fmla="*/ 54585 h 143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340" h="1430005">
                  <a:moveTo>
                    <a:pt x="472460" y="54585"/>
                  </a:moveTo>
                  <a:cubicBezTo>
                    <a:pt x="236240" y="-85115"/>
                    <a:pt x="-2520" y="62205"/>
                    <a:pt x="20" y="283185"/>
                  </a:cubicBezTo>
                  <a:cubicBezTo>
                    <a:pt x="2560" y="504165"/>
                    <a:pt x="251480" y="1240765"/>
                    <a:pt x="487700" y="1380465"/>
                  </a:cubicBezTo>
                  <a:cubicBezTo>
                    <a:pt x="723920" y="1520165"/>
                    <a:pt x="1417340" y="1342365"/>
                    <a:pt x="1417340" y="1121385"/>
                  </a:cubicBezTo>
                  <a:cubicBezTo>
                    <a:pt x="1417340" y="900405"/>
                    <a:pt x="708680" y="194285"/>
                    <a:pt x="472460" y="54585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dirty="0" smtClean="0">
                  <a:solidFill>
                    <a:schemeClr val="bg1"/>
                  </a:solidFill>
                </a:rPr>
                <a:t>R</a:t>
              </a:r>
              <a:r>
                <a:rPr lang="en-US" sz="3100" baseline="-25000" dirty="0" smtClean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78976" y="1940272"/>
              <a:ext cx="619160" cy="8232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700" dirty="0" smtClean="0">
                  <a:solidFill>
                    <a:schemeClr val="bg1"/>
                  </a:solidFill>
                </a:rPr>
                <a:t>R</a:t>
              </a:r>
              <a:r>
                <a:rPr lang="en-US" sz="2700" baseline="-25000" dirty="0" smtClean="0">
                  <a:solidFill>
                    <a:schemeClr val="bg1"/>
                  </a:solidFill>
                </a:rPr>
                <a:t>1</a:t>
              </a:r>
              <a:endParaRPr 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74174" y="3826231"/>
              <a:ext cx="619160" cy="8232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700" dirty="0" smtClean="0">
                  <a:solidFill>
                    <a:schemeClr val="bg1"/>
                  </a:solidFill>
                </a:rPr>
                <a:t>R</a:t>
              </a:r>
              <a:r>
                <a:rPr lang="en-US" sz="2700" baseline="-25000" dirty="0" smtClean="0">
                  <a:solidFill>
                    <a:schemeClr val="bg1"/>
                  </a:solidFill>
                </a:rPr>
                <a:t>3</a:t>
              </a:r>
              <a:endParaRPr lang="en-US" sz="27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43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foster\Documents\HIPS-management\Presentations\CCOM\2016\Points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051FF"/>
              </a:clrFrom>
              <a:clrTo>
                <a:srgbClr val="005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67446" cy="4336274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7000"/>
              </a:srgbClr>
            </a:outerShdw>
          </a:effec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6934199" cy="342900"/>
          </a:xfrm>
        </p:spPr>
        <p:txBody>
          <a:bodyPr/>
          <a:lstStyle/>
          <a:p>
            <a:r>
              <a:rPr lang="en-US" sz="2400" dirty="0" smtClean="0"/>
              <a:t>Motivation – The challenge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591283"/>
            <a:ext cx="9144000" cy="437417"/>
          </a:xfrm>
          <a:solidFill>
            <a:schemeClr val="bg1">
              <a:alpha val="58000"/>
            </a:schemeClr>
          </a:solidFill>
        </p:spPr>
        <p:txBody>
          <a:bodyPr/>
          <a:lstStyle/>
          <a:p>
            <a:r>
              <a:rPr lang="en-US" sz="2200" dirty="0" smtClean="0"/>
              <a:t>Sensor data is not regularly spaced - difficult to model </a:t>
            </a:r>
          </a:p>
        </p:txBody>
      </p:sp>
    </p:spTree>
    <p:extLst>
      <p:ext uri="{BB962C8B-B14F-4D97-AF65-F5344CB8AC3E}">
        <p14:creationId xmlns:p14="http://schemas.microsoft.com/office/powerpoint/2010/main" val="37581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foster\Documents\HIPS-management\Presentations\CCOM\2016\BAG-range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577795"/>
            <a:ext cx="9140163" cy="4565705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6934199" cy="342900"/>
          </a:xfrm>
        </p:spPr>
        <p:txBody>
          <a:bodyPr/>
          <a:lstStyle/>
          <a:p>
            <a:r>
              <a:rPr lang="en-US" sz="2400" dirty="0" smtClean="0"/>
              <a:t>Motivation – Current solution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273120"/>
            <a:ext cx="9636369" cy="3870380"/>
          </a:xfr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Divide model into depth range and resolution</a:t>
            </a:r>
          </a:p>
          <a:p>
            <a:pPr lvl="1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to manage multiple models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Discontinuity near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a TIN</a:t>
            </a:r>
          </a:p>
          <a:p>
            <a:pPr lvl="1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Limited by size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Holidays</a:t>
            </a:r>
          </a:p>
          <a:p>
            <a:pPr lvl="1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 removal</a:t>
            </a:r>
          </a:p>
        </p:txBody>
      </p:sp>
    </p:spTree>
    <p:extLst>
      <p:ext uri="{BB962C8B-B14F-4D97-AF65-F5344CB8AC3E}">
        <p14:creationId xmlns:p14="http://schemas.microsoft.com/office/powerpoint/2010/main" val="36840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foster\Documents\HIPS-management\Presentations\CCOM\2016\VR-range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8650"/>
            <a:ext cx="9144000" cy="4514850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6934199" cy="342900"/>
          </a:xfrm>
        </p:spPr>
        <p:txBody>
          <a:bodyPr/>
          <a:lstStyle/>
          <a:p>
            <a:r>
              <a:rPr lang="en-US" sz="2400" dirty="0" smtClean="0"/>
              <a:t>Motivation – The solution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2724150"/>
            <a:ext cx="9636369" cy="2193980"/>
          </a:xfrm>
          <a:solidFill>
            <a:schemeClr val="bg1">
              <a:alpha val="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 Resolution Surface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and continuous model of different data densities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Workflow efficiencies and easier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2797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/>
          <p:cNvSpPr>
            <a:spLocks noGrp="1"/>
          </p:cNvSpPr>
          <p:nvPr>
            <p:ph type="title"/>
          </p:nvPr>
        </p:nvSpPr>
        <p:spPr>
          <a:xfrm>
            <a:off x="381000" y="133350"/>
            <a:ext cx="6934199" cy="3429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/>
          <a:p>
            <a:r>
              <a:rPr lang="en-CA" sz="2400" dirty="0" smtClean="0"/>
              <a:t>What is a Variable Resolution </a:t>
            </a:r>
            <a:r>
              <a:rPr lang="en-CA" sz="2400" dirty="0"/>
              <a:t>Surface?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idx="1"/>
          </p:nvPr>
        </p:nvSpPr>
        <p:spPr>
          <a:xfrm>
            <a:off x="211016" y="971550"/>
            <a:ext cx="8186058" cy="3943350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Defines every value within a continuous area</a:t>
            </a:r>
          </a:p>
          <a:p>
            <a:endParaRPr lang="en-CA" dirty="0"/>
          </a:p>
          <a:p>
            <a:r>
              <a:rPr lang="en-CA" dirty="0"/>
              <a:t>Surface values are explicitly defined at nodes</a:t>
            </a:r>
          </a:p>
          <a:p>
            <a:endParaRPr lang="en-CA" dirty="0"/>
          </a:p>
          <a:p>
            <a:r>
              <a:rPr lang="en-CA" b="1" u="sng" dirty="0"/>
              <a:t>Variable Resolution</a:t>
            </a:r>
            <a:r>
              <a:rPr lang="en-CA" dirty="0"/>
              <a:t> </a:t>
            </a:r>
            <a:r>
              <a:rPr lang="en-CA" dirty="0" smtClean="0"/>
              <a:t>surface has </a:t>
            </a:r>
            <a:r>
              <a:rPr lang="en-CA" dirty="0"/>
              <a:t>regularly spaced nodes </a:t>
            </a:r>
            <a:r>
              <a:rPr lang="en-CA" b="1" u="sng" dirty="0"/>
              <a:t>within a tile</a:t>
            </a:r>
            <a:r>
              <a:rPr lang="en-CA" b="1" dirty="0"/>
              <a:t> </a:t>
            </a:r>
            <a:r>
              <a:rPr lang="en-CA" dirty="0"/>
              <a:t>with resolution defining spacing between nodes for </a:t>
            </a:r>
            <a:r>
              <a:rPr lang="en-CA" b="1" u="sng" dirty="0"/>
              <a:t>that tile</a:t>
            </a:r>
          </a:p>
          <a:p>
            <a:endParaRPr lang="nl-NL" dirty="0"/>
          </a:p>
          <a:p>
            <a:r>
              <a:rPr lang="en-CA" dirty="0"/>
              <a:t>A mesh defines values everywhere </a:t>
            </a:r>
            <a:r>
              <a:rPr lang="en-CA" dirty="0" smtClean="0"/>
              <a:t>else</a:t>
            </a:r>
            <a:endParaRPr lang="en-CA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1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381000" y="133350"/>
            <a:ext cx="6934199" cy="342900"/>
          </a:xfrm>
        </p:spPr>
        <p:txBody>
          <a:bodyPr/>
          <a:lstStyle/>
          <a:p>
            <a:r>
              <a:rPr lang="en-CA" sz="2400" dirty="0" smtClean="0"/>
              <a:t>VR Surface Creation</a:t>
            </a:r>
            <a:endParaRPr lang="en-CA" sz="24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495800" y="819151"/>
            <a:ext cx="4211609" cy="3429000"/>
          </a:xfrm>
          <a:prstGeom prst="rect">
            <a:avLst/>
          </a:prstGeom>
        </p:spPr>
        <p:txBody>
          <a:bodyPr lIns="77925" tIns="38963" rIns="77925" bIns="38963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206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206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206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206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4D83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4D83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4D83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4D83"/>
                </a:solidFill>
                <a:latin typeface="+mn-lt"/>
              </a:defRPr>
            </a:lvl9pPr>
          </a:lstStyle>
          <a:p>
            <a:pPr marL="438329" indent="-438329"/>
            <a:r>
              <a:rPr lang="en-CA" sz="2000" kern="0" dirty="0" smtClean="0"/>
              <a:t>Step 1: Compute All Tiles </a:t>
            </a:r>
          </a:p>
          <a:p>
            <a:pPr marL="779252" lvl="1" indent="-438329"/>
            <a:r>
              <a:rPr lang="en-CA" sz="1800" kern="0" dirty="0" smtClean="0"/>
              <a:t>Based on Point Cloud</a:t>
            </a:r>
          </a:p>
          <a:p>
            <a:pPr marL="779252" lvl="1" indent="-438329"/>
            <a:r>
              <a:rPr lang="en-CA" sz="1800" kern="0" dirty="0" smtClean="0"/>
              <a:t>Result: Resolution Map</a:t>
            </a:r>
          </a:p>
          <a:p>
            <a:pPr marL="779252" lvl="1" indent="-438329"/>
            <a:r>
              <a:rPr lang="en-CA" sz="1800" kern="0" dirty="0" smtClean="0"/>
              <a:t>Tiles </a:t>
            </a:r>
            <a:r>
              <a:rPr lang="en-CA" sz="1800" kern="0" dirty="0"/>
              <a:t>have roughly an equal number of </a:t>
            </a:r>
            <a:r>
              <a:rPr lang="en-CA" sz="1800" kern="0" dirty="0" smtClean="0"/>
              <a:t>points</a:t>
            </a:r>
          </a:p>
          <a:p>
            <a:pPr marL="438329" indent="-438329"/>
            <a:endParaRPr lang="en-CA" sz="2000" kern="0" dirty="0" smtClean="0"/>
          </a:p>
          <a:p>
            <a:pPr marL="438329" indent="-438329"/>
            <a:r>
              <a:rPr lang="en-CA" sz="2000" kern="0" dirty="0" smtClean="0"/>
              <a:t>Step 2: Compute Individual Tile Resolution </a:t>
            </a:r>
          </a:p>
          <a:p>
            <a:pPr marL="779252" lvl="1" indent="-438329"/>
            <a:r>
              <a:rPr lang="en-CA" sz="1800" kern="0" dirty="0" smtClean="0"/>
              <a:t>By point density or depth range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8401" y="2392878"/>
            <a:ext cx="1804086" cy="185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197" y="819150"/>
            <a:ext cx="1598337" cy="163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129501" y="3786390"/>
            <a:ext cx="992651" cy="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7" name="Straight Connector 6"/>
          <p:cNvCxnSpPr/>
          <p:nvPr/>
        </p:nvCxnSpPr>
        <p:spPr>
          <a:xfrm>
            <a:off x="2626399" y="3303034"/>
            <a:ext cx="0" cy="935105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8" name="Straight Connector 7"/>
          <p:cNvCxnSpPr/>
          <p:nvPr/>
        </p:nvCxnSpPr>
        <p:spPr>
          <a:xfrm>
            <a:off x="3122149" y="2850532"/>
            <a:ext cx="992651" cy="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Connector 8"/>
          <p:cNvCxnSpPr/>
          <p:nvPr/>
        </p:nvCxnSpPr>
        <p:spPr>
          <a:xfrm>
            <a:off x="3619049" y="2381806"/>
            <a:ext cx="0" cy="935105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10" name="Group 9"/>
          <p:cNvGrpSpPr/>
          <p:nvPr/>
        </p:nvGrpSpPr>
        <p:grpSpPr>
          <a:xfrm>
            <a:off x="2625825" y="2834332"/>
            <a:ext cx="496325" cy="467552"/>
            <a:chOff x="152400" y="1609851"/>
            <a:chExt cx="2182251" cy="2055744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52400" y="2672500"/>
              <a:ext cx="2182251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2" name="Straight Connector 11"/>
            <p:cNvCxnSpPr/>
            <p:nvPr/>
          </p:nvCxnSpPr>
          <p:spPr>
            <a:xfrm>
              <a:off x="1244791" y="1609851"/>
              <a:ext cx="0" cy="2055744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13" name="Group 12"/>
          <p:cNvGrpSpPr/>
          <p:nvPr/>
        </p:nvGrpSpPr>
        <p:grpSpPr>
          <a:xfrm>
            <a:off x="2129500" y="2366778"/>
            <a:ext cx="1985299" cy="1870211"/>
            <a:chOff x="1866900" y="1371600"/>
            <a:chExt cx="5257800" cy="4953000"/>
          </a:xfrm>
        </p:grpSpPr>
        <p:sp>
          <p:nvSpPr>
            <p:cNvPr id="14" name="Rectangle 13"/>
            <p:cNvSpPr/>
            <p:nvPr/>
          </p:nvSpPr>
          <p:spPr>
            <a:xfrm>
              <a:off x="1866900" y="1371600"/>
              <a:ext cx="5257800" cy="4953000"/>
            </a:xfrm>
            <a:prstGeom prst="rect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29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5" name="Straight Connector 14"/>
            <p:cNvCxnSpPr>
              <a:stCxn id="14" idx="0"/>
              <a:endCxn id="14" idx="2"/>
            </p:cNvCxnSpPr>
            <p:nvPr/>
          </p:nvCxnSpPr>
          <p:spPr>
            <a:xfrm>
              <a:off x="4495800" y="1371600"/>
              <a:ext cx="0" cy="4953000"/>
            </a:xfrm>
            <a:prstGeom prst="line">
              <a:avLst/>
            </a:prstGeom>
            <a:noFill/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" name="Straight Connector 15"/>
            <p:cNvCxnSpPr>
              <a:endCxn id="14" idx="2"/>
            </p:cNvCxnSpPr>
            <p:nvPr/>
          </p:nvCxnSpPr>
          <p:spPr>
            <a:xfrm>
              <a:off x="4495800" y="1371600"/>
              <a:ext cx="0" cy="49530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" name="Straight Connector 16"/>
            <p:cNvCxnSpPr>
              <a:stCxn id="14" idx="0"/>
              <a:endCxn id="14" idx="2"/>
            </p:cNvCxnSpPr>
            <p:nvPr/>
          </p:nvCxnSpPr>
          <p:spPr>
            <a:xfrm>
              <a:off x="4495800" y="1371600"/>
              <a:ext cx="0" cy="49530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8" name="Straight Connector 17"/>
            <p:cNvCxnSpPr>
              <a:stCxn id="14" idx="1"/>
            </p:cNvCxnSpPr>
            <p:nvPr/>
          </p:nvCxnSpPr>
          <p:spPr>
            <a:xfrm>
              <a:off x="1866900" y="3848101"/>
              <a:ext cx="525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9" name="Straight Connector 18"/>
            <p:cNvCxnSpPr/>
            <p:nvPr/>
          </p:nvCxnSpPr>
          <p:spPr>
            <a:xfrm>
              <a:off x="1866900" y="2659380"/>
              <a:ext cx="26289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3182874" y="1379235"/>
              <a:ext cx="0" cy="24765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21" name="Group 20"/>
          <p:cNvGrpSpPr/>
          <p:nvPr/>
        </p:nvGrpSpPr>
        <p:grpSpPr>
          <a:xfrm>
            <a:off x="2129505" y="2850532"/>
            <a:ext cx="496325" cy="467552"/>
            <a:chOff x="152400" y="1609851"/>
            <a:chExt cx="2182251" cy="2055744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52400" y="2672500"/>
              <a:ext cx="2182251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1244791" y="1609851"/>
              <a:ext cx="0" cy="2055744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cxnSp>
        <p:nvCxnSpPr>
          <p:cNvPr id="24" name="Straight Arrow Connector 23"/>
          <p:cNvCxnSpPr>
            <a:stCxn id="5" idx="3"/>
          </p:cNvCxnSpPr>
          <p:nvPr/>
        </p:nvCxnSpPr>
        <p:spPr>
          <a:xfrm flipV="1">
            <a:off x="1739535" y="1624222"/>
            <a:ext cx="535746" cy="14640"/>
          </a:xfrm>
          <a:prstGeom prst="straightConnector1">
            <a:avLst/>
          </a:prstGeom>
          <a:noFill/>
          <a:ln w="95250" cap="flat" cmpd="sng" algn="ctr">
            <a:solidFill>
              <a:schemeClr val="tx2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2275280" y="1160442"/>
            <a:ext cx="1641070" cy="927561"/>
          </a:xfrm>
          <a:prstGeom prst="roundRect">
            <a:avLst>
              <a:gd name="adj" fmla="val 16667"/>
            </a:avLst>
          </a:prstGeom>
          <a:solidFill>
            <a:srgbClr val="333399"/>
          </a:soli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lIns="91429" tIns="45715" rIns="91429" bIns="45715" anchor="ctr"/>
          <a:lstStyle/>
          <a:p>
            <a:pPr defTabSz="9142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2339273" y="1306402"/>
            <a:ext cx="1455260" cy="648502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lIns="89990" tIns="46795" rIns="89990" bIns="46795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pPr algn="ctr" defTabSz="914296" fontAlgn="auto">
              <a:spcBef>
                <a:spcPts val="1250"/>
              </a:spcBef>
              <a:spcAft>
                <a:spcPts val="0"/>
              </a:spcAft>
              <a:tabLst>
                <a:tab pos="0" algn="l"/>
                <a:tab pos="457148" algn="l"/>
                <a:tab pos="914296" algn="l"/>
                <a:tab pos="1371445" algn="l"/>
                <a:tab pos="1828592" algn="l"/>
                <a:tab pos="2285740" algn="l"/>
                <a:tab pos="2742888" algn="l"/>
                <a:tab pos="3200036" algn="l"/>
                <a:tab pos="3657184" algn="l"/>
                <a:tab pos="4114332" algn="l"/>
                <a:tab pos="4571480" algn="l"/>
                <a:tab pos="5028628" algn="l"/>
                <a:tab pos="5485776" algn="l"/>
                <a:tab pos="5942924" algn="l"/>
                <a:tab pos="6400072" algn="l"/>
                <a:tab pos="6857220" algn="l"/>
                <a:tab pos="7314367" algn="l"/>
                <a:tab pos="7771516" algn="l"/>
                <a:tab pos="8228664" algn="l"/>
                <a:tab pos="8685812" algn="l"/>
                <a:tab pos="9142960" algn="l"/>
              </a:tabLst>
              <a:defRPr/>
            </a:pPr>
            <a:r>
              <a:rPr lang="en-US" kern="0" dirty="0" smtClean="0">
                <a:solidFill>
                  <a:srgbClr val="FFFFFF"/>
                </a:solidFill>
              </a:rPr>
              <a:t>Analyze Point Cloud</a:t>
            </a: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6393" y="4268339"/>
            <a:ext cx="1967183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nl-NL" sz="2000" dirty="0" smtClean="0">
                <a:solidFill>
                  <a:srgbClr val="002060"/>
                </a:solidFill>
              </a:rPr>
              <a:t>Resolution Map</a:t>
            </a:r>
            <a:endParaRPr lang="en-CA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2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6934199" cy="3429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/>
          <a:p>
            <a:r>
              <a:rPr lang="en-CA" sz="2400" dirty="0" smtClean="0"/>
              <a:t>Variable Resolution - Tiles</a:t>
            </a:r>
            <a:endParaRPr lang="en-CA" sz="2400" dirty="0"/>
          </a:p>
        </p:txBody>
      </p:sp>
      <p:pic>
        <p:nvPicPr>
          <p:cNvPr id="3" name="Content Placeholder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590550"/>
            <a:ext cx="9125857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3181350"/>
            <a:ext cx="1295400" cy="1295400"/>
          </a:xfrm>
          <a:prstGeom prst="rect">
            <a:avLst/>
          </a:prstGeom>
          <a:noFill/>
          <a:ln w="8255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>
            <a:normAutofit/>
          </a:bodyPr>
          <a:lstStyle/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sz="2000" b="1" dirty="0" smtClean="0">
              <a:solidFill>
                <a:srgbClr val="FF0000"/>
              </a:solidFill>
            </a:endParaRPr>
          </a:p>
          <a:p>
            <a:pPr algn="ctr"/>
            <a:r>
              <a:rPr lang="nl-NL" sz="2000" b="1" dirty="0" smtClean="0">
                <a:solidFill>
                  <a:schemeClr val="tx2"/>
                </a:solidFill>
              </a:rPr>
              <a:t>1 TILE</a:t>
            </a:r>
            <a:endParaRPr lang="en-CA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6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6934199" cy="342900"/>
          </a:xfrm>
        </p:spPr>
        <p:txBody>
          <a:bodyPr/>
          <a:lstStyle/>
          <a:p>
            <a:r>
              <a:rPr lang="en-CA" sz="2400" dirty="0" smtClean="0"/>
              <a:t>VR Resolution from Depth Range</a:t>
            </a:r>
            <a:endParaRPr lang="en-CA" sz="2400" dirty="0"/>
          </a:p>
        </p:txBody>
      </p:sp>
      <p:pic>
        <p:nvPicPr>
          <p:cNvPr id="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76250"/>
            <a:ext cx="91440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6554" y="578398"/>
            <a:ext cx="2203938" cy="207923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CA" sz="1400" u="sng" dirty="0" smtClean="0">
                <a:solidFill>
                  <a:prstClr val="white"/>
                </a:solidFill>
              </a:rPr>
              <a:t>Depth</a:t>
            </a:r>
            <a:r>
              <a:rPr lang="en-CA" sz="1400" dirty="0" smtClean="0">
                <a:solidFill>
                  <a:prstClr val="white"/>
                </a:solidFill>
              </a:rPr>
              <a:t>	</a:t>
            </a:r>
            <a:r>
              <a:rPr lang="en-CA" sz="1400" u="sng" dirty="0" smtClean="0">
                <a:solidFill>
                  <a:prstClr val="white"/>
                </a:solidFill>
              </a:rPr>
              <a:t>Res.</a:t>
            </a:r>
          </a:p>
          <a:p>
            <a:r>
              <a:rPr lang="en-CA" sz="1400" dirty="0" smtClean="0">
                <a:solidFill>
                  <a:prstClr val="white"/>
                </a:solidFill>
              </a:rPr>
              <a:t>+20m	0.25m</a:t>
            </a:r>
          </a:p>
          <a:p>
            <a:r>
              <a:rPr lang="en-CA" sz="1400" dirty="0" smtClean="0">
                <a:solidFill>
                  <a:prstClr val="white"/>
                </a:solidFill>
              </a:rPr>
              <a:t>   -5m	0.5m</a:t>
            </a:r>
          </a:p>
          <a:p>
            <a:r>
              <a:rPr lang="en-CA" sz="1400" dirty="0" smtClean="0">
                <a:solidFill>
                  <a:prstClr val="white"/>
                </a:solidFill>
              </a:rPr>
              <a:t> -10m	1.0m</a:t>
            </a:r>
          </a:p>
          <a:p>
            <a:r>
              <a:rPr lang="en-CA" sz="1400" dirty="0" smtClean="0">
                <a:solidFill>
                  <a:prstClr val="white"/>
                </a:solidFill>
              </a:rPr>
              <a:t> -20m	2.0m</a:t>
            </a:r>
            <a:endParaRPr lang="en-CA" sz="1400" dirty="0">
              <a:solidFill>
                <a:prstClr val="white"/>
              </a:solidFill>
            </a:endParaRPr>
          </a:p>
          <a:p>
            <a:r>
              <a:rPr lang="en-CA" sz="1400" dirty="0" smtClean="0">
                <a:solidFill>
                  <a:prstClr val="white"/>
                </a:solidFill>
              </a:rPr>
              <a:t> -40m 	4.0m</a:t>
            </a:r>
            <a:endParaRPr lang="en-CA" sz="1400" dirty="0">
              <a:solidFill>
                <a:prstClr val="white"/>
              </a:solidFill>
            </a:endParaRPr>
          </a:p>
          <a:p>
            <a:r>
              <a:rPr lang="en-CA" sz="1400" dirty="0" smtClean="0">
                <a:solidFill>
                  <a:prstClr val="white"/>
                </a:solidFill>
              </a:rPr>
              <a:t> -80m 	8.0m</a:t>
            </a:r>
          </a:p>
          <a:p>
            <a:r>
              <a:rPr lang="en-CA" sz="1400" dirty="0">
                <a:solidFill>
                  <a:prstClr val="white"/>
                </a:solidFill>
              </a:rPr>
              <a:t> </a:t>
            </a:r>
            <a:r>
              <a:rPr lang="en-CA" sz="1400" dirty="0" smtClean="0">
                <a:solidFill>
                  <a:prstClr val="white"/>
                </a:solidFill>
              </a:rPr>
              <a:t>-1600m     16.0m</a:t>
            </a:r>
            <a:endParaRPr lang="en-CA" sz="1400" dirty="0">
              <a:solidFill>
                <a:prstClr val="white"/>
              </a:solidFill>
            </a:endParaRPr>
          </a:p>
          <a:p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6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ledyne CARIS_WorldTour_16_9">
  <a:themeElements>
    <a:clrScheme name="Corporate template (2015) - let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rporate template (2015) - let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template (2015) - let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template (2015) - let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template (2015) - let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template (2015) - let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template (2015) - let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template (2015) - let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(2015) - let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(2015) - let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(2015) - let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(2015) - let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(2015) - let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(2015) - let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499FC1F8-BCA8-42FB-9749-6A8990C451C7}" vid="{0B97B315-7042-45BB-BDAD-5C920A57040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99FC1F8-BCA8-42FB-9749-6A8990C451C7}" vid="{B18A0084-92FB-4B79-973F-7919CFC6CB52}"/>
    </a:ext>
  </a:extLst>
</a:theme>
</file>

<file path=ppt/theme/theme3.xml><?xml version="1.0" encoding="utf-8"?>
<a:theme xmlns:a="http://schemas.openxmlformats.org/drawingml/2006/main" name="World Tour Plain">
  <a:themeElements>
    <a:clrScheme name="Marine Pla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rine Pla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rine Pl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Plai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Plai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Plai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Plai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Plai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Plai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Plai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Plai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Plai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Plai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Plai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499FC1F8-BCA8-42FB-9749-6A8990C451C7}" vid="{01E4B3C6-1BE0-4224-8DFA-19C9B93E95D5}"/>
    </a:ext>
  </a:extLst>
</a:theme>
</file>

<file path=ppt/theme/theme4.xml><?xml version="1.0" encoding="utf-8"?>
<a:theme xmlns:a="http://schemas.openxmlformats.org/drawingml/2006/main" name="World Tour End">
  <a:themeElements>
    <a:clrScheme name="Marine En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rine E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rine E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E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E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E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E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E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E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E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E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E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E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E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499FC1F8-BCA8-42FB-9749-6A8990C451C7}" vid="{34962BD6-9C3B-4420-A7DD-AE8E9D060E4E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Teledyne CARIS_WorldTour_16_9 2017</Template>
  <TotalTime>0</TotalTime>
  <Words>1223</Words>
  <Application>Microsoft Office PowerPoint</Application>
  <PresentationFormat>On-screen Show (16:9)</PresentationFormat>
  <Paragraphs>176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MS Gothic</vt:lpstr>
      <vt:lpstr>Arial</vt:lpstr>
      <vt:lpstr>Calibri</vt:lpstr>
      <vt:lpstr>Teledyne CARIS_WorldTour_16_9</vt:lpstr>
      <vt:lpstr>Custom Design</vt:lpstr>
      <vt:lpstr>World Tour Plain</vt:lpstr>
      <vt:lpstr>World Tour End</vt:lpstr>
      <vt:lpstr>Elevation Data Modelling</vt:lpstr>
      <vt:lpstr>Variable Resolution Surface</vt:lpstr>
      <vt:lpstr>Motivation – The challenge</vt:lpstr>
      <vt:lpstr>Motivation – Current solution</vt:lpstr>
      <vt:lpstr>Motivation – The solution</vt:lpstr>
      <vt:lpstr>What is a Variable Resolution Surface?</vt:lpstr>
      <vt:lpstr>VR Surface Creation</vt:lpstr>
      <vt:lpstr>Variable Resolution - Tiles</vt:lpstr>
      <vt:lpstr>VR Resolution from Depth Range</vt:lpstr>
      <vt:lpstr>VR Resolution from Density - CARIS</vt:lpstr>
      <vt:lpstr>VR Resolution from Density – Calder-Rice </vt:lpstr>
      <vt:lpstr>VR Surface Nodes</vt:lpstr>
      <vt:lpstr>VR Surface Mesh</vt:lpstr>
      <vt:lpstr>PowerPoint Presentation</vt:lpstr>
      <vt:lpstr>VR Contouring and Sounding Selection</vt:lpstr>
      <vt:lpstr>VR First release</vt:lpstr>
      <vt:lpstr>VR Future Considerations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Copyright (c) 2016 Teledyne CARIS. All Rights Reserved.</cp:keywords>
  <cp:lastModifiedBy/>
  <cp:revision>1</cp:revision>
  <dcterms:created xsi:type="dcterms:W3CDTF">2017-01-23T14:23:50Z</dcterms:created>
  <dcterms:modified xsi:type="dcterms:W3CDTF">2017-02-01T21:32:27Z</dcterms:modified>
</cp:coreProperties>
</file>