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0" r:id="rId2"/>
    <p:sldId id="261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8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665557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38200" y="103596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359"/>
            <a:ext cx="12192000" cy="665557"/>
          </a:xfrm>
        </p:spPr>
        <p:txBody>
          <a:bodyPr>
            <a:noAutofit/>
          </a:bodyPr>
          <a:lstStyle/>
          <a:p>
            <a:r>
              <a:rPr lang="en-US" sz="3200" dirty="0"/>
              <a:t>Preparation of </a:t>
            </a:r>
            <a:r>
              <a:rPr lang="en-US" sz="3200" dirty="0" smtClean="0">
                <a:solidFill>
                  <a:srgbClr val="FF0000"/>
                </a:solidFill>
              </a:rPr>
              <a:t>HSSC-10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chemeClr val="tx1"/>
                </a:solidFill>
              </a:rPr>
              <a:t>Council C-2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IHO Council, 1st Meeting, Monaco, 17 - 19 October 2017</a:t>
            </a: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8986777" y="627612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878826-814C-4FD2-96B3-D147818A5C89}" type="slidenum">
              <a:rPr lang="en-US" sz="1200" smtClean="0">
                <a:solidFill>
                  <a:schemeClr val="accent6"/>
                </a:solidFill>
              </a:rPr>
              <a:pPr algn="r"/>
              <a:t>1</a:t>
            </a:fld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32750" y="259414"/>
            <a:ext cx="7848600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/>
          </a:p>
        </p:txBody>
      </p:sp>
      <p:graphicFrame>
        <p:nvGraphicFramePr>
          <p:cNvPr id="19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646061"/>
              </p:ext>
            </p:extLst>
          </p:nvPr>
        </p:nvGraphicFramePr>
        <p:xfrm>
          <a:off x="295834" y="1206211"/>
          <a:ext cx="11609295" cy="5037560"/>
        </p:xfrm>
        <a:graphic>
          <a:graphicData uri="http://schemas.openxmlformats.org/drawingml/2006/table">
            <a:tbl>
              <a:tblPr firstRow="1" firstCol="1" bandRow="1"/>
              <a:tblGrid>
                <a:gridCol w="3684495"/>
                <a:gridCol w="7924800"/>
              </a:tblGrid>
              <a:tr h="521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Date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What?</a:t>
                      </a:r>
                      <a:endParaRPr lang="en-GB" sz="18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noProof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14 </a:t>
                      </a:r>
                      <a:r>
                        <a:rPr lang="en-GB" sz="1800" b="1" kern="1200" noProof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Nov 2017</a:t>
                      </a:r>
                      <a:endParaRPr lang="en-GB" sz="1800" b="1" kern="1200" noProof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IHO CL announcing HSSC-10 (T0 – 6 months, </a:t>
                      </a:r>
                      <a:r>
                        <a:rPr lang="en-GB" sz="1800" kern="1200" noProof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iaw</a:t>
                      </a:r>
                      <a:r>
                        <a:rPr lang="en-GB" sz="1800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HSSC ROPs)</a:t>
                      </a:r>
                      <a:endParaRPr lang="en-GB" sz="1800" kern="1200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26 March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Deadline</a:t>
                      </a:r>
                      <a:r>
                        <a:rPr lang="en-GB" sz="1800" kern="1200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for submission of reports/proposal/new editions…that need decisions (T0- 7 weeks)</a:t>
                      </a:r>
                      <a:endParaRPr lang="en-GB" sz="1800" kern="1200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Mid-April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S-100WG3, TWCWG3, ENCWG3</a:t>
                      </a:r>
                      <a:endParaRPr lang="en-GB" sz="18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14-18 May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HSSC-10</a:t>
                      </a:r>
                      <a:endParaRPr lang="en-GB" sz="1800" kern="1200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9 June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Circulation of C-2 provisional Agenda</a:t>
                      </a:r>
                      <a:endParaRPr lang="en-GB" sz="18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9 July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Deadline for </a:t>
                      </a:r>
                      <a:r>
                        <a:rPr lang="en-GB" sz="1800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Submission of proposals </a:t>
                      </a: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to the Secretariat and circulation by the IHO Sec. as soon as they are received</a:t>
                      </a:r>
                      <a:r>
                        <a:rPr lang="en-GB" sz="18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(uploaded on Council meeting webpage)</a:t>
                      </a:r>
                      <a:endParaRPr lang="en-GB" sz="180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4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9 Aug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Circulation of </a:t>
                      </a:r>
                      <a:r>
                        <a:rPr lang="en-GB" sz="1800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reports (top priorities,</a:t>
                      </a:r>
                      <a:r>
                        <a:rPr lang="en-GB" sz="1800" kern="1200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risk/issues…)</a:t>
                      </a: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 and other documents </a:t>
                      </a:r>
                      <a:b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</a:b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(among them the Red Book)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9 – 11 Oct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Council Meeting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7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Proposals</a:t>
            </a:r>
            <a:r>
              <a:rPr lang="fr-FR" dirty="0" smtClean="0"/>
              <a:t> for HSSC-10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82" y="1242916"/>
            <a:ext cx="114300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HSSC Chair Group Meeting:	</a:t>
            </a:r>
            <a:r>
              <a:rPr lang="fr-FR" dirty="0" err="1" smtClean="0"/>
              <a:t>Monday</a:t>
            </a:r>
            <a:r>
              <a:rPr lang="fr-FR" dirty="0" smtClean="0"/>
              <a:t> 14 May, </a:t>
            </a:r>
            <a:r>
              <a:rPr lang="fr-FR" dirty="0" err="1" smtClean="0"/>
              <a:t>from</a:t>
            </a:r>
            <a:r>
              <a:rPr lang="fr-FR" dirty="0" smtClean="0"/>
              <a:t> 14:00 </a:t>
            </a:r>
          </a:p>
          <a:p>
            <a:r>
              <a:rPr lang="fr-FR" dirty="0" smtClean="0"/>
              <a:t>HSSC </a:t>
            </a:r>
            <a:r>
              <a:rPr lang="fr-FR" dirty="0" err="1"/>
              <a:t>P</a:t>
            </a:r>
            <a:r>
              <a:rPr lang="fr-FR" dirty="0" err="1" smtClean="0"/>
              <a:t>lenary</a:t>
            </a:r>
            <a:r>
              <a:rPr lang="fr-FR" dirty="0" smtClean="0"/>
              <a:t> Meeting: 		Tuesday 15 to Thursday 17 May, </a:t>
            </a:r>
            <a:r>
              <a:rPr lang="fr-FR" dirty="0" err="1" smtClean="0"/>
              <a:t>noon</a:t>
            </a:r>
            <a:endParaRPr lang="fr-FR" dirty="0" smtClean="0"/>
          </a:p>
          <a:p>
            <a:r>
              <a:rPr lang="fr-FR" dirty="0" smtClean="0"/>
              <a:t>HSSC Chair Group Meeting:	Thursday 17 May, </a:t>
            </a:r>
            <a:r>
              <a:rPr lang="fr-FR" dirty="0" err="1" smtClean="0"/>
              <a:t>from</a:t>
            </a:r>
            <a:r>
              <a:rPr lang="fr-FR" smtClean="0"/>
              <a:t> 14:00-17:00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Reports and </a:t>
            </a:r>
            <a:r>
              <a:rPr lang="fr-FR" dirty="0" err="1" smtClean="0"/>
              <a:t>Proposals</a:t>
            </a:r>
            <a:r>
              <a:rPr lang="fr-FR" dirty="0" smtClean="0"/>
              <a:t> by HSSC </a:t>
            </a:r>
            <a:r>
              <a:rPr lang="fr-FR" dirty="0" err="1" smtClean="0"/>
              <a:t>WGs</a:t>
            </a:r>
            <a:r>
              <a:rPr lang="fr-FR" dirty="0" smtClean="0"/>
              <a:t>: </a:t>
            </a:r>
          </a:p>
          <a:p>
            <a:pPr lvl="1"/>
            <a:r>
              <a:rPr lang="fr-FR" sz="2800" dirty="0" err="1" smtClean="0"/>
              <a:t>ppt</a:t>
            </a:r>
            <a:r>
              <a:rPr lang="fr-FR" sz="2800" dirty="0" smtClean="0"/>
              <a:t> </a:t>
            </a:r>
            <a:r>
              <a:rPr lang="fr-FR" sz="2800" dirty="0" err="1" smtClean="0"/>
              <a:t>presentation</a:t>
            </a:r>
            <a:r>
              <a:rPr lang="fr-FR" sz="2800" dirty="0" smtClean="0"/>
              <a:t> </a:t>
            </a:r>
            <a:r>
              <a:rPr lang="fr-FR" sz="2800" dirty="0" err="1" smtClean="0"/>
              <a:t>only</a:t>
            </a:r>
            <a:r>
              <a:rPr lang="fr-FR" sz="2800" dirty="0" smtClean="0"/>
              <a:t> (HSSC </a:t>
            </a:r>
            <a:r>
              <a:rPr lang="fr-FR" sz="2800" dirty="0" err="1" smtClean="0"/>
              <a:t>template</a:t>
            </a:r>
            <a:r>
              <a:rPr lang="fr-FR" sz="2800" dirty="0" smtClean="0"/>
              <a:t>)</a:t>
            </a:r>
          </a:p>
          <a:p>
            <a:pPr lvl="1"/>
            <a:r>
              <a:rPr lang="fr-FR" sz="2800" dirty="0" err="1" smtClean="0"/>
              <a:t>proposals</a:t>
            </a:r>
            <a:r>
              <a:rPr lang="fr-FR" sz="2800" dirty="0" smtClean="0"/>
              <a:t> (of possible </a:t>
            </a:r>
            <a:r>
              <a:rPr lang="fr-FR" sz="2800" dirty="0" err="1" smtClean="0"/>
              <a:t>strategic</a:t>
            </a:r>
            <a:r>
              <a:rPr lang="fr-FR" sz="2800" dirty="0" smtClean="0"/>
              <a:t> importance)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u="sng" dirty="0" err="1" smtClean="0"/>
              <a:t>might</a:t>
            </a:r>
            <a:r>
              <a:rPr lang="fr-FR" sz="2800" u="sng" dirty="0" smtClean="0"/>
              <a:t> </a:t>
            </a:r>
            <a:r>
              <a:rPr lang="fr-FR" sz="2800" u="sng" dirty="0" err="1" smtClean="0"/>
              <a:t>need</a:t>
            </a:r>
            <a:r>
              <a:rPr lang="fr-FR" sz="2800" u="sng" dirty="0" smtClean="0"/>
              <a:t> </a:t>
            </a:r>
            <a:r>
              <a:rPr lang="fr-FR" sz="2800" dirty="0" smtClean="0"/>
              <a:t>to go </a:t>
            </a:r>
            <a:r>
              <a:rPr lang="fr-FR" sz="2800" dirty="0" err="1" smtClean="0"/>
              <a:t>through</a:t>
            </a:r>
            <a:r>
              <a:rPr lang="fr-FR" sz="2800" dirty="0" smtClean="0"/>
              <a:t> the Council for </a:t>
            </a:r>
            <a:r>
              <a:rPr lang="fr-FR" sz="2800" dirty="0" err="1" smtClean="0"/>
              <a:t>endorsement</a:t>
            </a:r>
            <a:endParaRPr lang="fr-FR" sz="2800" dirty="0" smtClean="0"/>
          </a:p>
          <a:p>
            <a:pPr lvl="1"/>
            <a:r>
              <a:rPr lang="fr-FR" sz="2800" dirty="0" err="1"/>
              <a:t>p</a:t>
            </a:r>
            <a:r>
              <a:rPr lang="fr-FR" sz="2800" dirty="0" err="1" smtClean="0"/>
              <a:t>roposals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u="sng" dirty="0" err="1" smtClean="0"/>
              <a:t>might</a:t>
            </a:r>
            <a:r>
              <a:rPr lang="fr-FR" sz="2800" u="sng" dirty="0" smtClean="0"/>
              <a:t> go </a:t>
            </a:r>
            <a:r>
              <a:rPr lang="fr-FR" sz="2800" u="sng" dirty="0" err="1" smtClean="0"/>
              <a:t>directly</a:t>
            </a:r>
            <a:r>
              <a:rPr lang="fr-FR" sz="2800" u="sng" dirty="0" smtClean="0"/>
              <a:t> </a:t>
            </a:r>
            <a:r>
              <a:rPr lang="fr-FR" sz="2800" dirty="0" smtClean="0"/>
              <a:t>to the IHO MS for </a:t>
            </a:r>
            <a:r>
              <a:rPr lang="fr-FR" sz="2800" dirty="0" err="1" smtClean="0"/>
              <a:t>approval</a:t>
            </a:r>
            <a:r>
              <a:rPr lang="fr-FR" sz="2800" dirty="0" smtClean="0"/>
              <a:t> </a:t>
            </a:r>
            <a:r>
              <a:rPr lang="fr-FR" sz="2800" dirty="0" err="1" smtClean="0"/>
              <a:t>through</a:t>
            </a:r>
            <a:r>
              <a:rPr lang="fr-FR" sz="2800" dirty="0" smtClean="0"/>
              <a:t> IHO CL</a:t>
            </a:r>
          </a:p>
          <a:p>
            <a:pPr lvl="1"/>
            <a:r>
              <a:rPr lang="fr-FR" sz="2800" dirty="0" smtClean="0"/>
              <a:t>key </a:t>
            </a:r>
            <a:r>
              <a:rPr lang="fr-FR" sz="2800" dirty="0" err="1" smtClean="0"/>
              <a:t>work</a:t>
            </a:r>
            <a:r>
              <a:rPr lang="fr-FR" sz="2800" dirty="0" smtClean="0"/>
              <a:t> items (top </a:t>
            </a:r>
            <a:r>
              <a:rPr lang="fr-FR" sz="2800" dirty="0" err="1" smtClean="0"/>
              <a:t>priorities</a:t>
            </a:r>
            <a:r>
              <a:rPr lang="fr-FR" sz="2800" dirty="0" smtClean="0"/>
              <a:t>), </a:t>
            </a:r>
            <a:r>
              <a:rPr lang="fr-FR" sz="2800" dirty="0" err="1" smtClean="0"/>
              <a:t>targets</a:t>
            </a:r>
            <a:r>
              <a:rPr lang="fr-FR" sz="2800" dirty="0" smtClean="0"/>
              <a:t>, </a:t>
            </a:r>
            <a:r>
              <a:rPr lang="fr-FR" sz="2800" dirty="0" err="1" smtClean="0"/>
              <a:t>risk</a:t>
            </a:r>
            <a:r>
              <a:rPr lang="fr-FR" sz="2800" dirty="0" smtClean="0"/>
              <a:t>/issues for 2019-20 IHO </a:t>
            </a:r>
            <a:r>
              <a:rPr lang="fr-FR" sz="2800" dirty="0" err="1" smtClean="0"/>
              <a:t>Work</a:t>
            </a:r>
            <a:r>
              <a:rPr lang="fr-FR" sz="2800" dirty="0" smtClean="0"/>
              <a:t> Programme, </a:t>
            </a:r>
            <a:r>
              <a:rPr lang="fr-FR" sz="2800" dirty="0" err="1" smtClean="0"/>
              <a:t>funding</a:t>
            </a:r>
            <a:r>
              <a:rPr lang="fr-FR" sz="2800" dirty="0" smtClean="0"/>
              <a:t> </a:t>
            </a:r>
            <a:r>
              <a:rPr lang="fr-FR" sz="2800" dirty="0" err="1" smtClean="0"/>
              <a:t>requirements</a:t>
            </a:r>
            <a:r>
              <a:rPr lang="fr-FR" sz="2800" dirty="0" smtClean="0"/>
              <a:t>…,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should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highlighted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C-2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.potx" id="{996C151E-DDF5-433D-BDF4-FC87EF7E1DD7}" vid="{C1305183-9B04-4D2F-91CC-A7B01EA427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2676</TotalTime>
  <Words>137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Preparation of HSSC-10 and Council C-2</vt:lpstr>
      <vt:lpstr>Proposals for HSSC-10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 forward</dc:title>
  <dc:creator>Mathias Jonas</dc:creator>
  <cp:lastModifiedBy>Yves</cp:lastModifiedBy>
  <cp:revision>56</cp:revision>
  <cp:lastPrinted>2017-10-16T07:49:33Z</cp:lastPrinted>
  <dcterms:created xsi:type="dcterms:W3CDTF">2017-10-02T21:45:53Z</dcterms:created>
  <dcterms:modified xsi:type="dcterms:W3CDTF">2017-11-09T12:09:04Z</dcterms:modified>
</cp:coreProperties>
</file>