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75" r:id="rId2"/>
    <p:sldId id="280" r:id="rId3"/>
    <p:sldId id="281" r:id="rId4"/>
    <p:sldId id="282" r:id="rId5"/>
    <p:sldId id="283" r:id="rId6"/>
    <p:sldId id="284" r:id="rId7"/>
    <p:sldId id="285" r:id="rId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Tech" initials="Abri" lastIdx="1" clrIdx="0">
    <p:extLst>
      <p:ext uri="{19B8F6BF-5375-455C-9EA6-DF929625EA0E}">
        <p15:presenceInfo xmlns:p15="http://schemas.microsoft.com/office/powerpoint/2012/main" userId="DTe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AF00"/>
    <a:srgbClr val="D19A63"/>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4259" autoAdjust="0"/>
  </p:normalViewPr>
  <p:slideViewPr>
    <p:cSldViewPr snapToGrid="0">
      <p:cViewPr varScale="1">
        <p:scale>
          <a:sx n="52" d="100"/>
          <a:sy n="52" d="100"/>
        </p:scale>
        <p:origin x="1164" y="32"/>
      </p:cViewPr>
      <p:guideLst/>
    </p:cSldViewPr>
  </p:slideViewPr>
  <p:notesTextViewPr>
    <p:cViewPr>
      <p:scale>
        <a:sx n="3" d="2"/>
        <a:sy n="3" d="2"/>
      </p:scale>
      <p:origin x="0" y="0"/>
    </p:cViewPr>
  </p:notesTextViewPr>
  <p:sorterViewPr>
    <p:cViewPr>
      <p:scale>
        <a:sx n="100" d="100"/>
        <a:sy n="100" d="100"/>
      </p:scale>
      <p:origin x="0" y="-11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3A9B22A-55EC-4A68-A1AE-1A1AE03C8C30}" type="datetimeFigureOut">
              <a:rPr lang="en-US" smtClean="0"/>
              <a:t>5/16/2018</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baseline="0" dirty="0" smtClean="0"/>
          </a:p>
        </p:txBody>
      </p:sp>
      <p:sp>
        <p:nvSpPr>
          <p:cNvPr id="4" name="Slide Number Placeholder 3"/>
          <p:cNvSpPr>
            <a:spLocks noGrp="1"/>
          </p:cNvSpPr>
          <p:nvPr>
            <p:ph type="sldNum" sz="quarter" idx="10"/>
          </p:nvPr>
        </p:nvSpPr>
        <p:spPr/>
        <p:txBody>
          <a:bodyPr/>
          <a:lstStyle/>
          <a:p>
            <a:fld id="{5C14B252-8EFF-4387-B930-F07556521AEC}" type="slidenum">
              <a:rPr lang="en-US" smtClean="0"/>
              <a:t>1</a:t>
            </a:fld>
            <a:endParaRPr lang="en-US"/>
          </a:p>
        </p:txBody>
      </p:sp>
    </p:spTree>
    <p:extLst>
      <p:ext uri="{BB962C8B-B14F-4D97-AF65-F5344CB8AC3E}">
        <p14:creationId xmlns:p14="http://schemas.microsoft.com/office/powerpoint/2010/main" val="14913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10"/>
          </p:nvPr>
        </p:nvSpPr>
        <p:spPr/>
        <p:txBody>
          <a:bodyPr/>
          <a:lstStyle/>
          <a:p>
            <a:fld id="{5C14B252-8EFF-4387-B930-F07556521AEC}" type="slidenum">
              <a:rPr lang="en-US" smtClean="0"/>
              <a:t>2</a:t>
            </a:fld>
            <a:endParaRPr lang="en-US"/>
          </a:p>
        </p:txBody>
      </p:sp>
    </p:spTree>
    <p:extLst>
      <p:ext uri="{BB962C8B-B14F-4D97-AF65-F5344CB8AC3E}">
        <p14:creationId xmlns:p14="http://schemas.microsoft.com/office/powerpoint/2010/main" val="2109809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10"/>
          </p:nvPr>
        </p:nvSpPr>
        <p:spPr/>
        <p:txBody>
          <a:bodyPr/>
          <a:lstStyle/>
          <a:p>
            <a:fld id="{5C14B252-8EFF-4387-B930-F07556521AEC}" type="slidenum">
              <a:rPr lang="en-US" smtClean="0"/>
              <a:t>3</a:t>
            </a:fld>
            <a:endParaRPr lang="en-US"/>
          </a:p>
        </p:txBody>
      </p:sp>
    </p:spTree>
    <p:extLst>
      <p:ext uri="{BB962C8B-B14F-4D97-AF65-F5344CB8AC3E}">
        <p14:creationId xmlns:p14="http://schemas.microsoft.com/office/powerpoint/2010/main" val="2227172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10"/>
          </p:nvPr>
        </p:nvSpPr>
        <p:spPr/>
        <p:txBody>
          <a:bodyPr/>
          <a:lstStyle/>
          <a:p>
            <a:fld id="{5C14B252-8EFF-4387-B930-F07556521AEC}" type="slidenum">
              <a:rPr lang="en-US" smtClean="0"/>
              <a:t>4</a:t>
            </a:fld>
            <a:endParaRPr lang="en-US"/>
          </a:p>
        </p:txBody>
      </p:sp>
    </p:spTree>
    <p:extLst>
      <p:ext uri="{BB962C8B-B14F-4D97-AF65-F5344CB8AC3E}">
        <p14:creationId xmlns:p14="http://schemas.microsoft.com/office/powerpoint/2010/main" val="1208972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10"/>
          </p:nvPr>
        </p:nvSpPr>
        <p:spPr/>
        <p:txBody>
          <a:bodyPr/>
          <a:lstStyle/>
          <a:p>
            <a:fld id="{5C14B252-8EFF-4387-B930-F07556521AEC}" type="slidenum">
              <a:rPr lang="en-US" smtClean="0"/>
              <a:t>5</a:t>
            </a:fld>
            <a:endParaRPr lang="en-US"/>
          </a:p>
        </p:txBody>
      </p:sp>
    </p:spTree>
    <p:extLst>
      <p:ext uri="{BB962C8B-B14F-4D97-AF65-F5344CB8AC3E}">
        <p14:creationId xmlns:p14="http://schemas.microsoft.com/office/powerpoint/2010/main" val="612178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10"/>
          </p:nvPr>
        </p:nvSpPr>
        <p:spPr/>
        <p:txBody>
          <a:bodyPr/>
          <a:lstStyle/>
          <a:p>
            <a:fld id="{5C14B252-8EFF-4387-B930-F07556521AEC}" type="slidenum">
              <a:rPr lang="en-US" smtClean="0"/>
              <a:t>6</a:t>
            </a:fld>
            <a:endParaRPr lang="en-US"/>
          </a:p>
        </p:txBody>
      </p:sp>
    </p:spTree>
    <p:extLst>
      <p:ext uri="{BB962C8B-B14F-4D97-AF65-F5344CB8AC3E}">
        <p14:creationId xmlns:p14="http://schemas.microsoft.com/office/powerpoint/2010/main" val="2116500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10"/>
          </p:nvPr>
        </p:nvSpPr>
        <p:spPr/>
        <p:txBody>
          <a:bodyPr/>
          <a:lstStyle/>
          <a:p>
            <a:fld id="{5C14B252-8EFF-4387-B930-F07556521AEC}" type="slidenum">
              <a:rPr lang="en-US" smtClean="0"/>
              <a:t>7</a:t>
            </a:fld>
            <a:endParaRPr lang="en-US"/>
          </a:p>
        </p:txBody>
      </p:sp>
    </p:spTree>
    <p:extLst>
      <p:ext uri="{BB962C8B-B14F-4D97-AF65-F5344CB8AC3E}">
        <p14:creationId xmlns:p14="http://schemas.microsoft.com/office/powerpoint/2010/main" val="29556525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p:spPr>
        <p:txBody>
          <a:bodyPr/>
          <a:lstStyle/>
          <a:p>
            <a:r>
              <a:rPr lang="en-US" smtClean="0"/>
              <a:t>IHO COUNCIL</a:t>
            </a:r>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038600" y="6276122"/>
            <a:ext cx="4114800" cy="365125"/>
          </a:xfrm>
        </p:spPr>
        <p:txBody>
          <a:bodyPr/>
          <a:lstStyle/>
          <a:p>
            <a:r>
              <a:rPr lang="en-US" smtClean="0"/>
              <a:t>IHO COUNCIL</a:t>
            </a:r>
            <a:endParaRPr lang="en-US" dirty="0"/>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t>‹#›</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IHO COUNCIL</a:t>
            </a:r>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IHO COUNCIL</a:t>
            </a:r>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IHO COUNCIL</a:t>
            </a:r>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IHO COUNCIL</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de-DE" sz="1400" dirty="0" smtClean="0"/>
              <a:t>HSSC-10, Rostock, Germany 14 – 17 May 2018</a:t>
            </a:r>
          </a:p>
        </p:txBody>
      </p:sp>
      <p:sp>
        <p:nvSpPr>
          <p:cNvPr id="5" name="Subtitle 2"/>
          <p:cNvSpPr>
            <a:spLocks noGrp="1"/>
          </p:cNvSpPr>
          <p:nvPr/>
        </p:nvSpPr>
        <p:spPr>
          <a:xfrm>
            <a:off x="1523999" y="508469"/>
            <a:ext cx="9144000" cy="7844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smtClean="0"/>
              <a:t>International Hydrographic Organization</a:t>
            </a:r>
            <a:endParaRPr lang="en-US" dirty="0"/>
          </a:p>
        </p:txBody>
      </p:sp>
      <p:sp>
        <p:nvSpPr>
          <p:cNvPr id="6" name="Subtitle 2"/>
          <p:cNvSpPr>
            <a:spLocks noGrp="1"/>
          </p:cNvSpPr>
          <p:nvPr/>
        </p:nvSpPr>
        <p:spPr>
          <a:xfrm>
            <a:off x="1198605" y="2098607"/>
            <a:ext cx="9794789" cy="2979593"/>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800" dirty="0">
                <a:solidFill>
                  <a:srgbClr val="0070C0"/>
                </a:solidFill>
              </a:rPr>
              <a:t>IMO activities affecting HSSC</a:t>
            </a:r>
            <a:br>
              <a:rPr lang="en-GB" sz="2800" dirty="0">
                <a:solidFill>
                  <a:srgbClr val="0070C0"/>
                </a:solidFill>
              </a:rPr>
            </a:br>
            <a:r>
              <a:rPr lang="en-GB" sz="2800" dirty="0">
                <a:solidFill>
                  <a:srgbClr val="0070C0"/>
                </a:solidFill>
              </a:rPr>
              <a:t>Agenda item 7.2</a:t>
            </a:r>
            <a:br>
              <a:rPr lang="en-GB" sz="2800" dirty="0">
                <a:solidFill>
                  <a:srgbClr val="0070C0"/>
                </a:solidFill>
              </a:rPr>
            </a:br>
            <a:r>
              <a:rPr lang="en-US" sz="2400" kern="0" dirty="0" smtClean="0">
                <a:solidFill>
                  <a:srgbClr val="0070C0"/>
                </a:solidFill>
              </a:rPr>
              <a:t>HSSC10</a:t>
            </a:r>
            <a:r>
              <a:rPr lang="en-US" sz="2400" kern="0" dirty="0">
                <a:solidFill>
                  <a:srgbClr val="0070C0"/>
                </a:solidFill>
              </a:rPr>
              <a:t/>
            </a:r>
            <a:br>
              <a:rPr lang="en-US" sz="2400" kern="0" dirty="0">
                <a:solidFill>
                  <a:srgbClr val="0070C0"/>
                </a:solidFill>
              </a:rPr>
            </a:br>
            <a:r>
              <a:rPr lang="en-US" sz="2400" kern="0" dirty="0" smtClean="0">
                <a:solidFill>
                  <a:srgbClr val="0070C0"/>
                </a:solidFill>
              </a:rPr>
              <a:t/>
            </a:r>
            <a:br>
              <a:rPr lang="en-US" sz="2400" kern="0" dirty="0" smtClean="0">
                <a:solidFill>
                  <a:srgbClr val="0070C0"/>
                </a:solidFill>
              </a:rPr>
            </a:br>
            <a:r>
              <a:rPr lang="en-US" sz="2400" kern="0" dirty="0" err="1" smtClean="0">
                <a:solidFill>
                  <a:srgbClr val="0070C0"/>
                </a:solidFill>
              </a:rPr>
              <a:t>Warnemünde</a:t>
            </a:r>
            <a:r>
              <a:rPr lang="en-US" sz="2400" kern="0" dirty="0" smtClean="0">
                <a:solidFill>
                  <a:srgbClr val="0070C0"/>
                </a:solidFill>
              </a:rPr>
              <a:t>, Germany – 14-17 May 2018</a:t>
            </a:r>
            <a:r>
              <a:rPr lang="en-US" sz="2400" kern="0" dirty="0">
                <a:solidFill>
                  <a:srgbClr val="0070C0"/>
                </a:solidFill>
              </a:rPr>
              <a:t/>
            </a:r>
            <a:br>
              <a:rPr lang="en-US" sz="2400" kern="0" dirty="0">
                <a:solidFill>
                  <a:srgbClr val="0070C0"/>
                </a:solidFill>
              </a:rPr>
            </a:br>
            <a:r>
              <a:rPr lang="en-US" sz="2400" kern="0" dirty="0" smtClean="0">
                <a:solidFill>
                  <a:srgbClr val="0070C0"/>
                </a:solidFill>
              </a:rPr>
              <a:t/>
            </a:r>
            <a:br>
              <a:rPr lang="en-US" sz="2400" kern="0" dirty="0" smtClean="0">
                <a:solidFill>
                  <a:srgbClr val="0070C0"/>
                </a:solidFill>
              </a:rPr>
            </a:br>
            <a:r>
              <a:rPr lang="en-US" sz="2400" kern="0" dirty="0" smtClean="0">
                <a:solidFill>
                  <a:srgbClr val="0070C0"/>
                </a:solidFill>
              </a:rPr>
              <a:t>IHO </a:t>
            </a:r>
            <a:r>
              <a:rPr lang="en-US" sz="2400" kern="0" dirty="0">
                <a:solidFill>
                  <a:srgbClr val="0070C0"/>
                </a:solidFill>
              </a:rPr>
              <a:t>Secretariat</a:t>
            </a:r>
          </a:p>
        </p:txBody>
      </p:sp>
    </p:spTree>
    <p:extLst>
      <p:ext uri="{BB962C8B-B14F-4D97-AF65-F5344CB8AC3E}">
        <p14:creationId xmlns:p14="http://schemas.microsoft.com/office/powerpoint/2010/main" val="49291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a:t>IMO activities since </a:t>
            </a:r>
            <a:r>
              <a:rPr lang="en-GB" sz="3200" dirty="0" smtClean="0"/>
              <a:t>HSSC-9</a:t>
            </a:r>
            <a:endParaRPr lang="en-GB" sz="3200" dirty="0"/>
          </a:p>
        </p:txBody>
      </p:sp>
      <p:sp>
        <p:nvSpPr>
          <p:cNvPr id="51" name="Footer Placeholder 3"/>
          <p:cNvSpPr>
            <a:spLocks noGrp="1"/>
          </p:cNvSpPr>
          <p:nvPr>
            <p:ph type="ftr" sz="quarter" idx="11"/>
          </p:nvPr>
        </p:nvSpPr>
        <p:spPr>
          <a:xfrm>
            <a:off x="4038600" y="6276122"/>
            <a:ext cx="4114800" cy="365125"/>
          </a:xfrm>
        </p:spPr>
        <p:txBody>
          <a:bodyPr/>
          <a:lstStyle/>
          <a:p>
            <a:r>
              <a:rPr lang="de-DE" sz="1400" dirty="0" smtClean="0"/>
              <a:t>HSSC-10, Rostock, Germany 14 – 17 May 2018</a:t>
            </a:r>
          </a:p>
        </p:txBody>
      </p:sp>
      <p:sp>
        <p:nvSpPr>
          <p:cNvPr id="3" name="TextBox 2"/>
          <p:cNvSpPr txBox="1"/>
          <p:nvPr/>
        </p:nvSpPr>
        <p:spPr>
          <a:xfrm>
            <a:off x="838200" y="1511808"/>
            <a:ext cx="10817352" cy="4524315"/>
          </a:xfrm>
          <a:prstGeom prst="rect">
            <a:avLst/>
          </a:prstGeom>
          <a:noFill/>
        </p:spPr>
        <p:txBody>
          <a:bodyPr wrap="square" rtlCol="0">
            <a:spAutoFit/>
          </a:bodyPr>
          <a:lstStyle/>
          <a:p>
            <a:r>
              <a:rPr lang="en-GB" sz="2400" dirty="0" smtClean="0">
                <a:solidFill>
                  <a:schemeClr val="bg2">
                    <a:lumMod val="50000"/>
                  </a:schemeClr>
                </a:solidFill>
              </a:rPr>
              <a:t>Meetings:</a:t>
            </a:r>
          </a:p>
          <a:p>
            <a:r>
              <a:rPr lang="en-GB" sz="2400" dirty="0" smtClean="0">
                <a:solidFill>
                  <a:schemeClr val="bg2">
                    <a:lumMod val="50000"/>
                  </a:schemeClr>
                </a:solidFill>
              </a:rPr>
              <a:t>NCSR 5, February 2018</a:t>
            </a:r>
          </a:p>
          <a:p>
            <a:endParaRPr lang="en-GB" sz="2400" dirty="0" smtClean="0">
              <a:solidFill>
                <a:schemeClr val="bg2">
                  <a:lumMod val="50000"/>
                </a:schemeClr>
              </a:solidFill>
            </a:endParaRPr>
          </a:p>
          <a:p>
            <a:r>
              <a:rPr lang="en-GB" sz="2400" dirty="0" smtClean="0">
                <a:solidFill>
                  <a:schemeClr val="bg2">
                    <a:lumMod val="50000"/>
                  </a:schemeClr>
                </a:solidFill>
              </a:rPr>
              <a:t>Outcomes:</a:t>
            </a:r>
            <a:endParaRPr lang="en-GB" sz="2400" dirty="0"/>
          </a:p>
          <a:p>
            <a:r>
              <a:rPr lang="en-GB" sz="2400" dirty="0"/>
              <a:t> </a:t>
            </a:r>
          </a:p>
          <a:p>
            <a:r>
              <a:rPr lang="en-GB" sz="2400" dirty="0">
                <a:solidFill>
                  <a:schemeClr val="bg2">
                    <a:lumMod val="50000"/>
                  </a:schemeClr>
                </a:solidFill>
              </a:rPr>
              <a:t>IHO CL 25/2018 dated 12 March - </a:t>
            </a:r>
            <a:r>
              <a:rPr lang="en-GB" sz="2400" i="1" dirty="0">
                <a:solidFill>
                  <a:schemeClr val="bg2">
                    <a:lumMod val="50000"/>
                  </a:schemeClr>
                </a:solidFill>
              </a:rPr>
              <a:t>Report on the 5th Session of the IMO Sub Committee on Navigation, Communications and Search and Rescue (NCSR 5) </a:t>
            </a:r>
            <a:r>
              <a:rPr lang="en-GB" sz="2400" dirty="0"/>
              <a:t>	</a:t>
            </a:r>
            <a:endParaRPr lang="en-GB" sz="2400" dirty="0" smtClean="0">
              <a:solidFill>
                <a:schemeClr val="bg2">
                  <a:lumMod val="50000"/>
                </a:schemeClr>
              </a:solidFill>
            </a:endParaRPr>
          </a:p>
          <a:p>
            <a:endParaRPr lang="en-GB" sz="2400" dirty="0" smtClean="0">
              <a:solidFill>
                <a:schemeClr val="bg2">
                  <a:lumMod val="50000"/>
                </a:schemeClr>
              </a:solidFill>
            </a:endParaRPr>
          </a:p>
          <a:p>
            <a:r>
              <a:rPr lang="en-GB" sz="2400" dirty="0" smtClean="0">
                <a:solidFill>
                  <a:schemeClr val="bg2">
                    <a:lumMod val="50000"/>
                  </a:schemeClr>
                </a:solidFill>
              </a:rPr>
              <a:t>Subjects relevant to HSSC:</a:t>
            </a:r>
          </a:p>
          <a:p>
            <a:r>
              <a:rPr lang="en-GB" sz="2400" dirty="0" smtClean="0">
                <a:solidFill>
                  <a:schemeClr val="bg2">
                    <a:lumMod val="50000"/>
                  </a:schemeClr>
                </a:solidFill>
              </a:rPr>
              <a:t>E-navigation</a:t>
            </a:r>
          </a:p>
          <a:p>
            <a:r>
              <a:rPr lang="en-GB" sz="2400" dirty="0" smtClean="0">
                <a:solidFill>
                  <a:schemeClr val="bg2">
                    <a:lumMod val="50000"/>
                  </a:schemeClr>
                </a:solidFill>
              </a:rPr>
              <a:t>ECDIS matters</a:t>
            </a:r>
          </a:p>
          <a:p>
            <a:endParaRPr lang="en-GB" sz="2400" dirty="0">
              <a:solidFill>
                <a:schemeClr val="bg2">
                  <a:lumMod val="50000"/>
                </a:schemeClr>
              </a:solidFill>
            </a:endParaRPr>
          </a:p>
        </p:txBody>
      </p:sp>
    </p:spTree>
    <p:extLst>
      <p:ext uri="{BB962C8B-B14F-4D97-AF65-F5344CB8AC3E}">
        <p14:creationId xmlns:p14="http://schemas.microsoft.com/office/powerpoint/2010/main" val="2781206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smtClean="0"/>
              <a:t>E-Navigation (1/3)</a:t>
            </a:r>
            <a:endParaRPr lang="en-GB" sz="3200" dirty="0"/>
          </a:p>
        </p:txBody>
      </p:sp>
      <p:sp>
        <p:nvSpPr>
          <p:cNvPr id="51" name="Footer Placeholder 3"/>
          <p:cNvSpPr>
            <a:spLocks noGrp="1"/>
          </p:cNvSpPr>
          <p:nvPr>
            <p:ph type="ftr" sz="quarter" idx="11"/>
          </p:nvPr>
        </p:nvSpPr>
        <p:spPr>
          <a:xfrm>
            <a:off x="4038600" y="6276122"/>
            <a:ext cx="4114800" cy="365125"/>
          </a:xfrm>
        </p:spPr>
        <p:txBody>
          <a:bodyPr/>
          <a:lstStyle/>
          <a:p>
            <a:r>
              <a:rPr lang="de-DE" sz="1400" dirty="0" smtClean="0"/>
              <a:t>HSSC-10, Rostock, Germany 14 – 17 May 2018</a:t>
            </a:r>
          </a:p>
        </p:txBody>
      </p:sp>
      <p:sp>
        <p:nvSpPr>
          <p:cNvPr id="3" name="TextBox 2"/>
          <p:cNvSpPr txBox="1"/>
          <p:nvPr/>
        </p:nvSpPr>
        <p:spPr>
          <a:xfrm>
            <a:off x="573024" y="1524000"/>
            <a:ext cx="11216640" cy="5078313"/>
          </a:xfrm>
          <a:prstGeom prst="rect">
            <a:avLst/>
          </a:prstGeom>
          <a:noFill/>
        </p:spPr>
        <p:txBody>
          <a:bodyPr wrap="square" rtlCol="0">
            <a:spAutoFit/>
          </a:bodyPr>
          <a:lstStyle/>
          <a:p>
            <a:endParaRPr lang="en-GB" dirty="0"/>
          </a:p>
          <a:p>
            <a:r>
              <a:rPr lang="en-GB" sz="2400" dirty="0">
                <a:solidFill>
                  <a:schemeClr val="bg2">
                    <a:lumMod val="50000"/>
                  </a:schemeClr>
                </a:solidFill>
              </a:rPr>
              <a:t>The NCSR 5 agreed that with the completion of the S-mode guidelines, a consequential revision to SN.1/Circ.243/Rev.1 on </a:t>
            </a:r>
            <a:r>
              <a:rPr lang="en-GB" sz="2400" i="1" dirty="0">
                <a:solidFill>
                  <a:schemeClr val="bg2">
                    <a:lumMod val="50000"/>
                  </a:schemeClr>
                </a:solidFill>
              </a:rPr>
              <a:t>Amended guidelines for the presentation of navigational related symbols, terms and abbreviations </a:t>
            </a:r>
            <a:r>
              <a:rPr lang="en-GB" sz="2400" dirty="0">
                <a:solidFill>
                  <a:schemeClr val="bg2">
                    <a:lumMod val="50000"/>
                  </a:schemeClr>
                </a:solidFill>
              </a:rPr>
              <a:t>was necessary. Hence the NCSR 5 agreed that the </a:t>
            </a:r>
            <a:r>
              <a:rPr lang="en-GB" sz="2400" dirty="0" err="1">
                <a:solidFill>
                  <a:schemeClr val="bg2">
                    <a:lumMod val="50000"/>
                  </a:schemeClr>
                </a:solidFill>
              </a:rPr>
              <a:t>intersessional</a:t>
            </a:r>
            <a:r>
              <a:rPr lang="en-GB" sz="2400" dirty="0">
                <a:solidFill>
                  <a:schemeClr val="bg2">
                    <a:lumMod val="50000"/>
                  </a:schemeClr>
                </a:solidFill>
              </a:rPr>
              <a:t> Correspondence Group should also be tasked with the revision of SN.1/Circ.243/Rev.1. </a:t>
            </a:r>
          </a:p>
          <a:p>
            <a:endParaRPr lang="en-GB" sz="2400" dirty="0">
              <a:solidFill>
                <a:schemeClr val="bg2">
                  <a:lumMod val="50000"/>
                </a:schemeClr>
              </a:solidFill>
            </a:endParaRPr>
          </a:p>
          <a:p>
            <a:r>
              <a:rPr lang="en-GB" sz="2400" dirty="0" smtClean="0">
                <a:solidFill>
                  <a:schemeClr val="bg2">
                    <a:lumMod val="50000"/>
                  </a:schemeClr>
                </a:solidFill>
              </a:rPr>
              <a:t>The </a:t>
            </a:r>
            <a:r>
              <a:rPr lang="en-GB" sz="2400" dirty="0">
                <a:solidFill>
                  <a:schemeClr val="bg2">
                    <a:lumMod val="50000"/>
                  </a:schemeClr>
                </a:solidFill>
              </a:rPr>
              <a:t>NCSR 5 established, under the coordination of Australia, an </a:t>
            </a:r>
            <a:r>
              <a:rPr lang="en-GB" sz="2400" dirty="0" err="1">
                <a:solidFill>
                  <a:schemeClr val="bg2">
                    <a:lumMod val="50000"/>
                  </a:schemeClr>
                </a:solidFill>
              </a:rPr>
              <a:t>intersessional</a:t>
            </a:r>
            <a:r>
              <a:rPr lang="en-GB" sz="2400" dirty="0">
                <a:solidFill>
                  <a:schemeClr val="bg2">
                    <a:lumMod val="50000"/>
                  </a:schemeClr>
                </a:solidFill>
              </a:rPr>
              <a:t> Correspondence Group to continue the development of the draft </a:t>
            </a:r>
            <a:r>
              <a:rPr lang="en-GB" sz="2400" i="1" dirty="0">
                <a:solidFill>
                  <a:schemeClr val="bg2">
                    <a:lumMod val="50000"/>
                  </a:schemeClr>
                </a:solidFill>
              </a:rPr>
              <a:t>Guidelines on standardized modes of operation, S-Mode </a:t>
            </a:r>
            <a:r>
              <a:rPr lang="en-GB" sz="2400" dirty="0">
                <a:solidFill>
                  <a:schemeClr val="bg2">
                    <a:lumMod val="50000"/>
                  </a:schemeClr>
                </a:solidFill>
              </a:rPr>
              <a:t>under the associated terms of reference with the view of submitting to the next session of the NCSR </a:t>
            </a:r>
            <a:r>
              <a:rPr lang="en-GB" sz="2400" dirty="0" smtClean="0">
                <a:solidFill>
                  <a:schemeClr val="bg2">
                    <a:lumMod val="50000"/>
                  </a:schemeClr>
                </a:solidFill>
              </a:rPr>
              <a:t>a </a:t>
            </a:r>
            <a:r>
              <a:rPr lang="en-GB" sz="2400" dirty="0">
                <a:solidFill>
                  <a:schemeClr val="bg2">
                    <a:lumMod val="50000"/>
                  </a:schemeClr>
                </a:solidFill>
              </a:rPr>
              <a:t>report of the Correspondence Group’s work, a consolidated draft S-Mode guidelines, and consequential draft amendments to SN.1/Circ.243/Rev.1. </a:t>
            </a:r>
          </a:p>
          <a:p>
            <a:endParaRPr lang="en-GB" dirty="0"/>
          </a:p>
        </p:txBody>
      </p:sp>
    </p:spTree>
    <p:extLst>
      <p:ext uri="{BB962C8B-B14F-4D97-AF65-F5344CB8AC3E}">
        <p14:creationId xmlns:p14="http://schemas.microsoft.com/office/powerpoint/2010/main" val="2077151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smtClean="0"/>
              <a:t>E- Navigation 2/3</a:t>
            </a:r>
            <a:endParaRPr lang="en-GB" sz="3200" dirty="0"/>
          </a:p>
        </p:txBody>
      </p:sp>
      <p:sp>
        <p:nvSpPr>
          <p:cNvPr id="51" name="Footer Placeholder 3"/>
          <p:cNvSpPr>
            <a:spLocks noGrp="1"/>
          </p:cNvSpPr>
          <p:nvPr>
            <p:ph type="ftr" sz="quarter" idx="11"/>
          </p:nvPr>
        </p:nvSpPr>
        <p:spPr>
          <a:xfrm>
            <a:off x="4038600" y="6276122"/>
            <a:ext cx="4114800" cy="365125"/>
          </a:xfrm>
        </p:spPr>
        <p:txBody>
          <a:bodyPr/>
          <a:lstStyle/>
          <a:p>
            <a:r>
              <a:rPr lang="de-DE" sz="1400" dirty="0" smtClean="0"/>
              <a:t>HSSC-10, Rostock, Germany 14 – 17 May 2018</a:t>
            </a:r>
          </a:p>
        </p:txBody>
      </p:sp>
      <p:sp>
        <p:nvSpPr>
          <p:cNvPr id="3" name="TextBox 2"/>
          <p:cNvSpPr txBox="1"/>
          <p:nvPr/>
        </p:nvSpPr>
        <p:spPr>
          <a:xfrm>
            <a:off x="609600" y="1304544"/>
            <a:ext cx="11289792" cy="5078313"/>
          </a:xfrm>
          <a:prstGeom prst="rect">
            <a:avLst/>
          </a:prstGeom>
          <a:noFill/>
        </p:spPr>
        <p:txBody>
          <a:bodyPr wrap="square" rtlCol="0">
            <a:spAutoFit/>
          </a:bodyPr>
          <a:lstStyle/>
          <a:p>
            <a:endParaRPr lang="en-GB" dirty="0"/>
          </a:p>
          <a:p>
            <a:r>
              <a:rPr lang="en-GB" sz="2400" dirty="0" smtClean="0">
                <a:solidFill>
                  <a:schemeClr val="bg2">
                    <a:lumMod val="50000"/>
                  </a:schemeClr>
                </a:solidFill>
              </a:rPr>
              <a:t>The </a:t>
            </a:r>
            <a:r>
              <a:rPr lang="en-GB" sz="2400" dirty="0">
                <a:solidFill>
                  <a:schemeClr val="bg2">
                    <a:lumMod val="50000"/>
                  </a:schemeClr>
                </a:solidFill>
              </a:rPr>
              <a:t>NCSR 5 agreed to invite domain coordinating bodies to submit the description of Maritime Services under their remit, using the draft template, to HGDM </a:t>
            </a:r>
            <a:r>
              <a:rPr lang="en-GB" sz="2400" dirty="0" smtClean="0">
                <a:solidFill>
                  <a:schemeClr val="bg2">
                    <a:lumMod val="50000"/>
                  </a:schemeClr>
                </a:solidFill>
              </a:rPr>
              <a:t>:</a:t>
            </a:r>
          </a:p>
          <a:p>
            <a:endParaRPr lang="en-GB" sz="2400" dirty="0">
              <a:solidFill>
                <a:schemeClr val="bg2">
                  <a:lumMod val="50000"/>
                </a:schemeClr>
              </a:solidFill>
            </a:endParaRPr>
          </a:p>
          <a:p>
            <a:pPr marL="285750" indent="-285750">
              <a:buFont typeface="Arial" panose="020B0604020202020204" pitchFamily="34" charset="0"/>
              <a:buChar char="•"/>
            </a:pPr>
            <a:r>
              <a:rPr lang="en-GB" sz="2400" dirty="0" smtClean="0">
                <a:solidFill>
                  <a:schemeClr val="bg2">
                    <a:lumMod val="50000"/>
                  </a:schemeClr>
                </a:solidFill>
              </a:rPr>
              <a:t> </a:t>
            </a:r>
            <a:r>
              <a:rPr lang="en-GB" sz="2400" dirty="0">
                <a:solidFill>
                  <a:schemeClr val="bg2">
                    <a:lumMod val="50000"/>
                  </a:schemeClr>
                </a:solidFill>
              </a:rPr>
              <a:t>IHO for Maritime Service No.5 (Maritime Safety Information Service (MSI)) </a:t>
            </a:r>
          </a:p>
          <a:p>
            <a:pPr marL="285750" indent="-285750">
              <a:buFont typeface="Arial" panose="020B0604020202020204" pitchFamily="34" charset="0"/>
              <a:buChar char="•"/>
            </a:pPr>
            <a:r>
              <a:rPr lang="en-GB" sz="2400" dirty="0" smtClean="0">
                <a:solidFill>
                  <a:schemeClr val="bg2">
                    <a:lumMod val="50000"/>
                  </a:schemeClr>
                </a:solidFill>
              </a:rPr>
              <a:t>IHO </a:t>
            </a:r>
            <a:r>
              <a:rPr lang="en-GB" sz="2400" dirty="0">
                <a:solidFill>
                  <a:schemeClr val="bg2">
                    <a:lumMod val="50000"/>
                  </a:schemeClr>
                </a:solidFill>
              </a:rPr>
              <a:t>for Maritime Service No.11 (Nautical Chart Service) </a:t>
            </a:r>
          </a:p>
          <a:p>
            <a:pPr marL="285750" indent="-285750">
              <a:buFont typeface="Arial" panose="020B0604020202020204" pitchFamily="34" charset="0"/>
              <a:buChar char="•"/>
            </a:pPr>
            <a:r>
              <a:rPr lang="en-GB" sz="2400" dirty="0" smtClean="0">
                <a:solidFill>
                  <a:schemeClr val="bg2">
                    <a:lumMod val="50000"/>
                  </a:schemeClr>
                </a:solidFill>
              </a:rPr>
              <a:t> </a:t>
            </a:r>
            <a:r>
              <a:rPr lang="en-GB" sz="2400" dirty="0">
                <a:solidFill>
                  <a:schemeClr val="bg2">
                    <a:lumMod val="50000"/>
                  </a:schemeClr>
                </a:solidFill>
              </a:rPr>
              <a:t>IHO for Maritime Service No.12 (Nautical Publications Service) </a:t>
            </a:r>
          </a:p>
          <a:p>
            <a:pPr marL="285750" indent="-285750">
              <a:buFont typeface="Arial" panose="020B0604020202020204" pitchFamily="34" charset="0"/>
              <a:buChar char="•"/>
            </a:pPr>
            <a:r>
              <a:rPr lang="en-GB" sz="2400" dirty="0" smtClean="0">
                <a:solidFill>
                  <a:schemeClr val="bg2">
                    <a:lumMod val="50000"/>
                  </a:schemeClr>
                </a:solidFill>
              </a:rPr>
              <a:t>IHO </a:t>
            </a:r>
            <a:r>
              <a:rPr lang="en-GB" sz="2400" dirty="0">
                <a:solidFill>
                  <a:schemeClr val="bg2">
                    <a:lumMod val="50000"/>
                  </a:schemeClr>
                </a:solidFill>
              </a:rPr>
              <a:t>for Maritime Service No.15 (Real-time hydrographic and environmental information Service) </a:t>
            </a:r>
            <a:endParaRPr lang="en-GB" sz="2400" dirty="0" smtClean="0">
              <a:solidFill>
                <a:schemeClr val="bg2">
                  <a:lumMod val="50000"/>
                </a:schemeClr>
              </a:solidFill>
            </a:endParaRPr>
          </a:p>
          <a:p>
            <a:endParaRPr lang="en-GB" sz="2400" dirty="0">
              <a:solidFill>
                <a:schemeClr val="bg2">
                  <a:lumMod val="50000"/>
                </a:schemeClr>
              </a:solidFill>
            </a:endParaRPr>
          </a:p>
          <a:p>
            <a:r>
              <a:rPr lang="en-GB" sz="2400" dirty="0">
                <a:solidFill>
                  <a:schemeClr val="bg2">
                    <a:lumMod val="50000"/>
                  </a:schemeClr>
                </a:solidFill>
              </a:rPr>
              <a:t>The IHO representative noted that MSI is not within the remit of the IHO; it was agreed that </a:t>
            </a:r>
            <a:r>
              <a:rPr lang="en-GB" sz="2400" dirty="0" smtClean="0">
                <a:solidFill>
                  <a:schemeClr val="bg2">
                    <a:lumMod val="50000"/>
                  </a:schemeClr>
                </a:solidFill>
              </a:rPr>
              <a:t>the IHO </a:t>
            </a:r>
            <a:r>
              <a:rPr lang="en-GB" sz="2400" dirty="0">
                <a:solidFill>
                  <a:schemeClr val="bg2">
                    <a:lumMod val="50000"/>
                  </a:schemeClr>
                </a:solidFill>
              </a:rPr>
              <a:t>would contribute and support this domain through the WWNWS-SC but responsibility </a:t>
            </a:r>
            <a:r>
              <a:rPr lang="en-GB" sz="2400" dirty="0" smtClean="0">
                <a:solidFill>
                  <a:schemeClr val="bg2">
                    <a:lumMod val="50000"/>
                  </a:schemeClr>
                </a:solidFill>
              </a:rPr>
              <a:t>would remain </a:t>
            </a:r>
            <a:r>
              <a:rPr lang="en-GB" sz="2400" dirty="0">
                <a:solidFill>
                  <a:schemeClr val="bg2">
                    <a:lumMod val="50000"/>
                  </a:schemeClr>
                </a:solidFill>
              </a:rPr>
              <a:t>with the IMO.</a:t>
            </a:r>
            <a:endParaRPr lang="en-GB" sz="2400" dirty="0">
              <a:solidFill>
                <a:schemeClr val="bg2">
                  <a:lumMod val="50000"/>
                </a:schemeClr>
              </a:solidFill>
            </a:endParaRPr>
          </a:p>
          <a:p>
            <a:endParaRPr lang="en-GB" dirty="0"/>
          </a:p>
        </p:txBody>
      </p:sp>
    </p:spTree>
    <p:extLst>
      <p:ext uri="{BB962C8B-B14F-4D97-AF65-F5344CB8AC3E}">
        <p14:creationId xmlns:p14="http://schemas.microsoft.com/office/powerpoint/2010/main" val="4153550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smtClean="0"/>
              <a:t>E-Navigation (3/3)</a:t>
            </a:r>
            <a:endParaRPr lang="en-GB" sz="3200" dirty="0"/>
          </a:p>
        </p:txBody>
      </p:sp>
      <p:sp>
        <p:nvSpPr>
          <p:cNvPr id="51" name="Footer Placeholder 3"/>
          <p:cNvSpPr>
            <a:spLocks noGrp="1"/>
          </p:cNvSpPr>
          <p:nvPr>
            <p:ph type="ftr" sz="quarter" idx="11"/>
          </p:nvPr>
        </p:nvSpPr>
        <p:spPr>
          <a:xfrm>
            <a:off x="4038600" y="6276122"/>
            <a:ext cx="4114800" cy="365125"/>
          </a:xfrm>
        </p:spPr>
        <p:txBody>
          <a:bodyPr/>
          <a:lstStyle/>
          <a:p>
            <a:r>
              <a:rPr lang="de-DE" sz="1400" dirty="0" smtClean="0"/>
              <a:t>HSSC-10, Rostock, Germany 14 – 17 May 2018</a:t>
            </a:r>
          </a:p>
        </p:txBody>
      </p:sp>
      <p:sp>
        <p:nvSpPr>
          <p:cNvPr id="3" name="TextBox 2"/>
          <p:cNvSpPr txBox="1"/>
          <p:nvPr/>
        </p:nvSpPr>
        <p:spPr>
          <a:xfrm>
            <a:off x="457200" y="1828800"/>
            <a:ext cx="11277600" cy="4339650"/>
          </a:xfrm>
          <a:prstGeom prst="rect">
            <a:avLst/>
          </a:prstGeom>
          <a:noFill/>
        </p:spPr>
        <p:txBody>
          <a:bodyPr wrap="square" rtlCol="0">
            <a:spAutoFit/>
          </a:bodyPr>
          <a:lstStyle/>
          <a:p>
            <a:endParaRPr lang="en-GB" dirty="0"/>
          </a:p>
          <a:p>
            <a:r>
              <a:rPr lang="en-GB" sz="2400" dirty="0" smtClean="0">
                <a:solidFill>
                  <a:schemeClr val="bg2">
                    <a:lumMod val="50000"/>
                  </a:schemeClr>
                </a:solidFill>
              </a:rPr>
              <a:t>The </a:t>
            </a:r>
            <a:r>
              <a:rPr lang="en-GB" sz="2400" dirty="0">
                <a:solidFill>
                  <a:schemeClr val="bg2">
                    <a:lumMod val="50000"/>
                  </a:schemeClr>
                </a:solidFill>
              </a:rPr>
              <a:t>NCSR 5 agreed to establish a robust future process for the review of the received descriptions of Maritime Services, using the example templates, after finalization of the Guidance. In addition the NCSR 5 instructed the second meeting of the IMO/IHO Harmonization Group on Data Modelling (HGDM2) to consider development of a sustainable continuous review process, without a substantive role for the organs of the Organization as the resources were not available to support substantial additional tasking</a:t>
            </a:r>
            <a:r>
              <a:rPr lang="en-GB" sz="2400" dirty="0" smtClean="0">
                <a:solidFill>
                  <a:schemeClr val="bg2">
                    <a:lumMod val="50000"/>
                  </a:schemeClr>
                </a:solidFill>
              </a:rPr>
              <a:t>.</a:t>
            </a:r>
          </a:p>
          <a:p>
            <a:r>
              <a:rPr lang="en-GB" sz="2400" dirty="0" smtClean="0">
                <a:solidFill>
                  <a:schemeClr val="bg2">
                    <a:lumMod val="50000"/>
                  </a:schemeClr>
                </a:solidFill>
              </a:rPr>
              <a:t> </a:t>
            </a:r>
            <a:endParaRPr lang="en-GB" sz="2400" dirty="0">
              <a:solidFill>
                <a:schemeClr val="bg2">
                  <a:lumMod val="50000"/>
                </a:schemeClr>
              </a:solidFill>
            </a:endParaRPr>
          </a:p>
          <a:p>
            <a:r>
              <a:rPr lang="en-GB" sz="2400" dirty="0" smtClean="0">
                <a:solidFill>
                  <a:schemeClr val="bg2">
                    <a:lumMod val="50000"/>
                  </a:schemeClr>
                </a:solidFill>
              </a:rPr>
              <a:t>The </a:t>
            </a:r>
            <a:r>
              <a:rPr lang="en-GB" sz="2400" dirty="0">
                <a:solidFill>
                  <a:schemeClr val="bg2">
                    <a:lumMod val="50000"/>
                  </a:schemeClr>
                </a:solidFill>
              </a:rPr>
              <a:t>NCSR 5 approved the revised terms of reference for the HGDM and agreed to the relaxation of the deadline for submissions from domain coordinating bodies in respect to submissions of Maritime Service descriptions. </a:t>
            </a:r>
          </a:p>
          <a:p>
            <a:endParaRPr lang="en-GB" dirty="0"/>
          </a:p>
        </p:txBody>
      </p:sp>
    </p:spTree>
    <p:extLst>
      <p:ext uri="{BB962C8B-B14F-4D97-AF65-F5344CB8AC3E}">
        <p14:creationId xmlns:p14="http://schemas.microsoft.com/office/powerpoint/2010/main" val="2316929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smtClean="0"/>
              <a:t>ECDIS Matters</a:t>
            </a:r>
            <a:endParaRPr lang="en-GB" sz="3200" dirty="0"/>
          </a:p>
        </p:txBody>
      </p:sp>
      <p:sp>
        <p:nvSpPr>
          <p:cNvPr id="51" name="Footer Placeholder 3"/>
          <p:cNvSpPr>
            <a:spLocks noGrp="1"/>
          </p:cNvSpPr>
          <p:nvPr>
            <p:ph type="ftr" sz="quarter" idx="11"/>
          </p:nvPr>
        </p:nvSpPr>
        <p:spPr>
          <a:xfrm>
            <a:off x="4038600" y="6276122"/>
            <a:ext cx="4114800" cy="365125"/>
          </a:xfrm>
        </p:spPr>
        <p:txBody>
          <a:bodyPr/>
          <a:lstStyle/>
          <a:p>
            <a:r>
              <a:rPr lang="de-DE" sz="1400" dirty="0" smtClean="0"/>
              <a:t>HSSC-10, Rostock, Germany 14 – 17 May 2018</a:t>
            </a:r>
          </a:p>
        </p:txBody>
      </p:sp>
      <p:sp>
        <p:nvSpPr>
          <p:cNvPr id="3" name="TextBox 2"/>
          <p:cNvSpPr txBox="1"/>
          <p:nvPr/>
        </p:nvSpPr>
        <p:spPr>
          <a:xfrm>
            <a:off x="524256" y="1475232"/>
            <a:ext cx="11180064" cy="3785652"/>
          </a:xfrm>
          <a:prstGeom prst="rect">
            <a:avLst/>
          </a:prstGeom>
          <a:noFill/>
        </p:spPr>
        <p:txBody>
          <a:bodyPr wrap="square" rtlCol="0">
            <a:spAutoFit/>
          </a:bodyPr>
          <a:lstStyle/>
          <a:p>
            <a:r>
              <a:rPr lang="en-GB" sz="2400" dirty="0" smtClean="0">
                <a:solidFill>
                  <a:schemeClr val="bg2">
                    <a:lumMod val="50000"/>
                  </a:schemeClr>
                </a:solidFill>
              </a:rPr>
              <a:t>The </a:t>
            </a:r>
            <a:r>
              <a:rPr lang="en-GB" sz="2400" dirty="0">
                <a:solidFill>
                  <a:schemeClr val="bg2">
                    <a:lumMod val="50000"/>
                  </a:schemeClr>
                </a:solidFill>
              </a:rPr>
              <a:t>IHO reported on the monitoring of ECDIS issues and Electronic Navigational Chart (ENC) coverage. The NCSR 5 noted that some items of MSC.1/Circ.1503 (ECDIS – Guidance for good practice) related in particular to operating anomalies will no longer be relevant for up-to-date ECDIS and noted the need to consider revising the Circular. </a:t>
            </a:r>
            <a:endParaRPr lang="en-GB" sz="2400" dirty="0" smtClean="0">
              <a:solidFill>
                <a:schemeClr val="bg2">
                  <a:lumMod val="50000"/>
                </a:schemeClr>
              </a:solidFill>
            </a:endParaRPr>
          </a:p>
          <a:p>
            <a:endParaRPr lang="en-GB" sz="2400" dirty="0">
              <a:solidFill>
                <a:schemeClr val="bg2">
                  <a:lumMod val="50000"/>
                </a:schemeClr>
              </a:solidFill>
            </a:endParaRPr>
          </a:p>
          <a:p>
            <a:r>
              <a:rPr lang="en-GB" sz="2400" dirty="0" smtClean="0">
                <a:solidFill>
                  <a:schemeClr val="bg2">
                    <a:lumMod val="50000"/>
                  </a:schemeClr>
                </a:solidFill>
              </a:rPr>
              <a:t>After </a:t>
            </a:r>
            <a:r>
              <a:rPr lang="en-GB" sz="2400" dirty="0">
                <a:solidFill>
                  <a:schemeClr val="bg2">
                    <a:lumMod val="50000"/>
                  </a:schemeClr>
                </a:solidFill>
              </a:rPr>
              <a:t>considering the documents submitted by </a:t>
            </a:r>
            <a:r>
              <a:rPr lang="en-GB" sz="2400" dirty="0" err="1">
                <a:solidFill>
                  <a:schemeClr val="bg2">
                    <a:lumMod val="50000"/>
                  </a:schemeClr>
                </a:solidFill>
              </a:rPr>
              <a:t>Comité</a:t>
            </a:r>
            <a:r>
              <a:rPr lang="en-GB" sz="2400" dirty="0">
                <a:solidFill>
                  <a:schemeClr val="bg2">
                    <a:lumMod val="50000"/>
                  </a:schemeClr>
                </a:solidFill>
              </a:rPr>
              <a:t> International Radio-Maritime (CIRM) (NCSR 5/22/2), IHO (NCSR 5/22/6) and International Chamber of Shipping (ICS) (NCDR 5/22/11), the NCSR 5 recommended III 5 to consider revoking III.2/Circ.2 as from 1 July 2018 and, bearing in mind that III 5 was scheduled to meet from 24 to 28 September 2018, invited the Committee to endorse this action. </a:t>
            </a:r>
            <a:endParaRPr lang="en-GB" sz="2400" dirty="0">
              <a:solidFill>
                <a:schemeClr val="bg2">
                  <a:lumMod val="50000"/>
                </a:schemeClr>
              </a:solidFill>
            </a:endParaRPr>
          </a:p>
        </p:txBody>
      </p:sp>
    </p:spTree>
    <p:extLst>
      <p:ext uri="{BB962C8B-B14F-4D97-AF65-F5344CB8AC3E}">
        <p14:creationId xmlns:p14="http://schemas.microsoft.com/office/powerpoint/2010/main" val="3768123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200" dirty="0" smtClean="0"/>
              <a:t>Actions </a:t>
            </a:r>
            <a:r>
              <a:rPr lang="en-AU" sz="3200" dirty="0"/>
              <a:t>requested of </a:t>
            </a:r>
            <a:r>
              <a:rPr lang="en-AU" sz="3200" dirty="0" smtClean="0"/>
              <a:t>HSSC 10</a:t>
            </a:r>
            <a:endParaRPr lang="en-GB" sz="3200" dirty="0"/>
          </a:p>
        </p:txBody>
      </p:sp>
      <p:sp>
        <p:nvSpPr>
          <p:cNvPr id="51" name="Footer Placeholder 3"/>
          <p:cNvSpPr>
            <a:spLocks noGrp="1"/>
          </p:cNvSpPr>
          <p:nvPr>
            <p:ph type="ftr" sz="quarter" idx="11"/>
          </p:nvPr>
        </p:nvSpPr>
        <p:spPr>
          <a:xfrm>
            <a:off x="4038600" y="6276122"/>
            <a:ext cx="4114800" cy="365125"/>
          </a:xfrm>
        </p:spPr>
        <p:txBody>
          <a:bodyPr/>
          <a:lstStyle/>
          <a:p>
            <a:r>
              <a:rPr lang="de-DE" sz="1400" dirty="0" smtClean="0"/>
              <a:t>HSSC-10, Rostock, Germany 14 – 17 May 2018</a:t>
            </a:r>
          </a:p>
        </p:txBody>
      </p:sp>
      <p:sp>
        <p:nvSpPr>
          <p:cNvPr id="3" name="TextBox 2"/>
          <p:cNvSpPr txBox="1"/>
          <p:nvPr/>
        </p:nvSpPr>
        <p:spPr>
          <a:xfrm>
            <a:off x="838200" y="1463040"/>
            <a:ext cx="10515600" cy="3816429"/>
          </a:xfrm>
          <a:prstGeom prst="rect">
            <a:avLst/>
          </a:prstGeom>
          <a:noFill/>
        </p:spPr>
        <p:txBody>
          <a:bodyPr wrap="square" rtlCol="0">
            <a:spAutoFit/>
          </a:bodyPr>
          <a:lstStyle/>
          <a:p>
            <a:r>
              <a:rPr lang="en-GB" dirty="0" smtClean="0"/>
              <a:t> </a:t>
            </a:r>
            <a:r>
              <a:rPr lang="en-GB" sz="2800" dirty="0">
                <a:solidFill>
                  <a:schemeClr val="bg2">
                    <a:lumMod val="50000"/>
                  </a:schemeClr>
                </a:solidFill>
              </a:rPr>
              <a:t>The HSSC is invited to: </a:t>
            </a:r>
          </a:p>
          <a:p>
            <a:pPr marL="457200" indent="-457200">
              <a:buFont typeface="Arial" panose="020B0604020202020204" pitchFamily="34" charset="0"/>
              <a:buChar char="•"/>
            </a:pPr>
            <a:r>
              <a:rPr lang="en-GB" sz="2800" b="1" dirty="0" smtClean="0">
                <a:solidFill>
                  <a:schemeClr val="bg2">
                    <a:lumMod val="50000"/>
                  </a:schemeClr>
                </a:solidFill>
              </a:rPr>
              <a:t>Note </a:t>
            </a:r>
            <a:r>
              <a:rPr lang="en-GB" sz="2800" dirty="0">
                <a:solidFill>
                  <a:schemeClr val="bg2">
                    <a:lumMod val="50000"/>
                  </a:schemeClr>
                </a:solidFill>
              </a:rPr>
              <a:t>this report; </a:t>
            </a:r>
            <a:endParaRPr lang="en-GB" sz="2800" dirty="0" smtClean="0">
              <a:solidFill>
                <a:schemeClr val="bg2">
                  <a:lumMod val="50000"/>
                </a:schemeClr>
              </a:solidFill>
            </a:endParaRPr>
          </a:p>
          <a:p>
            <a:pPr marL="457200" indent="-457200">
              <a:buFont typeface="Arial" panose="020B0604020202020204" pitchFamily="34" charset="0"/>
              <a:buChar char="•"/>
            </a:pPr>
            <a:endParaRPr lang="en-GB" sz="2800" dirty="0">
              <a:solidFill>
                <a:schemeClr val="bg2">
                  <a:lumMod val="50000"/>
                </a:schemeClr>
              </a:solidFill>
            </a:endParaRPr>
          </a:p>
          <a:p>
            <a:pPr marL="457200" indent="-457200">
              <a:buFont typeface="Arial" panose="020B0604020202020204" pitchFamily="34" charset="0"/>
              <a:buChar char="•"/>
            </a:pPr>
            <a:r>
              <a:rPr lang="en-GB" sz="2800" b="1" dirty="0" smtClean="0">
                <a:solidFill>
                  <a:schemeClr val="bg2">
                    <a:lumMod val="50000"/>
                  </a:schemeClr>
                </a:solidFill>
              </a:rPr>
              <a:t>Encourage </a:t>
            </a:r>
            <a:r>
              <a:rPr lang="en-GB" sz="2800" b="1" dirty="0">
                <a:solidFill>
                  <a:schemeClr val="bg2">
                    <a:lumMod val="50000"/>
                  </a:schemeClr>
                </a:solidFill>
              </a:rPr>
              <a:t>greater representative of IHO Member States Hydrograph Offices at NCSR, particularly in view of the work being undertaken on MSP and the S-mode; </a:t>
            </a:r>
            <a:endParaRPr lang="en-GB" sz="2800" b="1" dirty="0" smtClean="0">
              <a:solidFill>
                <a:schemeClr val="bg2">
                  <a:lumMod val="50000"/>
                </a:schemeClr>
              </a:solidFill>
            </a:endParaRPr>
          </a:p>
          <a:p>
            <a:endParaRPr lang="en-GB" sz="2800" dirty="0">
              <a:solidFill>
                <a:schemeClr val="bg2">
                  <a:lumMod val="50000"/>
                </a:schemeClr>
              </a:solidFill>
            </a:endParaRPr>
          </a:p>
          <a:p>
            <a:pPr marL="457200" indent="-457200">
              <a:buFont typeface="Arial" panose="020B0604020202020204" pitchFamily="34" charset="0"/>
              <a:buChar char="•"/>
            </a:pPr>
            <a:r>
              <a:rPr lang="en-GB" sz="2800" b="1" dirty="0" smtClean="0">
                <a:solidFill>
                  <a:schemeClr val="bg2">
                    <a:lumMod val="50000"/>
                  </a:schemeClr>
                </a:solidFill>
              </a:rPr>
              <a:t>Take </a:t>
            </a:r>
            <a:r>
              <a:rPr lang="en-GB" sz="2800" b="1" dirty="0">
                <a:solidFill>
                  <a:schemeClr val="bg2">
                    <a:lumMod val="50000"/>
                  </a:schemeClr>
                </a:solidFill>
              </a:rPr>
              <a:t>any other actions </a:t>
            </a:r>
            <a:r>
              <a:rPr lang="en-GB" sz="2800" dirty="0">
                <a:solidFill>
                  <a:schemeClr val="bg2">
                    <a:lumMod val="50000"/>
                  </a:schemeClr>
                </a:solidFill>
              </a:rPr>
              <a:t>considered necessary. </a:t>
            </a:r>
          </a:p>
          <a:p>
            <a:endParaRPr lang="en-GB" dirty="0"/>
          </a:p>
        </p:txBody>
      </p:sp>
    </p:spTree>
    <p:extLst>
      <p:ext uri="{BB962C8B-B14F-4D97-AF65-F5344CB8AC3E}">
        <p14:creationId xmlns:p14="http://schemas.microsoft.com/office/powerpoint/2010/main" val="3471850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C657DD33-74A5-46FF-87DC-702489CC64DD}" vid="{C4CF7E2C-A930-4DFE-9432-DAC967E2A5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 presentations template</Template>
  <TotalTime>2606</TotalTime>
  <Words>681</Words>
  <Application>Microsoft Office PowerPoint</Application>
  <PresentationFormat>Widescreen</PresentationFormat>
  <Paragraphs>58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IMO activities since HSSC-9</vt:lpstr>
      <vt:lpstr>E-Navigation (1/3)</vt:lpstr>
      <vt:lpstr>E- Navigation 2/3</vt:lpstr>
      <vt:lpstr>E-Navigation (3/3)</vt:lpstr>
      <vt:lpstr>ECDIS Matters</vt:lpstr>
      <vt:lpstr>Actions requested of HSSC 10</vt:lpstr>
    </vt:vector>
  </TitlesOfParts>
  <Company>IHO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DTech</dc:creator>
  <cp:lastModifiedBy>DTech</cp:lastModifiedBy>
  <cp:revision>135</cp:revision>
  <cp:lastPrinted>2017-10-13T08:19:11Z</cp:lastPrinted>
  <dcterms:created xsi:type="dcterms:W3CDTF">2017-10-09T13:46:17Z</dcterms:created>
  <dcterms:modified xsi:type="dcterms:W3CDTF">2018-05-16T11:25:45Z</dcterms:modified>
</cp:coreProperties>
</file>