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75" r:id="rId2"/>
    <p:sldId id="276" r:id="rId3"/>
    <p:sldId id="280" r:id="rId4"/>
    <p:sldId id="293" r:id="rId5"/>
    <p:sldId id="307" r:id="rId6"/>
    <p:sldId id="298" r:id="rId7"/>
    <p:sldId id="295" r:id="rId8"/>
    <p:sldId id="297" r:id="rId9"/>
    <p:sldId id="302" r:id="rId10"/>
    <p:sldId id="299" r:id="rId11"/>
    <p:sldId id="303" r:id="rId12"/>
    <p:sldId id="300" r:id="rId13"/>
    <p:sldId id="304" r:id="rId14"/>
    <p:sldId id="301" r:id="rId15"/>
    <p:sldId id="305" r:id="rId16"/>
    <p:sldId id="287" r:id="rId17"/>
    <p:sldId id="290" r:id="rId18"/>
    <p:sldId id="283" r:id="rId19"/>
    <p:sldId id="306" r:id="rId20"/>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ext uri="{19B8F6BF-5375-455C-9EA6-DF929625EA0E}">
        <p15:presenceInfo xmlns:p15="http://schemas.microsoft.com/office/powerpoint/2012/main" userId="D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0" d="100"/>
          <a:sy n="120" d="100"/>
        </p:scale>
        <p:origin x="174"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851342" y="0"/>
            <a:ext cx="2946347" cy="498215"/>
          </a:xfrm>
          <a:prstGeom prst="rect">
            <a:avLst/>
          </a:prstGeom>
        </p:spPr>
        <p:txBody>
          <a:bodyPr vert="horz" lIns="96661" tIns="48331" rIns="96661" bIns="48331" rtlCol="0"/>
          <a:lstStyle>
            <a:lvl1pPr algn="r">
              <a:defRPr sz="1300"/>
            </a:lvl1pPr>
          </a:lstStyle>
          <a:p>
            <a:fld id="{D3A9B22A-55EC-4A68-A1AE-1A1AE03C8C30}" type="datetimeFigureOut">
              <a:rPr lang="en-US" smtClean="0"/>
              <a:t>5/16/2018</a:t>
            </a:fld>
            <a:endParaRPr lang="en-US"/>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79927" y="4778723"/>
            <a:ext cx="5439410" cy="3909864"/>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6347" cy="498214"/>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851342" y="9431599"/>
            <a:ext cx="2946347" cy="498214"/>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IHO COUNCIL</a:t>
            </a:r>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IHO COUNCIL</a:t>
            </a:r>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IHO COUNCIL</a:t>
            </a:r>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IHO COUNCIL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784432"/>
          </a:xfrm>
        </p:spPr>
        <p:txBody>
          <a:bodyPr>
            <a:normAutofit/>
          </a:bodyPr>
          <a:lstStyle/>
          <a:p>
            <a:r>
              <a:rPr lang="en-AU" dirty="0"/>
              <a:t>Hydrographic Services and Standards Committee</a:t>
            </a:r>
            <a:endParaRPr lang="en-US" dirty="0"/>
          </a:p>
        </p:txBody>
      </p:sp>
      <p:sp>
        <p:nvSpPr>
          <p:cNvPr id="4" name="Footer Placeholder 3"/>
          <p:cNvSpPr>
            <a:spLocks noGrp="1"/>
          </p:cNvSpPr>
          <p:nvPr>
            <p:ph type="ftr" sz="quarter" idx="11"/>
          </p:nvPr>
        </p:nvSpPr>
        <p:spPr/>
        <p:txBody>
          <a:bodyPr/>
          <a:lstStyle/>
          <a:p>
            <a:r>
              <a:rPr lang="de-DE" dirty="0"/>
              <a:t>HSSC-10, Rostock-Warnemünde, Germany, 14 -17 May 2018</a:t>
            </a:r>
          </a:p>
        </p:txBody>
      </p:sp>
      <p:sp>
        <p:nvSpPr>
          <p:cNvPr id="5" name="Subtitle 2"/>
          <p:cNvSpPr>
            <a:spLocks noGrp="1"/>
          </p:cNvSpPr>
          <p:nvPr>
            <p:ph type="ctrTitle"/>
          </p:nvPr>
        </p:nvSpPr>
        <p:spPr>
          <a:xfrm>
            <a:off x="1524000" y="2045729"/>
            <a:ext cx="9144000" cy="2999063"/>
          </a:xfrm>
        </p:spPr>
        <p:txBody>
          <a:bodyPr>
            <a:normAutofit/>
          </a:bodyPr>
          <a:lstStyle/>
          <a:p>
            <a:pPr>
              <a:defRPr/>
            </a:pPr>
            <a:r>
              <a:rPr lang="en-AU" sz="3600" dirty="0"/>
              <a:t>IEC Activities affecting HSSC</a:t>
            </a:r>
            <a:br>
              <a:rPr lang="en-AU" sz="3600" dirty="0"/>
            </a:br>
            <a:r>
              <a:rPr lang="en-AU" sz="3600" dirty="0"/>
              <a:t> </a:t>
            </a:r>
          </a:p>
          <a:p>
            <a:pPr eaLnBrk="1" hangingPunct="1">
              <a:defRPr/>
            </a:pPr>
            <a:r>
              <a:rPr lang="fr-FR" sz="3600" dirty="0"/>
              <a:t>Hannu Peiponen</a:t>
            </a:r>
            <a:br>
              <a:rPr lang="fr-FR" sz="3600" dirty="0"/>
            </a:br>
            <a:br>
              <a:rPr lang="fr-FR" sz="3600" dirty="0"/>
            </a:br>
            <a:r>
              <a:rPr lang="fr-FR" sz="3600" dirty="0"/>
              <a:t>Chair of IEC TC80</a:t>
            </a:r>
            <a:endParaRPr lang="en-AU" sz="3600" dirty="0"/>
          </a:p>
          <a:p>
            <a:pPr eaLnBrk="1" hangingPunct="1">
              <a:defRPr/>
            </a:pPr>
            <a:endParaRPr lang="en-AU" sz="3600" dirty="0"/>
          </a:p>
        </p:txBody>
      </p:sp>
    </p:spTree>
    <p:extLst>
      <p:ext uri="{BB962C8B-B14F-4D97-AF65-F5344CB8AC3E}">
        <p14:creationId xmlns:p14="http://schemas.microsoft.com/office/powerpoint/2010/main" val="49291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641494" cy="636586"/>
          </a:xfrm>
        </p:spPr>
        <p:txBody>
          <a:bodyPr>
            <a:normAutofit fontScale="90000"/>
          </a:bodyPr>
          <a:lstStyle/>
          <a:p>
            <a:pPr algn="just">
              <a:defRPr/>
            </a:pPr>
            <a:r>
              <a:rPr lang="en-GB" dirty="0"/>
              <a:t>Data quality – conclusions for SOLAS use</a:t>
            </a:r>
          </a:p>
        </p:txBody>
      </p:sp>
      <p:sp>
        <p:nvSpPr>
          <p:cNvPr id="3" name="Content Placeholder 2"/>
          <p:cNvSpPr>
            <a:spLocks noGrp="1"/>
          </p:cNvSpPr>
          <p:nvPr>
            <p:ph idx="1"/>
          </p:nvPr>
        </p:nvSpPr>
        <p:spPr>
          <a:xfrm>
            <a:off x="728870" y="1340769"/>
            <a:ext cx="10641495" cy="4530725"/>
          </a:xfrm>
        </p:spPr>
        <p:txBody>
          <a:bodyPr>
            <a:normAutofit/>
          </a:bodyPr>
          <a:lstStyle/>
          <a:p>
            <a:pPr marL="0" indent="0" algn="just">
              <a:buNone/>
              <a:defRPr/>
            </a:pPr>
            <a:r>
              <a:rPr lang="en-GB" sz="1800" dirty="0"/>
              <a:t>Method to ensure QA for current S-57 ENC charts has been defined by IHO</a:t>
            </a:r>
          </a:p>
          <a:p>
            <a:pPr algn="just">
              <a:defRPr/>
            </a:pPr>
            <a:endParaRPr lang="en-GB" sz="800" dirty="0"/>
          </a:p>
          <a:p>
            <a:pPr marL="0" indent="0" algn="just">
              <a:buNone/>
              <a:defRPr/>
            </a:pPr>
            <a:r>
              <a:rPr lang="en-GB" sz="1800" dirty="0"/>
              <a:t>Method to ensure QA for new S-100 based products is not defined</a:t>
            </a:r>
          </a:p>
          <a:p>
            <a:pPr lvl="1" algn="just">
              <a:defRPr/>
            </a:pPr>
            <a:r>
              <a:rPr lang="en-GB" sz="1600" dirty="0"/>
              <a:t>Ed 3.0.0 of S-100 includes </a:t>
            </a:r>
            <a:r>
              <a:rPr lang="en-GB" sz="1600" u="sng" dirty="0"/>
              <a:t>no specific part </a:t>
            </a:r>
            <a:r>
              <a:rPr lang="en-GB" sz="1600" dirty="0"/>
              <a:t>to set common rules </a:t>
            </a:r>
            <a:r>
              <a:rPr lang="en-GB" sz="1600" u="sng" dirty="0"/>
              <a:t>for checking conformity with international standards</a:t>
            </a:r>
          </a:p>
          <a:p>
            <a:pPr lvl="1" algn="just">
              <a:defRPr/>
            </a:pPr>
            <a:r>
              <a:rPr lang="en-GB" sz="1600" dirty="0"/>
              <a:t>IMO requires that legal equipment onboard are of “approved type”.</a:t>
            </a:r>
          </a:p>
          <a:p>
            <a:pPr lvl="1" algn="just">
              <a:defRPr/>
            </a:pPr>
            <a:r>
              <a:rPr lang="en-GB" sz="1600" dirty="0"/>
              <a:t>It is assumed that one day IEC is requested to create type approval standard for equipment being compatible with S-100. Open issues today include:</a:t>
            </a:r>
          </a:p>
          <a:p>
            <a:pPr lvl="2" algn="just">
              <a:defRPr/>
            </a:pPr>
            <a:r>
              <a:rPr lang="en-GB" sz="1600" dirty="0"/>
              <a:t>Who shall do the check of conformity – the </a:t>
            </a:r>
            <a:r>
              <a:rPr lang="en-GB" sz="1600" u="sng" dirty="0"/>
              <a:t>viewer onboard </a:t>
            </a:r>
            <a:r>
              <a:rPr lang="en-GB" sz="1600" dirty="0"/>
              <a:t>(for example ECDIS) or the </a:t>
            </a:r>
            <a:r>
              <a:rPr lang="en-GB" sz="1600" u="sng" dirty="0"/>
              <a:t>producer at shore</a:t>
            </a:r>
            <a:r>
              <a:rPr lang="en-GB" sz="1600" dirty="0"/>
              <a:t> ?</a:t>
            </a:r>
          </a:p>
          <a:p>
            <a:pPr lvl="2" algn="just">
              <a:defRPr/>
            </a:pPr>
            <a:r>
              <a:rPr lang="en-GB" sz="1600" dirty="0"/>
              <a:t>Shall the </a:t>
            </a:r>
            <a:r>
              <a:rPr lang="en-GB" sz="1600" b="1" dirty="0"/>
              <a:t>check be based on international consensus </a:t>
            </a:r>
            <a:r>
              <a:rPr lang="en-GB" sz="1600" dirty="0"/>
              <a:t>or </a:t>
            </a:r>
            <a:r>
              <a:rPr lang="en-GB" sz="1600" b="1" dirty="0"/>
              <a:t>individual implementation by each manufacturer </a:t>
            </a:r>
            <a:r>
              <a:rPr lang="en-GB" sz="1600" dirty="0"/>
              <a:t>?</a:t>
            </a:r>
          </a:p>
          <a:p>
            <a:pPr lvl="1" algn="just">
              <a:defRPr/>
            </a:pPr>
            <a:endParaRPr lang="en-GB" sz="1400" dirty="0"/>
          </a:p>
          <a:p>
            <a:pPr marL="0" indent="0" algn="just">
              <a:buNone/>
              <a:defRPr/>
            </a:pPr>
            <a:r>
              <a:rPr lang="en-GB" sz="1800" b="1" dirty="0"/>
              <a:t>Recommended solution </a:t>
            </a:r>
            <a:r>
              <a:rPr lang="en-GB" sz="1800" dirty="0"/>
              <a:t>based on lessons learned with S-57</a:t>
            </a:r>
          </a:p>
          <a:p>
            <a:pPr lvl="1" algn="just">
              <a:defRPr/>
            </a:pPr>
            <a:r>
              <a:rPr lang="en-GB" sz="1600" b="1" dirty="0"/>
              <a:t>Conformity checks </a:t>
            </a:r>
            <a:r>
              <a:rPr lang="en-GB" sz="1600" dirty="0"/>
              <a:t>shall be performed </a:t>
            </a:r>
            <a:r>
              <a:rPr lang="en-GB" sz="1600" b="1" dirty="0"/>
              <a:t>at shore by the producer </a:t>
            </a:r>
            <a:r>
              <a:rPr lang="en-GB" sz="1600" dirty="0"/>
              <a:t>(S-58 or equivalent)</a:t>
            </a:r>
          </a:p>
          <a:p>
            <a:pPr lvl="1" algn="just">
              <a:defRPr/>
            </a:pPr>
            <a:r>
              <a:rPr lang="en-GB" sz="1600" b="1" dirty="0"/>
              <a:t>Integrity </a:t>
            </a:r>
            <a:r>
              <a:rPr lang="en-GB" sz="1600" dirty="0"/>
              <a:t>of the already conformity checked content shall be protected in delivery chain by </a:t>
            </a:r>
            <a:r>
              <a:rPr lang="en-GB" sz="1600" b="1" dirty="0"/>
              <a:t>signature</a:t>
            </a:r>
            <a:r>
              <a:rPr lang="en-GB" sz="1600" dirty="0"/>
              <a:t> (S-63 or equivalent)</a:t>
            </a:r>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188212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641494" cy="636586"/>
          </a:xfrm>
        </p:spPr>
        <p:txBody>
          <a:bodyPr>
            <a:normAutofit fontScale="90000"/>
          </a:bodyPr>
          <a:lstStyle/>
          <a:p>
            <a:pPr algn="just">
              <a:defRPr/>
            </a:pPr>
            <a:r>
              <a:rPr lang="en-GB" dirty="0"/>
              <a:t>Quality assurance – Action requested of HSSC </a:t>
            </a:r>
          </a:p>
        </p:txBody>
      </p:sp>
      <p:sp>
        <p:nvSpPr>
          <p:cNvPr id="3" name="Content Placeholder 2"/>
          <p:cNvSpPr>
            <a:spLocks noGrp="1"/>
          </p:cNvSpPr>
          <p:nvPr>
            <p:ph idx="1"/>
          </p:nvPr>
        </p:nvSpPr>
        <p:spPr>
          <a:xfrm>
            <a:off x="728870" y="1340769"/>
            <a:ext cx="10530177" cy="4530725"/>
          </a:xfrm>
        </p:spPr>
        <p:txBody>
          <a:bodyPr>
            <a:normAutofit/>
          </a:bodyPr>
          <a:lstStyle/>
          <a:p>
            <a:pPr marL="457200" indent="-457200" algn="just">
              <a:buFont typeface="+mj-lt"/>
              <a:buAutoNum type="arabicPeriod"/>
              <a:defRPr/>
            </a:pPr>
            <a:r>
              <a:rPr lang="en-GB" sz="2000" dirty="0"/>
              <a:t>Note the information provided</a:t>
            </a:r>
          </a:p>
          <a:p>
            <a:pPr marL="457200" indent="-457200" algn="just">
              <a:buFont typeface="+mj-lt"/>
              <a:buAutoNum type="arabicPeriod"/>
              <a:defRPr/>
            </a:pPr>
            <a:endParaRPr lang="en-GB" sz="1600" dirty="0"/>
          </a:p>
          <a:p>
            <a:pPr marL="457200" indent="-457200" algn="just">
              <a:buFont typeface="+mj-lt"/>
              <a:buAutoNum type="arabicPeriod"/>
              <a:defRPr/>
            </a:pPr>
            <a:r>
              <a:rPr lang="en-GB" sz="2000" dirty="0"/>
              <a:t>Consider to inform S-100WG about</a:t>
            </a:r>
          </a:p>
          <a:p>
            <a:pPr lvl="1" algn="just">
              <a:defRPr/>
            </a:pPr>
            <a:r>
              <a:rPr lang="en-GB" sz="2000" dirty="0"/>
              <a:t>Need to include requirement for QA of the products in the baseline of the S-100</a:t>
            </a:r>
          </a:p>
          <a:p>
            <a:pPr lvl="2" algn="just">
              <a:defRPr/>
            </a:pPr>
            <a:r>
              <a:rPr lang="en-GB" sz="1600" dirty="0"/>
              <a:t>For example as a new “part” included into the next edition 4.0.0 pf the S-100</a:t>
            </a:r>
          </a:p>
          <a:p>
            <a:pPr lvl="1" algn="just">
              <a:defRPr/>
            </a:pPr>
            <a:r>
              <a:rPr lang="en-GB" sz="2000" dirty="0"/>
              <a:t>Need to define method of calculation of the signature in the baseline of the S-100</a:t>
            </a:r>
          </a:p>
          <a:p>
            <a:pPr lvl="2" algn="just">
              <a:defRPr/>
            </a:pPr>
            <a:r>
              <a:rPr lang="en-GB" sz="1600" dirty="0"/>
              <a:t>The equivalent of the “checksum” of the S-57 is already changed as “digital signature” in the published edition of the S-100</a:t>
            </a:r>
          </a:p>
          <a:p>
            <a:pPr lvl="2" algn="just">
              <a:defRPr/>
            </a:pPr>
            <a:r>
              <a:rPr lang="en-GB" sz="1600" dirty="0"/>
              <a:t>But the </a:t>
            </a:r>
            <a:r>
              <a:rPr lang="en-GB" sz="1600" b="1" dirty="0"/>
              <a:t>method of how to calculate the signature is missing </a:t>
            </a:r>
          </a:p>
          <a:p>
            <a:pPr lvl="2" algn="just">
              <a:defRPr/>
            </a:pPr>
            <a:endParaRPr lang="en-GB" sz="1600" b="1" dirty="0"/>
          </a:p>
          <a:p>
            <a:pPr marL="342900" indent="-342900" algn="just">
              <a:buFont typeface="+mj-lt"/>
              <a:buAutoNum type="arabicPeriod"/>
              <a:defRPr/>
            </a:pPr>
            <a:r>
              <a:rPr lang="en-GB" sz="2000" dirty="0"/>
              <a:t>Consider to request S-100WG to include enough technical details as pointed by IEC about </a:t>
            </a:r>
            <a:r>
              <a:rPr lang="en-GB" sz="2000"/>
              <a:t>QA into </a:t>
            </a:r>
            <a:r>
              <a:rPr lang="en-GB" sz="2000" dirty="0"/>
              <a:t>the next major edition 4.0.0 of S-100</a:t>
            </a:r>
          </a:p>
          <a:p>
            <a:pPr lvl="2" algn="just">
              <a:defRPr/>
            </a:pPr>
            <a:endParaRPr lang="en-GB" sz="16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120649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24" y="1"/>
            <a:ext cx="11497585" cy="936140"/>
          </a:xfrm>
        </p:spPr>
        <p:txBody>
          <a:bodyPr>
            <a:noAutofit/>
          </a:bodyPr>
          <a:lstStyle/>
          <a:p>
            <a:pPr algn="ctr">
              <a:defRPr/>
            </a:pPr>
            <a:r>
              <a:rPr lang="en-GB" sz="3200" dirty="0"/>
              <a:t>What is needed for IEC 61174 to include S-101, S-102, etc. into a future edition</a:t>
            </a:r>
          </a:p>
        </p:txBody>
      </p:sp>
      <p:sp>
        <p:nvSpPr>
          <p:cNvPr id="3" name="Content Placeholder 2"/>
          <p:cNvSpPr>
            <a:spLocks noGrp="1"/>
          </p:cNvSpPr>
          <p:nvPr>
            <p:ph idx="1"/>
          </p:nvPr>
        </p:nvSpPr>
        <p:spPr>
          <a:xfrm>
            <a:off x="728870" y="1057523"/>
            <a:ext cx="10641495" cy="4813971"/>
          </a:xfrm>
        </p:spPr>
        <p:txBody>
          <a:bodyPr>
            <a:normAutofit fontScale="92500" lnSpcReduction="20000"/>
          </a:bodyPr>
          <a:lstStyle/>
          <a:p>
            <a:pPr marL="0" indent="0" algn="just">
              <a:buNone/>
              <a:defRPr/>
            </a:pPr>
            <a:r>
              <a:rPr lang="en-GB" sz="1900" dirty="0"/>
              <a:t>What is required for </a:t>
            </a:r>
            <a:r>
              <a:rPr lang="en-GB" sz="1900" b="1" dirty="0"/>
              <a:t>legal use by SOLAS vessels </a:t>
            </a:r>
            <a:r>
              <a:rPr lang="en-GB" sz="1900" dirty="0"/>
              <a:t>?</a:t>
            </a:r>
          </a:p>
          <a:p>
            <a:pPr algn="just">
              <a:defRPr/>
            </a:pPr>
            <a:r>
              <a:rPr lang="en-GB" sz="1900" dirty="0"/>
              <a:t>IMO requires equipment being of “approved type”</a:t>
            </a:r>
          </a:p>
          <a:p>
            <a:pPr algn="just">
              <a:defRPr/>
            </a:pPr>
            <a:r>
              <a:rPr lang="en-GB" sz="1900" dirty="0"/>
              <a:t>Flag country of the vessel “approves” installation</a:t>
            </a:r>
          </a:p>
          <a:p>
            <a:pPr algn="just">
              <a:defRPr/>
            </a:pPr>
            <a:r>
              <a:rPr lang="en-GB" sz="1900" dirty="0"/>
              <a:t>Should the “approval” be based</a:t>
            </a:r>
          </a:p>
          <a:p>
            <a:pPr lvl="1" algn="just">
              <a:defRPr/>
            </a:pPr>
            <a:r>
              <a:rPr lang="en-GB" sz="1500" dirty="0"/>
              <a:t>on international standards or</a:t>
            </a:r>
          </a:p>
          <a:p>
            <a:pPr lvl="1" algn="just">
              <a:defRPr/>
            </a:pPr>
            <a:r>
              <a:rPr lang="en-GB" sz="1500" dirty="0"/>
              <a:t>on case-by-case ad-hoc opinion of individual inspector</a:t>
            </a:r>
          </a:p>
          <a:p>
            <a:pPr algn="just">
              <a:defRPr/>
            </a:pPr>
            <a:endParaRPr lang="en-GB" sz="900" dirty="0"/>
          </a:p>
          <a:p>
            <a:pPr marL="0" indent="0" algn="just">
              <a:buNone/>
              <a:defRPr/>
            </a:pPr>
            <a:r>
              <a:rPr lang="en-GB" sz="1900" b="1" dirty="0"/>
              <a:t>Is just object model enough </a:t>
            </a:r>
            <a:r>
              <a:rPr lang="en-GB" sz="1900" dirty="0"/>
              <a:t>as Product Specification ?</a:t>
            </a:r>
          </a:p>
          <a:p>
            <a:pPr algn="just">
              <a:defRPr/>
            </a:pPr>
            <a:r>
              <a:rPr lang="en-GB" sz="1900" dirty="0"/>
              <a:t>Just object model is </a:t>
            </a:r>
            <a:r>
              <a:rPr lang="en-GB" sz="1900" u="sng" dirty="0"/>
              <a:t>enough only </a:t>
            </a:r>
            <a:r>
              <a:rPr lang="en-GB" sz="1900" dirty="0"/>
              <a:t>for </a:t>
            </a:r>
            <a:r>
              <a:rPr lang="en-GB" sz="1900" b="1" dirty="0"/>
              <a:t>testbed projects </a:t>
            </a:r>
            <a:r>
              <a:rPr lang="en-GB" sz="1900" dirty="0"/>
              <a:t>and </a:t>
            </a:r>
            <a:r>
              <a:rPr lang="en-GB" sz="1900" b="1" dirty="0"/>
              <a:t>feasibility study prototypes </a:t>
            </a:r>
            <a:r>
              <a:rPr lang="en-GB" sz="1900" dirty="0"/>
              <a:t>to test ideas</a:t>
            </a:r>
          </a:p>
          <a:p>
            <a:pPr algn="just">
              <a:defRPr/>
            </a:pPr>
            <a:endParaRPr lang="en-GB" sz="900" dirty="0"/>
          </a:p>
          <a:p>
            <a:pPr marL="0" indent="0" algn="just">
              <a:buNone/>
              <a:defRPr/>
            </a:pPr>
            <a:r>
              <a:rPr lang="en-GB" sz="1900" dirty="0"/>
              <a:t>Real </a:t>
            </a:r>
            <a:r>
              <a:rPr lang="en-GB" sz="1900" b="1" dirty="0"/>
              <a:t>full scale service or delivery </a:t>
            </a:r>
            <a:r>
              <a:rPr lang="en-GB" sz="1900" dirty="0"/>
              <a:t>requires</a:t>
            </a:r>
          </a:p>
          <a:p>
            <a:pPr algn="just">
              <a:defRPr/>
            </a:pPr>
            <a:r>
              <a:rPr lang="en-GB" sz="1900" b="1" dirty="0"/>
              <a:t>Cyber security </a:t>
            </a:r>
            <a:r>
              <a:rPr lang="en-GB" sz="1900" dirty="0"/>
              <a:t>aspects are included into the solution</a:t>
            </a:r>
          </a:p>
          <a:p>
            <a:pPr lvl="1" algn="just">
              <a:defRPr/>
            </a:pPr>
            <a:r>
              <a:rPr lang="en-GB" sz="1500" dirty="0"/>
              <a:t>IMO MSC-FAL.1/Circ.3 Guideline on maritime cyber risk management</a:t>
            </a:r>
          </a:p>
          <a:p>
            <a:pPr algn="just">
              <a:defRPr/>
            </a:pPr>
            <a:r>
              <a:rPr lang="en-GB" sz="1900" b="1" dirty="0"/>
              <a:t>SQA</a:t>
            </a:r>
            <a:r>
              <a:rPr lang="en-GB" sz="1900" dirty="0"/>
              <a:t> aspect are included into the solution</a:t>
            </a:r>
          </a:p>
          <a:p>
            <a:pPr lvl="1" algn="just">
              <a:defRPr/>
            </a:pPr>
            <a:r>
              <a:rPr lang="en-GB" sz="1500" dirty="0"/>
              <a:t>IMO MSC.1/Circ.1512 Guideline on SQA and HCD for eNavigation</a:t>
            </a:r>
          </a:p>
          <a:p>
            <a:pPr algn="just">
              <a:defRPr/>
            </a:pPr>
            <a:r>
              <a:rPr lang="en-GB" sz="1900" b="1" dirty="0"/>
              <a:t>Harmonized presentation </a:t>
            </a:r>
            <a:r>
              <a:rPr lang="en-GB" sz="1900" dirty="0"/>
              <a:t>is included into the solution</a:t>
            </a:r>
          </a:p>
          <a:p>
            <a:pPr lvl="1" algn="just">
              <a:defRPr/>
            </a:pPr>
            <a:r>
              <a:rPr lang="en-GB" sz="1500" dirty="0"/>
              <a:t>IMO MSC Interim Guidelines for harmonized display of navigation information received via communication equipment (NCSR-5, Feb 2018)</a:t>
            </a:r>
          </a:p>
          <a:p>
            <a:pPr lvl="1" algn="just">
              <a:defRPr/>
            </a:pPr>
            <a:endParaRPr lang="en-GB" sz="18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149925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24" y="1"/>
            <a:ext cx="11497585" cy="936140"/>
          </a:xfrm>
        </p:spPr>
        <p:txBody>
          <a:bodyPr>
            <a:noAutofit/>
          </a:bodyPr>
          <a:lstStyle/>
          <a:p>
            <a:pPr algn="ctr">
              <a:defRPr/>
            </a:pPr>
            <a:r>
              <a:rPr lang="en-GB" sz="3200" dirty="0"/>
              <a:t>What is needed for IEC 61174 to include S-101, S-102, etc. into a future edition</a:t>
            </a:r>
          </a:p>
        </p:txBody>
      </p:sp>
      <p:sp>
        <p:nvSpPr>
          <p:cNvPr id="3" name="Content Placeholder 2"/>
          <p:cNvSpPr>
            <a:spLocks noGrp="1"/>
          </p:cNvSpPr>
          <p:nvPr>
            <p:ph idx="1"/>
          </p:nvPr>
        </p:nvSpPr>
        <p:spPr>
          <a:xfrm>
            <a:off x="728870" y="1009816"/>
            <a:ext cx="10641495" cy="4985467"/>
          </a:xfrm>
        </p:spPr>
        <p:txBody>
          <a:bodyPr>
            <a:noAutofit/>
          </a:bodyPr>
          <a:lstStyle/>
          <a:p>
            <a:pPr marL="0" indent="0" algn="just">
              <a:buNone/>
              <a:defRPr/>
            </a:pPr>
            <a:r>
              <a:rPr lang="en-GB" sz="1600" dirty="0"/>
              <a:t>Expected functionality</a:t>
            </a:r>
          </a:p>
          <a:p>
            <a:pPr lvl="1" algn="just">
              <a:defRPr/>
            </a:pPr>
            <a:r>
              <a:rPr lang="en-GB" sz="1200" dirty="0"/>
              <a:t>Is the functionality limited for “just display” ?</a:t>
            </a:r>
          </a:p>
          <a:p>
            <a:pPr lvl="1" algn="just">
              <a:defRPr/>
            </a:pPr>
            <a:r>
              <a:rPr lang="en-GB" sz="1200" dirty="0"/>
              <a:t>Even “just display” requires </a:t>
            </a:r>
            <a:r>
              <a:rPr lang="en-GB" sz="1200" b="1" dirty="0"/>
              <a:t>selectors</a:t>
            </a:r>
            <a:r>
              <a:rPr lang="en-GB" sz="1200" dirty="0"/>
              <a:t> controlling </a:t>
            </a:r>
            <a:r>
              <a:rPr lang="en-GB" sz="1200" b="1" dirty="0"/>
              <a:t>what is displayed </a:t>
            </a:r>
            <a:r>
              <a:rPr lang="en-GB" sz="1200" dirty="0"/>
              <a:t>or </a:t>
            </a:r>
            <a:r>
              <a:rPr lang="en-GB" sz="1200" b="1" dirty="0"/>
              <a:t>how items are displayed</a:t>
            </a:r>
          </a:p>
          <a:p>
            <a:pPr lvl="1" algn="just">
              <a:defRPr/>
            </a:pPr>
            <a:r>
              <a:rPr lang="en-GB" sz="1200" b="1" dirty="0"/>
              <a:t>Warnings and indications </a:t>
            </a:r>
            <a:r>
              <a:rPr lang="en-GB" sz="1200" dirty="0"/>
              <a:t>with time limits </a:t>
            </a:r>
            <a:r>
              <a:rPr lang="en-GB" sz="1200" b="1" dirty="0"/>
              <a:t>associated with the up-to-</a:t>
            </a:r>
            <a:r>
              <a:rPr lang="en-GB" sz="1200" b="1" dirty="0" err="1"/>
              <a:t>dateness</a:t>
            </a:r>
            <a:r>
              <a:rPr lang="en-GB" sz="1200" b="1" dirty="0"/>
              <a:t> </a:t>
            </a:r>
            <a:r>
              <a:rPr lang="en-GB" sz="1200" dirty="0"/>
              <a:t>of the data</a:t>
            </a:r>
          </a:p>
          <a:p>
            <a:pPr lvl="1" algn="just">
              <a:defRPr/>
            </a:pPr>
            <a:r>
              <a:rPr lang="en-GB" sz="1200" dirty="0"/>
              <a:t>If required, </a:t>
            </a:r>
            <a:r>
              <a:rPr lang="en-GB" sz="1200" b="1" dirty="0"/>
              <a:t>alerts or indications </a:t>
            </a:r>
            <a:r>
              <a:rPr lang="en-GB" sz="1200" dirty="0"/>
              <a:t>based on the content of the product</a:t>
            </a:r>
          </a:p>
          <a:p>
            <a:pPr lvl="1" algn="just">
              <a:defRPr/>
            </a:pPr>
            <a:r>
              <a:rPr lang="en-GB" sz="1200" dirty="0"/>
              <a:t>If required, requirements for </a:t>
            </a:r>
            <a:r>
              <a:rPr lang="en-GB" sz="1200" b="1" dirty="0"/>
              <a:t>pick reports</a:t>
            </a:r>
          </a:p>
          <a:p>
            <a:pPr lvl="1" algn="just">
              <a:defRPr/>
            </a:pPr>
            <a:r>
              <a:rPr lang="en-GB" sz="1200" dirty="0"/>
              <a:t>If required, rules for </a:t>
            </a:r>
            <a:r>
              <a:rPr lang="en-GB" sz="1200" b="1" dirty="0"/>
              <a:t>interoperability</a:t>
            </a:r>
            <a:r>
              <a:rPr lang="en-GB" sz="1200" dirty="0"/>
              <a:t> (to be displayed together, how to display together, etc.)</a:t>
            </a:r>
          </a:p>
          <a:p>
            <a:pPr marL="0" indent="0" algn="just">
              <a:buNone/>
              <a:defRPr/>
            </a:pPr>
            <a:r>
              <a:rPr lang="en-GB" sz="1600" dirty="0"/>
              <a:t>Details of service</a:t>
            </a:r>
          </a:p>
          <a:p>
            <a:pPr lvl="1" algn="just">
              <a:defRPr/>
            </a:pPr>
            <a:r>
              <a:rPr lang="en-GB" sz="1200" dirty="0"/>
              <a:t>File name and folder conventions</a:t>
            </a:r>
          </a:p>
          <a:p>
            <a:pPr lvl="1" algn="just">
              <a:defRPr/>
            </a:pPr>
            <a:r>
              <a:rPr lang="en-GB" sz="1200" dirty="0"/>
              <a:t>Up-to-</a:t>
            </a:r>
            <a:r>
              <a:rPr lang="en-GB" sz="1200" dirty="0" err="1"/>
              <a:t>dateness</a:t>
            </a:r>
            <a:r>
              <a:rPr lang="en-GB" sz="1200" dirty="0"/>
              <a:t> information</a:t>
            </a:r>
          </a:p>
          <a:p>
            <a:pPr lvl="1" algn="just">
              <a:defRPr/>
            </a:pPr>
            <a:r>
              <a:rPr lang="en-GB" sz="1200" dirty="0"/>
              <a:t>Authentication method, including method of pre-sharing of related key(s)</a:t>
            </a:r>
          </a:p>
          <a:p>
            <a:pPr lvl="1" algn="just">
              <a:defRPr/>
            </a:pPr>
            <a:r>
              <a:rPr lang="en-GB" sz="1200" dirty="0"/>
              <a:t>If used, method of encryption and method of managing of decryption keys</a:t>
            </a:r>
          </a:p>
          <a:p>
            <a:pPr marL="0" indent="0" algn="just">
              <a:buNone/>
              <a:defRPr/>
            </a:pPr>
            <a:r>
              <a:rPr lang="en-GB" sz="1600" dirty="0"/>
              <a:t>Format of the S-10x product</a:t>
            </a:r>
          </a:p>
          <a:p>
            <a:pPr lvl="1" algn="just">
              <a:defRPr/>
            </a:pPr>
            <a:r>
              <a:rPr lang="en-GB" sz="1200" dirty="0"/>
              <a:t>Machine readable </a:t>
            </a:r>
            <a:r>
              <a:rPr lang="en-GB" sz="1200" b="1" dirty="0"/>
              <a:t>feature catalogue</a:t>
            </a:r>
          </a:p>
          <a:p>
            <a:pPr lvl="1" algn="just">
              <a:defRPr/>
            </a:pPr>
            <a:r>
              <a:rPr lang="en-GB" sz="1200" dirty="0"/>
              <a:t>Machine readable </a:t>
            </a:r>
            <a:r>
              <a:rPr lang="en-GB" sz="1200" b="1" dirty="0"/>
              <a:t>portrayal catalogue</a:t>
            </a:r>
          </a:p>
          <a:p>
            <a:pPr lvl="1" algn="just">
              <a:defRPr/>
            </a:pPr>
            <a:r>
              <a:rPr lang="en-GB" sz="1200" dirty="0"/>
              <a:t>Machine readable </a:t>
            </a:r>
            <a:r>
              <a:rPr lang="en-GB" sz="1200" b="1" dirty="0"/>
              <a:t>schema</a:t>
            </a:r>
          </a:p>
          <a:p>
            <a:pPr lvl="1" algn="just">
              <a:defRPr/>
            </a:pPr>
            <a:r>
              <a:rPr lang="en-GB" sz="1200" dirty="0"/>
              <a:t>If required, machine readable </a:t>
            </a:r>
            <a:r>
              <a:rPr lang="en-GB" sz="1200" b="1" dirty="0"/>
              <a:t>alerts and indications catalogue</a:t>
            </a:r>
          </a:p>
          <a:p>
            <a:pPr lvl="1" algn="just">
              <a:defRPr/>
            </a:pPr>
            <a:r>
              <a:rPr lang="en-GB" sz="1200" dirty="0"/>
              <a:t>If required, machine readable </a:t>
            </a:r>
            <a:r>
              <a:rPr lang="en-GB" sz="1200" b="1" dirty="0"/>
              <a:t>interoperation catalogue</a:t>
            </a:r>
          </a:p>
          <a:p>
            <a:pPr marL="0" indent="0" algn="just">
              <a:buNone/>
              <a:defRPr/>
            </a:pPr>
            <a:r>
              <a:rPr lang="en-GB" sz="1600" dirty="0"/>
              <a:t>Test data and expected results</a:t>
            </a:r>
          </a:p>
          <a:p>
            <a:pPr lvl="1" algn="just">
              <a:defRPr/>
            </a:pPr>
            <a:r>
              <a:rPr lang="en-GB" sz="1200" dirty="0"/>
              <a:t>Similar to style of “S-64”</a:t>
            </a:r>
          </a:p>
          <a:p>
            <a:pPr algn="just">
              <a:defRPr/>
            </a:pPr>
            <a:endParaRPr lang="en-GB" sz="16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289324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24" y="1"/>
            <a:ext cx="11497585" cy="936140"/>
          </a:xfrm>
        </p:spPr>
        <p:txBody>
          <a:bodyPr>
            <a:noAutofit/>
          </a:bodyPr>
          <a:lstStyle/>
          <a:p>
            <a:pPr algn="ctr">
              <a:defRPr/>
            </a:pPr>
            <a:r>
              <a:rPr lang="en-GB" sz="3200" dirty="0"/>
              <a:t>What is </a:t>
            </a:r>
            <a:r>
              <a:rPr lang="en-GB" sz="3200" dirty="0">
                <a:solidFill>
                  <a:srgbClr val="FF0000"/>
                </a:solidFill>
              </a:rPr>
              <a:t>NOT</a:t>
            </a:r>
            <a:r>
              <a:rPr lang="en-GB" sz="3200" dirty="0"/>
              <a:t> needed for IEC 61174 to include S-101, S-102, etc. into a future edition</a:t>
            </a:r>
          </a:p>
        </p:txBody>
      </p:sp>
      <p:sp>
        <p:nvSpPr>
          <p:cNvPr id="3" name="Content Placeholder 2"/>
          <p:cNvSpPr>
            <a:spLocks noGrp="1"/>
          </p:cNvSpPr>
          <p:nvPr>
            <p:ph idx="1"/>
          </p:nvPr>
        </p:nvSpPr>
        <p:spPr>
          <a:xfrm>
            <a:off x="728870" y="1340769"/>
            <a:ext cx="10641495" cy="4530725"/>
          </a:xfrm>
        </p:spPr>
        <p:txBody>
          <a:bodyPr>
            <a:normAutofit/>
          </a:bodyPr>
          <a:lstStyle/>
          <a:p>
            <a:pPr marL="0" indent="0" algn="just">
              <a:buNone/>
              <a:defRPr/>
            </a:pPr>
            <a:r>
              <a:rPr lang="en-GB" sz="2000" dirty="0"/>
              <a:t>Transfer method from shore to vessel</a:t>
            </a:r>
          </a:p>
          <a:p>
            <a:pPr lvl="1" algn="just">
              <a:defRPr/>
            </a:pPr>
            <a:r>
              <a:rPr lang="en-GB" sz="2000" b="1" dirty="0">
                <a:solidFill>
                  <a:srgbClr val="FF0000"/>
                </a:solidFill>
              </a:rPr>
              <a:t>if </a:t>
            </a:r>
            <a:r>
              <a:rPr lang="en-GB" sz="2000" dirty="0"/>
              <a:t>the </a:t>
            </a:r>
            <a:r>
              <a:rPr lang="en-GB" sz="2000" b="1" dirty="0"/>
              <a:t>S-100 baseline </a:t>
            </a:r>
            <a:r>
              <a:rPr lang="en-GB" sz="2000" dirty="0"/>
              <a:t>and </a:t>
            </a:r>
            <a:r>
              <a:rPr lang="en-GB" sz="2000" b="1" dirty="0"/>
              <a:t>associated S-10X product specifications </a:t>
            </a:r>
            <a:r>
              <a:rPr lang="en-GB" sz="2000" u="sng" dirty="0"/>
              <a:t>include signature</a:t>
            </a:r>
          </a:p>
          <a:p>
            <a:pPr lvl="2" algn="just">
              <a:defRPr/>
            </a:pPr>
            <a:r>
              <a:rPr lang="en-GB" sz="1600" dirty="0"/>
              <a:t>Signature is used both to verify legal source and integrity of the content</a:t>
            </a:r>
          </a:p>
          <a:p>
            <a:pPr lvl="2" algn="just">
              <a:defRPr/>
            </a:pPr>
            <a:r>
              <a:rPr lang="en-GB" sz="1600" dirty="0"/>
              <a:t>Number of “hops” between HO as producer and ECDIS onboard is insignificant as the signature guarantees that the onboard versions is as published by the HO</a:t>
            </a:r>
          </a:p>
          <a:p>
            <a:pPr marL="914400" lvl="2" indent="0" algn="just">
              <a:buNone/>
              <a:defRPr/>
            </a:pPr>
            <a:r>
              <a:rPr lang="en-GB" sz="1600" dirty="0"/>
              <a:t>=&gt; </a:t>
            </a:r>
            <a:r>
              <a:rPr lang="en-GB" sz="1600" b="1" dirty="0"/>
              <a:t>Under this condition no need to specify transfer method from shore to vessel by IHO</a:t>
            </a:r>
          </a:p>
          <a:p>
            <a:pPr algn="just">
              <a:defRPr/>
            </a:pPr>
            <a:endParaRPr lang="en-GB" sz="2000" dirty="0"/>
          </a:p>
          <a:p>
            <a:pPr lvl="1" algn="just">
              <a:defRPr/>
            </a:pPr>
            <a:endParaRPr lang="en-GB" sz="1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1636345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641494" cy="636586"/>
          </a:xfrm>
        </p:spPr>
        <p:txBody>
          <a:bodyPr>
            <a:normAutofit fontScale="90000"/>
          </a:bodyPr>
          <a:lstStyle/>
          <a:p>
            <a:pPr algn="just">
              <a:defRPr/>
            </a:pPr>
            <a:r>
              <a:rPr lang="en-GB" sz="3200" dirty="0"/>
              <a:t>Include S-101, S-102, etc. into IEC 61174 – Action requested of HSSC </a:t>
            </a:r>
          </a:p>
        </p:txBody>
      </p:sp>
      <p:sp>
        <p:nvSpPr>
          <p:cNvPr id="3" name="Content Placeholder 2"/>
          <p:cNvSpPr>
            <a:spLocks noGrp="1"/>
          </p:cNvSpPr>
          <p:nvPr>
            <p:ph idx="1"/>
          </p:nvPr>
        </p:nvSpPr>
        <p:spPr>
          <a:xfrm>
            <a:off x="728870" y="1340769"/>
            <a:ext cx="10641495" cy="4530725"/>
          </a:xfrm>
        </p:spPr>
        <p:txBody>
          <a:bodyPr>
            <a:normAutofit/>
          </a:bodyPr>
          <a:lstStyle/>
          <a:p>
            <a:pPr marL="457200" indent="-457200" algn="just">
              <a:buFont typeface="+mj-lt"/>
              <a:buAutoNum type="arabicPeriod"/>
              <a:defRPr/>
            </a:pPr>
            <a:r>
              <a:rPr lang="en-GB" sz="2000" dirty="0"/>
              <a:t>Note the information provided</a:t>
            </a:r>
          </a:p>
          <a:p>
            <a:pPr marL="457200" indent="-457200" algn="just">
              <a:buFont typeface="+mj-lt"/>
              <a:buAutoNum type="arabicPeriod"/>
              <a:defRPr/>
            </a:pPr>
            <a:endParaRPr lang="en-GB" sz="2000" dirty="0"/>
          </a:p>
          <a:p>
            <a:pPr marL="457200" indent="-457200" algn="just">
              <a:buFont typeface="+mj-lt"/>
              <a:buAutoNum type="arabicPeriod"/>
              <a:defRPr/>
            </a:pPr>
            <a:r>
              <a:rPr lang="en-GB" sz="2000" dirty="0"/>
              <a:t>Consider to inform relevant IHO workgroups developing S-10X Product Specification about information given in this presentation</a:t>
            </a:r>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255660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864132" cy="636586"/>
          </a:xfrm>
        </p:spPr>
        <p:txBody>
          <a:bodyPr>
            <a:normAutofit fontScale="90000"/>
          </a:bodyPr>
          <a:lstStyle/>
          <a:p>
            <a:pPr>
              <a:defRPr/>
            </a:pPr>
            <a:r>
              <a:rPr lang="en-GB" dirty="0"/>
              <a:t>IEC TC80 plans about S-10x Product Specifications</a:t>
            </a:r>
          </a:p>
        </p:txBody>
      </p:sp>
      <p:sp>
        <p:nvSpPr>
          <p:cNvPr id="3" name="Content Placeholder 2"/>
          <p:cNvSpPr>
            <a:spLocks noGrp="1"/>
          </p:cNvSpPr>
          <p:nvPr>
            <p:ph idx="1"/>
          </p:nvPr>
        </p:nvSpPr>
        <p:spPr>
          <a:xfrm>
            <a:off x="728870" y="1340769"/>
            <a:ext cx="10641495" cy="4530725"/>
          </a:xfrm>
        </p:spPr>
        <p:txBody>
          <a:bodyPr>
            <a:normAutofit/>
          </a:bodyPr>
          <a:lstStyle/>
          <a:p>
            <a:pPr marL="0" indent="0" algn="just">
              <a:buNone/>
              <a:defRPr/>
            </a:pPr>
            <a:r>
              <a:rPr lang="en-GB" sz="2000" dirty="0"/>
              <a:t>IEC TC80/WG17 CMDS</a:t>
            </a:r>
          </a:p>
          <a:p>
            <a:pPr lvl="1" algn="just">
              <a:defRPr/>
            </a:pPr>
            <a:r>
              <a:rPr lang="en-GB" sz="2000" dirty="0"/>
              <a:t>CMDS (Common Maritime Data Structure) </a:t>
            </a:r>
          </a:p>
          <a:p>
            <a:pPr lvl="1" algn="just">
              <a:defRPr/>
            </a:pPr>
            <a:r>
              <a:rPr lang="en-GB" sz="2000" dirty="0"/>
              <a:t>Workgroup was created in October 2015</a:t>
            </a:r>
          </a:p>
          <a:p>
            <a:pPr lvl="1" algn="just">
              <a:defRPr/>
            </a:pPr>
            <a:r>
              <a:rPr lang="en-GB" sz="2000" dirty="0"/>
              <a:t>Convenor is </a:t>
            </a:r>
            <a:r>
              <a:rPr lang="en-GB" sz="2000" dirty="0" err="1"/>
              <a:t>Dr.</a:t>
            </a:r>
            <a:r>
              <a:rPr lang="en-GB" sz="2000" dirty="0"/>
              <a:t> Kwangil Lee (KMOU, Korea)</a:t>
            </a:r>
          </a:p>
          <a:p>
            <a:pPr lvl="1" algn="just">
              <a:defRPr/>
            </a:pPr>
            <a:r>
              <a:rPr lang="en-GB" sz="2000" dirty="0"/>
              <a:t>Within IEC TC80 all CMDS works related with shipborne system will be handled in this workgroup</a:t>
            </a:r>
          </a:p>
          <a:p>
            <a:pPr lvl="1" algn="just">
              <a:defRPr/>
            </a:pPr>
            <a:r>
              <a:rPr lang="en-GB" sz="2000" dirty="0"/>
              <a:t>IEC TC80 was granted S-100 domain ownership in December 2016</a:t>
            </a:r>
          </a:p>
          <a:p>
            <a:pPr marL="0" indent="0" algn="just">
              <a:buNone/>
              <a:defRPr/>
            </a:pPr>
            <a:r>
              <a:rPr lang="en-GB" sz="2000" dirty="0"/>
              <a:t> </a:t>
            </a:r>
            <a:endParaRPr lang="en-GB" sz="20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4054471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69" y="277815"/>
            <a:ext cx="10347297" cy="636586"/>
          </a:xfrm>
        </p:spPr>
        <p:txBody>
          <a:bodyPr>
            <a:normAutofit fontScale="90000"/>
          </a:bodyPr>
          <a:lstStyle/>
          <a:p>
            <a:pPr>
              <a:defRPr/>
            </a:pPr>
            <a:r>
              <a:rPr lang="en-GB" dirty="0"/>
              <a:t>IEC TC80/WG17 CMDS – Short-term work plan</a:t>
            </a:r>
            <a:endParaRPr lang="en-AU" dirty="0"/>
          </a:p>
        </p:txBody>
      </p:sp>
      <p:sp>
        <p:nvSpPr>
          <p:cNvPr id="3" name="Content Placeholder 2"/>
          <p:cNvSpPr>
            <a:spLocks noGrp="1"/>
          </p:cNvSpPr>
          <p:nvPr>
            <p:ph idx="1"/>
          </p:nvPr>
        </p:nvSpPr>
        <p:spPr>
          <a:xfrm>
            <a:off x="775252" y="1329899"/>
            <a:ext cx="10641495" cy="4530725"/>
          </a:xfrm>
        </p:spPr>
        <p:txBody>
          <a:bodyPr>
            <a:normAutofit fontScale="85000" lnSpcReduction="10000"/>
          </a:bodyPr>
          <a:lstStyle/>
          <a:p>
            <a:pPr marL="0" indent="0" algn="just">
              <a:buNone/>
              <a:defRPr/>
            </a:pPr>
            <a:r>
              <a:rPr lang="en-GB" dirty="0"/>
              <a:t>Short-term work plan covers years from 2018 to 2020</a:t>
            </a:r>
          </a:p>
          <a:p>
            <a:pPr lvl="1" algn="just">
              <a:defRPr/>
            </a:pPr>
            <a:endParaRPr lang="en-GB" dirty="0"/>
          </a:p>
          <a:p>
            <a:pPr marL="0" indent="0" algn="just">
              <a:buNone/>
              <a:defRPr/>
            </a:pPr>
            <a:r>
              <a:rPr lang="en-GB" dirty="0"/>
              <a:t>S-421 Route Plan Exchange</a:t>
            </a:r>
          </a:p>
          <a:p>
            <a:pPr lvl="1" algn="just">
              <a:defRPr/>
            </a:pPr>
            <a:r>
              <a:rPr lang="en-GB" dirty="0"/>
              <a:t>Base is already published Route Exchange, IEC 61174 Ed4 ECDIS, Annex S</a:t>
            </a:r>
          </a:p>
          <a:p>
            <a:pPr lvl="1" algn="just">
              <a:defRPr/>
            </a:pPr>
            <a:r>
              <a:rPr lang="en-GB" dirty="0"/>
              <a:t>Extended by ideas from Testbeds, especially STM validation and SMART navigation</a:t>
            </a:r>
          </a:p>
          <a:p>
            <a:pPr lvl="1" algn="just">
              <a:defRPr/>
            </a:pPr>
            <a:r>
              <a:rPr lang="en-GB" dirty="0"/>
              <a:t>Timeline:</a:t>
            </a:r>
          </a:p>
          <a:p>
            <a:pPr lvl="2" algn="just">
              <a:defRPr/>
            </a:pPr>
            <a:r>
              <a:rPr lang="en-GB" dirty="0"/>
              <a:t>Drafting by the workgroup until 1</a:t>
            </a:r>
            <a:r>
              <a:rPr lang="en-GB" baseline="30000" dirty="0"/>
              <a:t>st</a:t>
            </a:r>
            <a:r>
              <a:rPr lang="en-GB" dirty="0"/>
              <a:t> quarter of 2020</a:t>
            </a:r>
          </a:p>
          <a:p>
            <a:pPr lvl="2" algn="just">
              <a:defRPr/>
            </a:pPr>
            <a:r>
              <a:rPr lang="en-GB" dirty="0"/>
              <a:t>IEC approval process consisting of CDV and FDIS comments &amp; </a:t>
            </a:r>
            <a:r>
              <a:rPr lang="en-GB" dirty="0" err="1"/>
              <a:t>votings</a:t>
            </a:r>
            <a:r>
              <a:rPr lang="en-GB" dirty="0"/>
              <a:t> from summer 2020 to 2</a:t>
            </a:r>
            <a:r>
              <a:rPr lang="en-GB" baseline="30000" dirty="0"/>
              <a:t>nd</a:t>
            </a:r>
            <a:r>
              <a:rPr lang="en-GB" dirty="0"/>
              <a:t> quarter of 2021</a:t>
            </a:r>
          </a:p>
          <a:p>
            <a:pPr algn="just">
              <a:defRPr/>
            </a:pPr>
            <a:endParaRPr lang="en-GB" dirty="0"/>
          </a:p>
          <a:p>
            <a:pPr marL="0" indent="0" algn="just">
              <a:buNone/>
              <a:defRPr/>
            </a:pPr>
            <a:r>
              <a:rPr lang="en-GB" dirty="0"/>
              <a:t>Contribute to the development of the S-100 framework for non-GI information</a:t>
            </a:r>
          </a:p>
          <a:p>
            <a:pPr lvl="1" algn="just">
              <a:defRPr/>
            </a:pPr>
            <a:r>
              <a:rPr lang="en-GB" dirty="0"/>
              <a:t>IEC TC80 attend the IMO/IHO HGDM process</a:t>
            </a:r>
          </a:p>
          <a:p>
            <a:pPr lvl="1" algn="just">
              <a:defRPr/>
            </a:pPr>
            <a:r>
              <a:rPr lang="en-GB" dirty="0"/>
              <a:t>There are also other concepts than Route Exchange under debate in WG17, but none is mature enough to make the debate public</a:t>
            </a:r>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85308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42" y="277815"/>
            <a:ext cx="11441927" cy="636586"/>
          </a:xfrm>
        </p:spPr>
        <p:txBody>
          <a:bodyPr>
            <a:normAutofit fontScale="90000"/>
          </a:bodyPr>
          <a:lstStyle/>
          <a:p>
            <a:pPr algn="ctr">
              <a:defRPr/>
            </a:pPr>
            <a:r>
              <a:rPr lang="en-GB" dirty="0"/>
              <a:t>IEC and S-10x Prod Specs - Action requested of HSSC</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algn="just">
              <a:defRPr/>
            </a:pPr>
            <a:r>
              <a:rPr lang="en-GB" sz="2000" dirty="0"/>
              <a:t>To note the information provided</a:t>
            </a:r>
          </a:p>
          <a:p>
            <a:pPr marL="0" indent="0" algn="just">
              <a:buNone/>
              <a:defRPr/>
            </a:pPr>
            <a:endParaRPr lang="en-GB"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660270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967499" cy="636586"/>
          </a:xfrm>
        </p:spPr>
        <p:txBody>
          <a:bodyPr>
            <a:normAutofit fontScale="90000"/>
          </a:bodyPr>
          <a:lstStyle/>
          <a:p>
            <a:pPr>
              <a:defRPr/>
            </a:pPr>
            <a:r>
              <a:rPr lang="en-GB" dirty="0"/>
              <a:t>Stakeholder forum</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marL="0" indent="0" algn="just">
              <a:buNone/>
              <a:defRPr/>
            </a:pPr>
            <a:r>
              <a:rPr lang="en-GB" sz="2000" dirty="0"/>
              <a:t>An idea for one topic at stakeholder forum:</a:t>
            </a:r>
          </a:p>
          <a:p>
            <a:pPr lvl="1" algn="just">
              <a:defRPr/>
            </a:pPr>
            <a:r>
              <a:rPr lang="en-GB" sz="2000" dirty="0"/>
              <a:t>I attended recently IHO NIPWG-5</a:t>
            </a:r>
          </a:p>
          <a:p>
            <a:pPr lvl="1" algn="just">
              <a:defRPr/>
            </a:pPr>
            <a:endParaRPr lang="en-GB" sz="2000" dirty="0"/>
          </a:p>
          <a:p>
            <a:pPr lvl="1" algn="just">
              <a:defRPr/>
            </a:pPr>
            <a:r>
              <a:rPr lang="en-GB" sz="2000" dirty="0"/>
              <a:t>There was lively debate about </a:t>
            </a:r>
            <a:r>
              <a:rPr lang="en-GB" sz="2000" b="1" dirty="0"/>
              <a:t>digital Nautical Publications</a:t>
            </a:r>
          </a:p>
          <a:p>
            <a:pPr lvl="2" algn="just">
              <a:defRPr/>
            </a:pPr>
            <a:r>
              <a:rPr lang="en-GB" dirty="0"/>
              <a:t>Publish as enriched ENC</a:t>
            </a:r>
          </a:p>
          <a:p>
            <a:pPr lvl="2" algn="just">
              <a:defRPr/>
            </a:pPr>
            <a:r>
              <a:rPr lang="en-GB" dirty="0"/>
              <a:t>Publish as multiple overlays intended to be used together with ENC</a:t>
            </a:r>
          </a:p>
          <a:p>
            <a:pPr lvl="1" algn="just">
              <a:defRPr/>
            </a:pPr>
            <a:endParaRPr lang="en-GB" sz="2000" dirty="0"/>
          </a:p>
          <a:p>
            <a:pPr lvl="1" algn="just">
              <a:defRPr/>
            </a:pPr>
            <a:r>
              <a:rPr lang="en-GB" sz="2000" dirty="0"/>
              <a:t>It might be a good idea to </a:t>
            </a:r>
            <a:r>
              <a:rPr lang="en-GB" sz="2000" b="1" dirty="0"/>
              <a:t>ask industry </a:t>
            </a:r>
            <a:r>
              <a:rPr lang="en-GB" sz="2000" dirty="0"/>
              <a:t>what is their view for digital Nautical Publications</a:t>
            </a:r>
          </a:p>
          <a:p>
            <a:pPr lvl="2" algn="just">
              <a:defRPr/>
            </a:pPr>
            <a:r>
              <a:rPr lang="en-GB" dirty="0"/>
              <a:t>Ship owners</a:t>
            </a:r>
          </a:p>
          <a:p>
            <a:pPr lvl="2" algn="just">
              <a:defRPr/>
            </a:pPr>
            <a:r>
              <a:rPr lang="en-GB" dirty="0"/>
              <a:t>Equipment manufacturers</a:t>
            </a:r>
          </a:p>
          <a:p>
            <a:pPr marL="0" indent="0" algn="just">
              <a:buNone/>
              <a:defRPr/>
            </a:pPr>
            <a:endParaRPr lang="en-GB" sz="20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99778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a:t>Topics</a:t>
            </a:r>
          </a:p>
        </p:txBody>
      </p:sp>
      <p:sp>
        <p:nvSpPr>
          <p:cNvPr id="3" name="Content Placeholder 2"/>
          <p:cNvSpPr>
            <a:spLocks noGrp="1"/>
          </p:cNvSpPr>
          <p:nvPr>
            <p:ph idx="1"/>
          </p:nvPr>
        </p:nvSpPr>
        <p:spPr>
          <a:xfrm>
            <a:off x="728870" y="1340769"/>
            <a:ext cx="10641495" cy="4530725"/>
          </a:xfrm>
        </p:spPr>
        <p:txBody>
          <a:bodyPr>
            <a:normAutofit lnSpcReduction="10000"/>
          </a:bodyPr>
          <a:lstStyle/>
          <a:p>
            <a:pPr algn="just">
              <a:defRPr/>
            </a:pPr>
            <a:r>
              <a:rPr lang="en-GB" dirty="0"/>
              <a:t>Data cyber security requirements</a:t>
            </a:r>
          </a:p>
          <a:p>
            <a:pPr algn="just">
              <a:defRPr/>
            </a:pPr>
            <a:endParaRPr lang="en-GB" dirty="0"/>
          </a:p>
          <a:p>
            <a:pPr algn="just">
              <a:defRPr/>
            </a:pPr>
            <a:r>
              <a:rPr lang="en-GB" dirty="0"/>
              <a:t>Data quality – different points of view</a:t>
            </a:r>
          </a:p>
          <a:p>
            <a:pPr marL="0" indent="0" algn="just">
              <a:buNone/>
              <a:defRPr/>
            </a:pPr>
            <a:endParaRPr lang="en-GB" dirty="0"/>
          </a:p>
          <a:p>
            <a:pPr algn="just">
              <a:defRPr/>
            </a:pPr>
            <a:r>
              <a:rPr lang="en-GB" dirty="0"/>
              <a:t>What is needed for IEC 61174 to include S-101, S-102, etc. into a future edition</a:t>
            </a:r>
          </a:p>
          <a:p>
            <a:pPr marL="0" indent="0" algn="just">
              <a:buNone/>
              <a:defRPr/>
            </a:pPr>
            <a:endParaRPr lang="en-GB" dirty="0"/>
          </a:p>
          <a:p>
            <a:pPr algn="just">
              <a:defRPr/>
            </a:pPr>
            <a:r>
              <a:rPr lang="en-GB" dirty="0"/>
              <a:t>IEC TC80 plans about S-10x Product Specifications </a:t>
            </a:r>
          </a:p>
          <a:p>
            <a:pPr algn="just">
              <a:defRPr/>
            </a:pPr>
            <a:endParaRPr lang="en-GB" b="1" dirty="0"/>
          </a:p>
          <a:p>
            <a:pPr algn="just">
              <a:defRPr/>
            </a:pPr>
            <a:r>
              <a:rPr lang="en-GB" dirty="0"/>
              <a:t>Stakeholders forum</a:t>
            </a:r>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338604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lgn="just">
              <a:defRPr/>
            </a:pPr>
            <a:r>
              <a:rPr lang="en-GB" dirty="0"/>
              <a:t>Data cyber security requirements</a:t>
            </a:r>
          </a:p>
        </p:txBody>
      </p:sp>
      <p:sp>
        <p:nvSpPr>
          <p:cNvPr id="3" name="Content Placeholder 2"/>
          <p:cNvSpPr>
            <a:spLocks noGrp="1"/>
          </p:cNvSpPr>
          <p:nvPr>
            <p:ph idx="1"/>
          </p:nvPr>
        </p:nvSpPr>
        <p:spPr>
          <a:xfrm>
            <a:off x="728870" y="1033670"/>
            <a:ext cx="10641495" cy="4961613"/>
          </a:xfrm>
        </p:spPr>
        <p:txBody>
          <a:bodyPr>
            <a:noAutofit/>
          </a:bodyPr>
          <a:lstStyle/>
          <a:p>
            <a:pPr marL="0" indent="0" algn="just">
              <a:buNone/>
              <a:defRPr/>
            </a:pPr>
            <a:r>
              <a:rPr lang="en-GB" sz="1600" dirty="0"/>
              <a:t>Maritime cyber security is a hot topic</a:t>
            </a:r>
          </a:p>
          <a:p>
            <a:pPr algn="just">
              <a:defRPr/>
            </a:pPr>
            <a:endParaRPr lang="en-GB" sz="800" dirty="0"/>
          </a:p>
          <a:p>
            <a:pPr marL="0" indent="0" algn="just">
              <a:buNone/>
              <a:defRPr/>
            </a:pPr>
            <a:r>
              <a:rPr lang="en-GB" sz="1600" dirty="0"/>
              <a:t>IMO MSC-FAL.1 Circ.3, Guidelines On Maritime Cyber Risk Management, 2017</a:t>
            </a:r>
          </a:p>
          <a:p>
            <a:pPr marL="0" indent="0" algn="just">
              <a:buNone/>
              <a:defRPr/>
            </a:pPr>
            <a:endParaRPr lang="en-GB" sz="800" dirty="0"/>
          </a:p>
          <a:p>
            <a:pPr marL="0" indent="0" algn="just">
              <a:buNone/>
              <a:defRPr/>
            </a:pPr>
            <a:r>
              <a:rPr lang="en-GB" sz="1600" dirty="0"/>
              <a:t>IMO MSC-98, Jun 2017, resolution MSC.428(98)</a:t>
            </a:r>
          </a:p>
          <a:p>
            <a:pPr lvl="1" algn="just">
              <a:defRPr/>
            </a:pPr>
            <a:r>
              <a:rPr lang="en-GB" sz="1400" dirty="0"/>
              <a:t>Cyber risk is one of the issues to be addressed by ISM-code</a:t>
            </a:r>
          </a:p>
          <a:p>
            <a:pPr lvl="1" algn="just">
              <a:defRPr/>
            </a:pPr>
            <a:r>
              <a:rPr lang="en-GB" sz="1400" dirty="0"/>
              <a:t>Periodical audit of vessels for ISM-code shall include </a:t>
            </a:r>
            <a:r>
              <a:rPr lang="en-GB" sz="1400" b="1" dirty="0"/>
              <a:t>audit of management of cyber risk from 1</a:t>
            </a:r>
            <a:r>
              <a:rPr lang="en-GB" sz="1400" b="1" baseline="30000" dirty="0"/>
              <a:t>st</a:t>
            </a:r>
            <a:r>
              <a:rPr lang="en-GB" sz="1400" b="1" dirty="0"/>
              <a:t> Jan 2021</a:t>
            </a:r>
          </a:p>
          <a:p>
            <a:pPr marL="0" indent="0" algn="just">
              <a:lnSpc>
                <a:spcPct val="100000"/>
              </a:lnSpc>
              <a:buNone/>
              <a:defRPr/>
            </a:pPr>
            <a:endParaRPr lang="en-GB" sz="800" dirty="0"/>
          </a:p>
          <a:p>
            <a:pPr marL="0" indent="0" algn="just">
              <a:buNone/>
              <a:defRPr/>
            </a:pPr>
            <a:r>
              <a:rPr lang="en-GB" sz="1600" dirty="0"/>
              <a:t>Response of industry related to the rules:</a:t>
            </a:r>
          </a:p>
          <a:p>
            <a:pPr lvl="1" algn="just">
              <a:defRPr/>
            </a:pPr>
            <a:r>
              <a:rPr lang="en-GB" sz="1600" b="1" dirty="0"/>
              <a:t>BIMCO</a:t>
            </a:r>
            <a:r>
              <a:rPr lang="en-GB" sz="1600" dirty="0"/>
              <a:t> et.al., The Guidelines on Cyber Security Onboard Ships, 2017</a:t>
            </a:r>
          </a:p>
          <a:p>
            <a:pPr lvl="1" algn="just">
              <a:defRPr/>
            </a:pPr>
            <a:r>
              <a:rPr lang="en-GB" sz="1600" b="1" dirty="0"/>
              <a:t>DNV-GL</a:t>
            </a:r>
            <a:r>
              <a:rPr lang="en-GB" sz="1600" dirty="0"/>
              <a:t>, Class Program DNVGL-CP-0231, Jan 2018</a:t>
            </a:r>
          </a:p>
          <a:p>
            <a:pPr lvl="2" algn="just">
              <a:defRPr/>
            </a:pPr>
            <a:r>
              <a:rPr lang="en-GB" sz="1400" dirty="0"/>
              <a:t>Reference existing standards such as IEC 61162-460, which requires authentication of data files and executables</a:t>
            </a:r>
          </a:p>
          <a:p>
            <a:pPr lvl="1" algn="just">
              <a:defRPr/>
            </a:pPr>
            <a:r>
              <a:rPr lang="en-GB" sz="1600" b="1" dirty="0">
                <a:solidFill>
                  <a:srgbClr val="FF0000"/>
                </a:solidFill>
              </a:rPr>
              <a:t>IEC TC80</a:t>
            </a:r>
            <a:r>
              <a:rPr lang="en-GB" sz="1600" dirty="0">
                <a:solidFill>
                  <a:srgbClr val="FF0000"/>
                </a:solidFill>
              </a:rPr>
              <a:t>, New standard </a:t>
            </a:r>
            <a:r>
              <a:rPr lang="en-GB" sz="1600" b="1" dirty="0">
                <a:solidFill>
                  <a:srgbClr val="FF0000"/>
                </a:solidFill>
              </a:rPr>
              <a:t>IEC 63154 </a:t>
            </a:r>
            <a:r>
              <a:rPr lang="en-GB" sz="1600" dirty="0">
                <a:solidFill>
                  <a:srgbClr val="FF0000"/>
                </a:solidFill>
              </a:rPr>
              <a:t>Cyber security, timeline</a:t>
            </a:r>
          </a:p>
          <a:p>
            <a:pPr lvl="2" algn="just">
              <a:defRPr/>
            </a:pPr>
            <a:r>
              <a:rPr lang="en-GB" sz="1400" dirty="0">
                <a:solidFill>
                  <a:srgbClr val="FF0000"/>
                </a:solidFill>
              </a:rPr>
              <a:t>Drafting by the workgroup until </a:t>
            </a:r>
            <a:r>
              <a:rPr lang="en-GB" sz="1400" b="1" dirty="0">
                <a:solidFill>
                  <a:srgbClr val="FF0000"/>
                </a:solidFill>
              </a:rPr>
              <a:t>1</a:t>
            </a:r>
            <a:r>
              <a:rPr lang="en-GB" sz="1400" b="1" baseline="30000" dirty="0">
                <a:solidFill>
                  <a:srgbClr val="FF0000"/>
                </a:solidFill>
              </a:rPr>
              <a:t>st</a:t>
            </a:r>
            <a:r>
              <a:rPr lang="en-GB" sz="1400" b="1" dirty="0">
                <a:solidFill>
                  <a:srgbClr val="FF0000"/>
                </a:solidFill>
              </a:rPr>
              <a:t> quarter of 2020</a:t>
            </a:r>
          </a:p>
          <a:p>
            <a:pPr lvl="2" algn="just">
              <a:defRPr/>
            </a:pPr>
            <a:r>
              <a:rPr lang="en-GB" sz="1400" dirty="0">
                <a:solidFill>
                  <a:srgbClr val="FF0000"/>
                </a:solidFill>
              </a:rPr>
              <a:t>IEC approval process consisting of CDV and FDIS comments &amp; </a:t>
            </a:r>
            <a:r>
              <a:rPr lang="en-GB" sz="1400" dirty="0" err="1">
                <a:solidFill>
                  <a:srgbClr val="FF0000"/>
                </a:solidFill>
              </a:rPr>
              <a:t>votings</a:t>
            </a:r>
            <a:r>
              <a:rPr lang="en-GB" sz="1400" dirty="0">
                <a:solidFill>
                  <a:srgbClr val="FF0000"/>
                </a:solidFill>
              </a:rPr>
              <a:t> from summer 2020 to the </a:t>
            </a:r>
            <a:r>
              <a:rPr lang="en-GB" sz="1400" b="1" dirty="0">
                <a:solidFill>
                  <a:srgbClr val="FF0000"/>
                </a:solidFill>
              </a:rPr>
              <a:t>publishing planned for 2</a:t>
            </a:r>
            <a:r>
              <a:rPr lang="en-GB" sz="1400" b="1" baseline="30000" dirty="0">
                <a:solidFill>
                  <a:srgbClr val="FF0000"/>
                </a:solidFill>
              </a:rPr>
              <a:t>nd</a:t>
            </a:r>
            <a:r>
              <a:rPr lang="en-GB" sz="1400" b="1" dirty="0">
                <a:solidFill>
                  <a:srgbClr val="FF0000"/>
                </a:solidFill>
              </a:rPr>
              <a:t> quarter of 2021</a:t>
            </a:r>
          </a:p>
          <a:p>
            <a:pPr marL="0" indent="0" algn="just">
              <a:buNone/>
              <a:defRPr/>
            </a:pPr>
            <a:endParaRPr lang="en-GB" sz="800" dirty="0"/>
          </a:p>
          <a:p>
            <a:pPr marL="0" indent="0" algn="just">
              <a:buNone/>
              <a:defRPr/>
            </a:pPr>
            <a:r>
              <a:rPr lang="en-GB" sz="1600" dirty="0"/>
              <a:t>For HO this means a need to </a:t>
            </a:r>
            <a:r>
              <a:rPr lang="en-GB" sz="1600" b="1" dirty="0"/>
              <a:t>provide authentication of all data products from HOs to vessels</a:t>
            </a:r>
          </a:p>
          <a:p>
            <a:pPr algn="just">
              <a:defRPr/>
            </a:pPr>
            <a:endParaRPr lang="en-GB" sz="16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386055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lgn="just">
              <a:defRPr/>
            </a:pPr>
            <a:r>
              <a:rPr lang="en-GB" dirty="0"/>
              <a:t>Data cyber security - authentication</a:t>
            </a:r>
          </a:p>
        </p:txBody>
      </p:sp>
      <p:sp>
        <p:nvSpPr>
          <p:cNvPr id="3" name="Content Placeholder 2"/>
          <p:cNvSpPr>
            <a:spLocks noGrp="1"/>
          </p:cNvSpPr>
          <p:nvPr>
            <p:ph idx="1"/>
          </p:nvPr>
        </p:nvSpPr>
        <p:spPr>
          <a:xfrm>
            <a:off x="728870" y="1340769"/>
            <a:ext cx="10641495" cy="4530725"/>
          </a:xfrm>
        </p:spPr>
        <p:txBody>
          <a:bodyPr>
            <a:normAutofit/>
          </a:bodyPr>
          <a:lstStyle/>
          <a:p>
            <a:pPr algn="just">
              <a:defRPr/>
            </a:pPr>
            <a:r>
              <a:rPr lang="en-GB" sz="1800" b="1" dirty="0"/>
              <a:t>Within foreseeable future </a:t>
            </a:r>
            <a:r>
              <a:rPr lang="en-GB" sz="1800" dirty="0"/>
              <a:t>an ECDIS onboard a SOLAS vessel cannot accept ENC charts and updates unless they can be authenticated</a:t>
            </a:r>
          </a:p>
          <a:p>
            <a:pPr algn="just">
              <a:defRPr/>
            </a:pPr>
            <a:endParaRPr lang="en-GB" sz="1800" dirty="0"/>
          </a:p>
          <a:p>
            <a:pPr algn="just">
              <a:defRPr/>
            </a:pPr>
            <a:r>
              <a:rPr lang="en-GB" sz="1800" dirty="0"/>
              <a:t>IHO has had </a:t>
            </a:r>
            <a:r>
              <a:rPr lang="en-GB" sz="1800" b="1" dirty="0"/>
              <a:t>S-63</a:t>
            </a:r>
            <a:r>
              <a:rPr lang="en-GB" sz="1800" dirty="0"/>
              <a:t> for S-57 ENC charts. </a:t>
            </a:r>
            <a:r>
              <a:rPr lang="en-GB" sz="1800" b="1" dirty="0"/>
              <a:t>Current edition is 1.2.0</a:t>
            </a:r>
            <a:r>
              <a:rPr lang="en-GB" sz="1800" dirty="0"/>
              <a:t>, year 2015</a:t>
            </a:r>
          </a:p>
          <a:p>
            <a:pPr algn="just">
              <a:defRPr/>
            </a:pPr>
            <a:r>
              <a:rPr lang="en-GB" sz="1800" dirty="0"/>
              <a:t>It includes authentication of ENC chart and incremental update files (.000, .001, .002, etc.), </a:t>
            </a:r>
            <a:r>
              <a:rPr lang="en-GB" sz="1800" u="sng" dirty="0"/>
              <a:t>but</a:t>
            </a:r>
          </a:p>
          <a:p>
            <a:pPr lvl="1" algn="just">
              <a:defRPr/>
            </a:pPr>
            <a:r>
              <a:rPr lang="en-GB" sz="1800" b="1" dirty="0"/>
              <a:t>Protocol related files </a:t>
            </a:r>
            <a:r>
              <a:rPr lang="en-GB" sz="1800" dirty="0"/>
              <a:t>such as Catalog.031, Products.txt, readme.txt, etc. are </a:t>
            </a:r>
            <a:r>
              <a:rPr lang="en-GB" sz="1800" b="1" u="sng" dirty="0"/>
              <a:t>not</a:t>
            </a:r>
            <a:r>
              <a:rPr lang="en-GB" sz="1800" b="1" dirty="0"/>
              <a:t> covered </a:t>
            </a:r>
            <a:r>
              <a:rPr lang="en-GB" sz="1800" dirty="0"/>
              <a:t>by the authentication</a:t>
            </a:r>
          </a:p>
          <a:p>
            <a:pPr lvl="1" algn="just">
              <a:defRPr/>
            </a:pPr>
            <a:r>
              <a:rPr lang="en-GB" sz="1800" b="1" dirty="0"/>
              <a:t>Auxiliary files </a:t>
            </a:r>
            <a:r>
              <a:rPr lang="en-GB" sz="1800" dirty="0"/>
              <a:t>of ENC charts (*.txt and *.</a:t>
            </a:r>
            <a:r>
              <a:rPr lang="en-GB" sz="1800" dirty="0" err="1"/>
              <a:t>tif</a:t>
            </a:r>
            <a:r>
              <a:rPr lang="en-GB" sz="1800" dirty="0"/>
              <a:t>) are </a:t>
            </a:r>
            <a:r>
              <a:rPr lang="en-GB" sz="1800" b="1" u="sng" dirty="0"/>
              <a:t>not</a:t>
            </a:r>
            <a:r>
              <a:rPr lang="en-GB" sz="1800" b="1" dirty="0"/>
              <a:t> covered </a:t>
            </a:r>
            <a:r>
              <a:rPr lang="en-GB" sz="1800" dirty="0"/>
              <a:t>by the authentication </a:t>
            </a:r>
          </a:p>
          <a:p>
            <a:pPr algn="just">
              <a:defRPr/>
            </a:pPr>
            <a:endParaRPr lang="en-GB" sz="1800" dirty="0"/>
          </a:p>
          <a:p>
            <a:pPr algn="just">
              <a:defRPr/>
            </a:pPr>
            <a:r>
              <a:rPr lang="en-GB" sz="1800" dirty="0"/>
              <a:t>There is a need for a </a:t>
            </a:r>
            <a:r>
              <a:rPr lang="en-GB" sz="1800" b="1" dirty="0"/>
              <a:t>new revision (1.3.0) of the S-63 </a:t>
            </a:r>
            <a:r>
              <a:rPr lang="en-GB" sz="1800" dirty="0"/>
              <a:t>to cover </a:t>
            </a:r>
            <a:r>
              <a:rPr lang="en-GB" sz="1800" b="1" dirty="0"/>
              <a:t>authentication of all files </a:t>
            </a:r>
            <a:r>
              <a:rPr lang="en-GB" sz="1800" dirty="0"/>
              <a:t>which are part of the delivery package</a:t>
            </a:r>
          </a:p>
          <a:p>
            <a:pPr marL="0" indent="0" algn="just">
              <a:buNone/>
              <a:defRPr/>
            </a:pPr>
            <a:endParaRPr lang="en-GB" sz="18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3641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lgn="just">
              <a:defRPr/>
            </a:pPr>
            <a:r>
              <a:rPr lang="en-GB" dirty="0"/>
              <a:t>Data cyber security – Cyber threat</a:t>
            </a:r>
          </a:p>
        </p:txBody>
      </p:sp>
      <p:sp>
        <p:nvSpPr>
          <p:cNvPr id="3" name="Content Placeholder 2"/>
          <p:cNvSpPr>
            <a:spLocks noGrp="1"/>
          </p:cNvSpPr>
          <p:nvPr>
            <p:ph idx="1"/>
          </p:nvPr>
        </p:nvSpPr>
        <p:spPr>
          <a:xfrm>
            <a:off x="728870" y="1340769"/>
            <a:ext cx="10641495" cy="4530725"/>
          </a:xfrm>
        </p:spPr>
        <p:txBody>
          <a:bodyPr>
            <a:noAutofit/>
          </a:bodyPr>
          <a:lstStyle/>
          <a:p>
            <a:pPr algn="just">
              <a:defRPr/>
            </a:pPr>
            <a:r>
              <a:rPr lang="en-GB" sz="1600" b="1" dirty="0"/>
              <a:t>Cyber risk has two faces </a:t>
            </a:r>
            <a:r>
              <a:rPr lang="en-GB" sz="1600" dirty="0"/>
              <a:t>– </a:t>
            </a:r>
            <a:r>
              <a:rPr lang="en-GB" sz="1600" b="1" dirty="0"/>
              <a:t>what can happen </a:t>
            </a:r>
            <a:r>
              <a:rPr lang="en-GB" sz="1600" dirty="0"/>
              <a:t>and </a:t>
            </a:r>
            <a:r>
              <a:rPr lang="en-GB" sz="1600" b="1" dirty="0"/>
              <a:t>what is the probability</a:t>
            </a:r>
          </a:p>
          <a:p>
            <a:pPr algn="just">
              <a:defRPr/>
            </a:pPr>
            <a:endParaRPr lang="en-GB" sz="1600" b="1" dirty="0"/>
          </a:p>
          <a:p>
            <a:pPr algn="just">
              <a:defRPr/>
            </a:pPr>
            <a:r>
              <a:rPr lang="en-GB" sz="1600" dirty="0"/>
              <a:t>Hacking of </a:t>
            </a:r>
            <a:r>
              <a:rPr lang="en-GB" sz="1600" b="1" dirty="0"/>
              <a:t>Protocol related files </a:t>
            </a:r>
            <a:r>
              <a:rPr lang="en-GB" sz="1600" dirty="0"/>
              <a:t>such as Catalog.031, Products.txt, readme.txt, etc. may for example cause</a:t>
            </a:r>
          </a:p>
          <a:p>
            <a:pPr lvl="1" algn="just">
              <a:defRPr/>
            </a:pPr>
            <a:r>
              <a:rPr lang="en-GB" sz="1600" dirty="0"/>
              <a:t>ECDIS </a:t>
            </a:r>
            <a:r>
              <a:rPr lang="en-GB" sz="1600" b="1" dirty="0"/>
              <a:t>does not load selected charts or updates </a:t>
            </a:r>
            <a:r>
              <a:rPr lang="en-GB" sz="1600" dirty="0"/>
              <a:t>from the weekly update delivery</a:t>
            </a:r>
          </a:p>
          <a:p>
            <a:pPr lvl="2" algn="just">
              <a:defRPr/>
            </a:pPr>
            <a:r>
              <a:rPr lang="en-GB" sz="1600" dirty="0"/>
              <a:t>Critical charts or updates not available for navigation</a:t>
            </a:r>
          </a:p>
          <a:p>
            <a:pPr lvl="1" algn="just">
              <a:defRPr/>
            </a:pPr>
            <a:r>
              <a:rPr lang="en-GB" sz="1600" dirty="0"/>
              <a:t>ECDIS </a:t>
            </a:r>
            <a:r>
              <a:rPr lang="en-GB" sz="1600" b="1" dirty="0"/>
              <a:t>removes selected charts </a:t>
            </a:r>
            <a:r>
              <a:rPr lang="en-GB" sz="1600" dirty="0"/>
              <a:t>from its database</a:t>
            </a:r>
          </a:p>
          <a:p>
            <a:pPr lvl="2" algn="just">
              <a:defRPr/>
            </a:pPr>
            <a:r>
              <a:rPr lang="en-GB" sz="1600" dirty="0"/>
              <a:t>Critical charts not available for navigation</a:t>
            </a:r>
          </a:p>
          <a:p>
            <a:pPr lvl="1" algn="just">
              <a:defRPr/>
            </a:pPr>
            <a:r>
              <a:rPr lang="en-GB" sz="1600" dirty="0"/>
              <a:t>ECDIS </a:t>
            </a:r>
            <a:r>
              <a:rPr lang="en-GB" sz="1600" b="1" dirty="0"/>
              <a:t>displays “not up-to-date” permanent warning</a:t>
            </a:r>
            <a:r>
              <a:rPr lang="en-GB" sz="1600" dirty="0"/>
              <a:t>, while everything is up-to-date</a:t>
            </a:r>
          </a:p>
          <a:p>
            <a:pPr lvl="2" algn="just">
              <a:defRPr/>
            </a:pPr>
            <a:r>
              <a:rPr lang="en-GB" sz="1600" dirty="0"/>
              <a:t>Confusion for user</a:t>
            </a:r>
          </a:p>
          <a:p>
            <a:pPr lvl="1" algn="just">
              <a:defRPr/>
            </a:pPr>
            <a:r>
              <a:rPr lang="en-GB" sz="1600" dirty="0"/>
              <a:t>ECDIS </a:t>
            </a:r>
            <a:r>
              <a:rPr lang="en-GB" sz="1600" b="1" dirty="0"/>
              <a:t>does not display “not up-to-date” permanent warning </a:t>
            </a:r>
            <a:r>
              <a:rPr lang="en-GB" sz="1600" dirty="0"/>
              <a:t>although charts are not up-to-date</a:t>
            </a:r>
          </a:p>
          <a:p>
            <a:pPr lvl="2" algn="just">
              <a:defRPr/>
            </a:pPr>
            <a:r>
              <a:rPr lang="en-GB" sz="1600" dirty="0"/>
              <a:t>User is not aware that the ECDIS may miss critical charts or updates for navigation</a:t>
            </a:r>
          </a:p>
          <a:p>
            <a:pPr lvl="2" algn="just">
              <a:defRPr/>
            </a:pPr>
            <a:endParaRPr lang="en-GB" sz="1600" b="1" dirty="0"/>
          </a:p>
          <a:p>
            <a:pPr algn="just">
              <a:defRPr/>
            </a:pPr>
            <a:r>
              <a:rPr lang="en-GB" sz="1600" dirty="0"/>
              <a:t>Hacking of </a:t>
            </a:r>
            <a:r>
              <a:rPr lang="en-GB" sz="1600" b="1" dirty="0"/>
              <a:t>Auxiliary files </a:t>
            </a:r>
            <a:r>
              <a:rPr lang="en-GB" sz="1600" dirty="0"/>
              <a:t>of ENC charts (*.txt and *.</a:t>
            </a:r>
            <a:r>
              <a:rPr lang="en-GB" sz="1600" dirty="0" err="1"/>
              <a:t>tif</a:t>
            </a:r>
            <a:r>
              <a:rPr lang="en-GB" sz="1600" dirty="0"/>
              <a:t>). may for example cause</a:t>
            </a:r>
          </a:p>
          <a:p>
            <a:pPr lvl="1" algn="just">
              <a:defRPr/>
            </a:pPr>
            <a:r>
              <a:rPr lang="en-GB" sz="1600" dirty="0"/>
              <a:t>Textual description for restriction or caution is modified</a:t>
            </a:r>
          </a:p>
          <a:p>
            <a:pPr lvl="2" algn="just">
              <a:defRPr/>
            </a:pPr>
            <a:r>
              <a:rPr lang="en-GB" sz="1600" dirty="0"/>
              <a:t>User may use higher speed than allowed, anchor when not allowed, etc.</a:t>
            </a:r>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371488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641494" cy="636586"/>
          </a:xfrm>
        </p:spPr>
        <p:txBody>
          <a:bodyPr>
            <a:normAutofit fontScale="90000"/>
          </a:bodyPr>
          <a:lstStyle/>
          <a:p>
            <a:pPr algn="just">
              <a:defRPr/>
            </a:pPr>
            <a:r>
              <a:rPr lang="en-GB" dirty="0"/>
              <a:t>Data cyber security – Action requested of HSSC </a:t>
            </a:r>
          </a:p>
        </p:txBody>
      </p:sp>
      <p:sp>
        <p:nvSpPr>
          <p:cNvPr id="3" name="Content Placeholder 2"/>
          <p:cNvSpPr>
            <a:spLocks noGrp="1"/>
          </p:cNvSpPr>
          <p:nvPr>
            <p:ph idx="1"/>
          </p:nvPr>
        </p:nvSpPr>
        <p:spPr>
          <a:xfrm>
            <a:off x="728870" y="1340769"/>
            <a:ext cx="10641495" cy="4530725"/>
          </a:xfrm>
        </p:spPr>
        <p:txBody>
          <a:bodyPr>
            <a:normAutofit/>
          </a:bodyPr>
          <a:lstStyle/>
          <a:p>
            <a:pPr marL="457200" indent="-457200" algn="just">
              <a:buFont typeface="+mj-lt"/>
              <a:buAutoNum type="arabicPeriod"/>
              <a:defRPr/>
            </a:pPr>
            <a:r>
              <a:rPr lang="en-GB" sz="2000" dirty="0"/>
              <a:t>Note the information provided</a:t>
            </a:r>
          </a:p>
          <a:p>
            <a:pPr marL="457200" indent="-457200" algn="just">
              <a:buFont typeface="+mj-lt"/>
              <a:buAutoNum type="arabicPeriod"/>
              <a:defRPr/>
            </a:pPr>
            <a:endParaRPr lang="en-GB" sz="2000" dirty="0"/>
          </a:p>
          <a:p>
            <a:pPr marL="457200" indent="-457200" algn="just">
              <a:buFont typeface="+mj-lt"/>
              <a:buAutoNum type="arabicPeriod"/>
              <a:defRPr/>
            </a:pPr>
            <a:r>
              <a:rPr lang="en-GB" sz="2000" dirty="0"/>
              <a:t>Consider requesting ENCWG to draft new revision of S-63 to include authentication of all data files included into the data set</a:t>
            </a:r>
          </a:p>
          <a:p>
            <a:pPr marL="457200" indent="-457200" algn="just">
              <a:buFont typeface="+mj-lt"/>
              <a:buAutoNum type="arabicPeriod"/>
              <a:defRPr/>
            </a:pPr>
            <a:endParaRPr lang="en-GB" sz="2000" dirty="0"/>
          </a:p>
          <a:p>
            <a:pPr marL="457200" indent="-457200" algn="just">
              <a:buFont typeface="+mj-lt"/>
              <a:buAutoNum type="arabicPeriod"/>
              <a:defRPr/>
            </a:pPr>
            <a:r>
              <a:rPr lang="en-GB" sz="2000" dirty="0"/>
              <a:t>Consider to inform S-100WG about</a:t>
            </a:r>
          </a:p>
          <a:p>
            <a:pPr lvl="1" algn="just">
              <a:defRPr/>
            </a:pPr>
            <a:r>
              <a:rPr lang="en-GB" sz="2000" dirty="0"/>
              <a:t>The urgent need to include solution for cyber security in the baseline of the S-100</a:t>
            </a:r>
          </a:p>
          <a:p>
            <a:pPr lvl="1" algn="just">
              <a:defRPr/>
            </a:pPr>
            <a:r>
              <a:rPr lang="en-GB" sz="2000" dirty="0"/>
              <a:t>That the cyber security solution shall include all data files of a delivery package</a:t>
            </a:r>
          </a:p>
          <a:p>
            <a:pPr lvl="1" algn="just">
              <a:defRPr/>
            </a:pPr>
            <a:endParaRPr lang="en-GB" sz="2000" dirty="0"/>
          </a:p>
          <a:p>
            <a:pPr marL="457200" indent="-457200" algn="just">
              <a:buFont typeface="+mj-lt"/>
              <a:buAutoNum type="arabicPeriod"/>
              <a:defRPr/>
            </a:pPr>
            <a:r>
              <a:rPr lang="en-GB" sz="2000" dirty="0"/>
              <a:t>Consider to request S-100WG to include enough technical details as pointed by IEC about cyber security into the next major edition 4.0.0 of S-100</a:t>
            </a:r>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63795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641494" cy="636586"/>
          </a:xfrm>
        </p:spPr>
        <p:txBody>
          <a:bodyPr>
            <a:normAutofit fontScale="90000"/>
          </a:bodyPr>
          <a:lstStyle/>
          <a:p>
            <a:pPr algn="just">
              <a:defRPr/>
            </a:pPr>
            <a:r>
              <a:rPr lang="en-GB" dirty="0"/>
              <a:t>Data quality – Different points of view</a:t>
            </a:r>
          </a:p>
        </p:txBody>
      </p:sp>
      <p:sp>
        <p:nvSpPr>
          <p:cNvPr id="3" name="Content Placeholder 2"/>
          <p:cNvSpPr>
            <a:spLocks noGrp="1"/>
          </p:cNvSpPr>
          <p:nvPr>
            <p:ph idx="1"/>
          </p:nvPr>
        </p:nvSpPr>
        <p:spPr>
          <a:xfrm>
            <a:off x="728870" y="1340769"/>
            <a:ext cx="10641495" cy="4530725"/>
          </a:xfrm>
        </p:spPr>
        <p:txBody>
          <a:bodyPr>
            <a:normAutofit lnSpcReduction="10000"/>
          </a:bodyPr>
          <a:lstStyle/>
          <a:p>
            <a:pPr algn="just">
              <a:defRPr/>
            </a:pPr>
            <a:r>
              <a:rPr lang="en-GB" sz="2000" dirty="0"/>
              <a:t>Quality means many different things depending of the context and who is speaking</a:t>
            </a:r>
          </a:p>
          <a:p>
            <a:pPr algn="just">
              <a:defRPr/>
            </a:pPr>
            <a:r>
              <a:rPr lang="en-GB" sz="2000" dirty="0"/>
              <a:t>Quality could be</a:t>
            </a:r>
          </a:p>
          <a:p>
            <a:pPr lvl="1" algn="just">
              <a:defRPr/>
            </a:pPr>
            <a:r>
              <a:rPr lang="en-GB" sz="2000" dirty="0"/>
              <a:t>Data quality</a:t>
            </a:r>
          </a:p>
          <a:p>
            <a:pPr lvl="1" algn="just">
              <a:defRPr/>
            </a:pPr>
            <a:r>
              <a:rPr lang="en-GB" sz="2000" dirty="0"/>
              <a:t>Product quality</a:t>
            </a:r>
          </a:p>
          <a:p>
            <a:pPr lvl="1" algn="just">
              <a:defRPr/>
            </a:pPr>
            <a:r>
              <a:rPr lang="en-GB" sz="2000" dirty="0"/>
              <a:t>Accuracy of data</a:t>
            </a:r>
          </a:p>
          <a:p>
            <a:pPr lvl="1" algn="just">
              <a:defRPr/>
            </a:pPr>
            <a:r>
              <a:rPr lang="en-GB" sz="2000" dirty="0"/>
              <a:t>Minimizing of mistakes or failures</a:t>
            </a:r>
          </a:p>
          <a:p>
            <a:pPr lvl="1" algn="just">
              <a:defRPr/>
            </a:pPr>
            <a:r>
              <a:rPr lang="en-GB" sz="2000" dirty="0"/>
              <a:t>Repeatability in the manufacturing process</a:t>
            </a:r>
          </a:p>
          <a:p>
            <a:pPr lvl="1" algn="just">
              <a:defRPr/>
            </a:pPr>
            <a:r>
              <a:rPr lang="en-GB" sz="2000" dirty="0"/>
              <a:t>Repeatability of a service</a:t>
            </a:r>
          </a:p>
          <a:p>
            <a:pPr lvl="1" algn="just">
              <a:defRPr/>
            </a:pPr>
            <a:r>
              <a:rPr lang="en-GB" sz="2000" dirty="0"/>
              <a:t>More expensive raw material</a:t>
            </a:r>
          </a:p>
          <a:p>
            <a:pPr lvl="1" algn="just">
              <a:defRPr/>
            </a:pPr>
            <a:r>
              <a:rPr lang="en-GB" sz="2000" dirty="0"/>
              <a:t>Etc.</a:t>
            </a:r>
          </a:p>
          <a:p>
            <a:pPr lvl="1" algn="just">
              <a:defRPr/>
            </a:pPr>
            <a:endParaRPr lang="en-GB" sz="2000" dirty="0"/>
          </a:p>
          <a:p>
            <a:pPr algn="just">
              <a:defRPr/>
            </a:pPr>
            <a:r>
              <a:rPr lang="en-GB" sz="2000" dirty="0"/>
              <a:t>In this presentation the quality is:</a:t>
            </a:r>
          </a:p>
          <a:p>
            <a:pPr lvl="1" algn="just">
              <a:defRPr/>
            </a:pPr>
            <a:r>
              <a:rPr lang="en-GB" sz="2000" b="1" dirty="0"/>
              <a:t>Compliance with set rules</a:t>
            </a:r>
            <a:endParaRPr lang="en-GB" sz="2000" dirty="0"/>
          </a:p>
          <a:p>
            <a:pPr algn="just">
              <a:defRPr/>
            </a:pPr>
            <a:endParaRPr lang="en-GB" sz="18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839843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1" y="277815"/>
            <a:ext cx="11370364" cy="636586"/>
          </a:xfrm>
        </p:spPr>
        <p:txBody>
          <a:bodyPr>
            <a:normAutofit fontScale="90000"/>
          </a:bodyPr>
          <a:lstStyle/>
          <a:p>
            <a:pPr algn="just">
              <a:defRPr/>
            </a:pPr>
            <a:r>
              <a:rPr lang="en-GB" dirty="0"/>
              <a:t>Quality as Compliance with set rules – Lessons learned</a:t>
            </a:r>
          </a:p>
        </p:txBody>
      </p:sp>
      <p:sp>
        <p:nvSpPr>
          <p:cNvPr id="3" name="Content Placeholder 2"/>
          <p:cNvSpPr>
            <a:spLocks noGrp="1"/>
          </p:cNvSpPr>
          <p:nvPr>
            <p:ph idx="1"/>
          </p:nvPr>
        </p:nvSpPr>
        <p:spPr>
          <a:xfrm>
            <a:off x="453224" y="1129085"/>
            <a:ext cx="11553246" cy="4742409"/>
          </a:xfrm>
        </p:spPr>
        <p:txBody>
          <a:bodyPr>
            <a:normAutofit fontScale="85000" lnSpcReduction="20000"/>
          </a:bodyPr>
          <a:lstStyle/>
          <a:p>
            <a:pPr marL="0" indent="0" algn="just">
              <a:buNone/>
              <a:defRPr/>
            </a:pPr>
            <a:r>
              <a:rPr lang="en-GB" sz="2400" dirty="0"/>
              <a:t>Lessons learned from establishing publishing and usage for S-57 ENC charts</a:t>
            </a:r>
          </a:p>
          <a:p>
            <a:pPr marL="914400" lvl="1" indent="-457200" algn="just">
              <a:buFont typeface="+mj-lt"/>
              <a:buAutoNum type="arabicPeriod"/>
              <a:defRPr/>
            </a:pPr>
            <a:r>
              <a:rPr lang="en-GB" sz="1900" dirty="0"/>
              <a:t>In the begin there was only S-57 for the object model and S-52 for the presentation</a:t>
            </a:r>
          </a:p>
          <a:p>
            <a:pPr marL="914400" lvl="1" indent="-457200" algn="just">
              <a:buFont typeface="+mj-lt"/>
              <a:buAutoNum type="arabicPeriod"/>
              <a:defRPr/>
            </a:pPr>
            <a:r>
              <a:rPr lang="en-GB" sz="1900" dirty="0"/>
              <a:t>S-57 itself included only simple checksum</a:t>
            </a:r>
          </a:p>
          <a:p>
            <a:pPr lvl="2" algn="just">
              <a:defRPr/>
            </a:pPr>
            <a:r>
              <a:rPr lang="en-GB" sz="1900" dirty="0"/>
              <a:t>Usable to check the integrity of the content (i.e. that content of the file is at receiver same as at producer, but no protection for hacking as the simple checksum can be recalculated)</a:t>
            </a:r>
          </a:p>
          <a:p>
            <a:pPr marL="914400" lvl="1" indent="-457200" algn="just">
              <a:buFont typeface="+mj-lt"/>
              <a:buAutoNum type="arabicPeriod"/>
              <a:defRPr/>
            </a:pPr>
            <a:r>
              <a:rPr lang="en-GB" sz="1900" dirty="0"/>
              <a:t>In the begin there was no method to check that S-57 charts at the producer were compliant with set rules</a:t>
            </a:r>
          </a:p>
          <a:p>
            <a:pPr marL="914400" lvl="1" indent="-457200" algn="just">
              <a:buFont typeface="+mj-lt"/>
              <a:buAutoNum type="arabicPeriod"/>
              <a:defRPr/>
            </a:pPr>
            <a:r>
              <a:rPr lang="en-GB" sz="1900" dirty="0"/>
              <a:t>Not checked content is a risk for receiver and viewer</a:t>
            </a:r>
          </a:p>
          <a:p>
            <a:pPr lvl="2" algn="just">
              <a:defRPr/>
            </a:pPr>
            <a:r>
              <a:rPr lang="en-GB" sz="1900" dirty="0"/>
              <a:t>It may cause software crash or deadlock</a:t>
            </a:r>
          </a:p>
          <a:p>
            <a:pPr marL="914400" lvl="1" indent="-457200" algn="just">
              <a:buFont typeface="+mj-lt"/>
              <a:buAutoNum type="arabicPeriod"/>
              <a:defRPr/>
            </a:pPr>
            <a:r>
              <a:rPr lang="en-GB" sz="1900" dirty="0"/>
              <a:t>Early manufacturers of ECDIS created their own input checks for S-57</a:t>
            </a:r>
          </a:p>
          <a:p>
            <a:pPr marL="914400" lvl="1" indent="-457200" algn="just">
              <a:buFont typeface="+mj-lt"/>
              <a:buAutoNum type="arabicPeriod"/>
              <a:defRPr/>
            </a:pPr>
            <a:r>
              <a:rPr lang="en-GB" sz="1900" dirty="0"/>
              <a:t>Further original IHO rules required to detect unknown objects and unknow attributes and to report this to the user</a:t>
            </a:r>
          </a:p>
          <a:p>
            <a:pPr marL="914400" lvl="1" indent="-457200" algn="just">
              <a:buFont typeface="+mj-lt"/>
              <a:buAutoNum type="arabicPeriod"/>
              <a:defRPr/>
            </a:pPr>
            <a:r>
              <a:rPr lang="en-GB" sz="1900" dirty="0"/>
              <a:t>Result was a lot of warnings from ECDIS input process</a:t>
            </a:r>
          </a:p>
          <a:p>
            <a:pPr lvl="2" algn="just">
              <a:defRPr/>
            </a:pPr>
            <a:r>
              <a:rPr lang="en-GB" sz="1900" dirty="0"/>
              <a:t>Users were not able to judge, if their charts were legal or not =&gt; a lot of confusion</a:t>
            </a:r>
          </a:p>
          <a:p>
            <a:pPr marL="914400" lvl="1" indent="-457200" algn="just">
              <a:buFont typeface="+mj-lt"/>
              <a:buAutoNum type="arabicPeriod"/>
              <a:defRPr/>
            </a:pPr>
            <a:r>
              <a:rPr lang="en-GB" sz="1900" dirty="0"/>
              <a:t>IHO declared that ECDIS should not create warnings causing confusion for the user</a:t>
            </a:r>
          </a:p>
          <a:p>
            <a:pPr marL="914400" lvl="1" indent="-457200" algn="just">
              <a:buFont typeface="+mj-lt"/>
              <a:buAutoNum type="arabicPeriod"/>
              <a:defRPr/>
            </a:pPr>
            <a:r>
              <a:rPr lang="en-GB" sz="1900" dirty="0"/>
              <a:t>RENCs assumed the role of checking compliance with the rules before accepting ENC chart into their delivery</a:t>
            </a:r>
          </a:p>
          <a:p>
            <a:pPr marL="914400" lvl="1" indent="-457200" algn="just">
              <a:buFont typeface="+mj-lt"/>
              <a:buAutoNum type="arabicPeriod"/>
              <a:defRPr/>
            </a:pPr>
            <a:r>
              <a:rPr lang="en-GB" sz="1900" dirty="0"/>
              <a:t>As result IHO started to develop S-58 as common consensus about what is exactly compliance with the rules</a:t>
            </a:r>
          </a:p>
          <a:p>
            <a:pPr marL="0" indent="0" algn="just">
              <a:buNone/>
              <a:defRPr/>
            </a:pPr>
            <a:endParaRPr lang="en-GB" sz="2300" dirty="0"/>
          </a:p>
          <a:p>
            <a:pPr marL="0" indent="0" algn="just">
              <a:buNone/>
              <a:defRPr/>
            </a:pPr>
            <a:r>
              <a:rPr lang="en-GB" sz="2300" dirty="0"/>
              <a:t>The lesson learned is that the </a:t>
            </a:r>
            <a:r>
              <a:rPr lang="en-GB" sz="2300" b="1" dirty="0"/>
              <a:t>source of data need to perform validation of the output before delivery to the users </a:t>
            </a:r>
            <a:r>
              <a:rPr lang="en-GB" sz="2300" dirty="0"/>
              <a:t>and that the </a:t>
            </a:r>
            <a:r>
              <a:rPr lang="en-GB" sz="2300" b="1" dirty="0"/>
              <a:t>validation shall be based on international standard</a:t>
            </a:r>
            <a:endParaRPr lang="en-GB" sz="2000" b="1" dirty="0"/>
          </a:p>
          <a:p>
            <a:pPr algn="just">
              <a:defRPr/>
            </a:pPr>
            <a:endParaRPr lang="en-GB" sz="20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3807699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10641494" cy="636586"/>
          </a:xfrm>
        </p:spPr>
        <p:txBody>
          <a:bodyPr>
            <a:normAutofit fontScale="90000"/>
          </a:bodyPr>
          <a:lstStyle/>
          <a:p>
            <a:pPr algn="just">
              <a:defRPr/>
            </a:pPr>
            <a:r>
              <a:rPr lang="en-GB" dirty="0"/>
              <a:t>Quality assurance (QA)</a:t>
            </a:r>
          </a:p>
        </p:txBody>
      </p:sp>
      <p:sp>
        <p:nvSpPr>
          <p:cNvPr id="3" name="Content Placeholder 2"/>
          <p:cNvSpPr>
            <a:spLocks noGrp="1"/>
          </p:cNvSpPr>
          <p:nvPr>
            <p:ph idx="1"/>
          </p:nvPr>
        </p:nvSpPr>
        <p:spPr>
          <a:xfrm>
            <a:off x="728870" y="1340769"/>
            <a:ext cx="10641495" cy="4530725"/>
          </a:xfrm>
        </p:spPr>
        <p:txBody>
          <a:bodyPr>
            <a:normAutofit/>
          </a:bodyPr>
          <a:lstStyle/>
          <a:p>
            <a:pPr algn="just">
              <a:defRPr/>
            </a:pPr>
            <a:r>
              <a:rPr lang="en-GB" sz="2000" b="1" dirty="0"/>
              <a:t>Quality assurance (QA) </a:t>
            </a:r>
            <a:r>
              <a:rPr lang="en-GB" sz="2000" dirty="0"/>
              <a:t>means a process how to enforce the agreed level of quality</a:t>
            </a:r>
          </a:p>
          <a:p>
            <a:pPr algn="just">
              <a:defRPr/>
            </a:pPr>
            <a:endParaRPr lang="en-GB" sz="1000" dirty="0"/>
          </a:p>
          <a:p>
            <a:pPr algn="just">
              <a:defRPr/>
            </a:pPr>
            <a:r>
              <a:rPr lang="en-GB" sz="2000" dirty="0"/>
              <a:t>IMO has published Guideline on Software Quality Assurance (SQA) for e-Navigation</a:t>
            </a:r>
          </a:p>
          <a:p>
            <a:pPr lvl="1" algn="just">
              <a:defRPr/>
            </a:pPr>
            <a:r>
              <a:rPr lang="en-GB" sz="1600" dirty="0"/>
              <a:t>IMO MSC.1/Circ.1512, year 2015</a:t>
            </a:r>
          </a:p>
          <a:p>
            <a:pPr lvl="1" algn="just">
              <a:defRPr/>
            </a:pPr>
            <a:r>
              <a:rPr lang="en-GB" sz="1600" dirty="0"/>
              <a:t>Elements of IMO SQA include</a:t>
            </a:r>
          </a:p>
          <a:p>
            <a:pPr lvl="2" algn="just">
              <a:defRPr/>
            </a:pPr>
            <a:r>
              <a:rPr lang="en-GB" sz="1600" b="1" dirty="0"/>
              <a:t>Product quality</a:t>
            </a:r>
            <a:r>
              <a:rPr lang="en-GB" sz="1600" dirty="0"/>
              <a:t>, for example, </a:t>
            </a:r>
            <a:r>
              <a:rPr lang="en-GB" sz="1600" b="1" dirty="0"/>
              <a:t>compatibility</a:t>
            </a:r>
            <a:r>
              <a:rPr lang="en-GB" sz="1600" dirty="0"/>
              <a:t>, </a:t>
            </a:r>
            <a:r>
              <a:rPr lang="en-GB" sz="1600" b="1" dirty="0"/>
              <a:t>reliability</a:t>
            </a:r>
            <a:r>
              <a:rPr lang="en-GB" sz="1600" dirty="0"/>
              <a:t> and security</a:t>
            </a:r>
          </a:p>
          <a:p>
            <a:pPr lvl="2" algn="just">
              <a:defRPr/>
            </a:pPr>
            <a:r>
              <a:rPr lang="en-GB" sz="1600" b="1" dirty="0"/>
              <a:t>Data quality</a:t>
            </a:r>
            <a:r>
              <a:rPr lang="en-GB" sz="1600" dirty="0"/>
              <a:t> which include also </a:t>
            </a:r>
            <a:r>
              <a:rPr lang="en-GB" sz="1600" b="1" dirty="0"/>
              <a:t>conformance to relevant international standard </a:t>
            </a:r>
          </a:p>
          <a:p>
            <a:pPr lvl="1" algn="just">
              <a:defRPr/>
            </a:pPr>
            <a:r>
              <a:rPr lang="en-GB" sz="1600" dirty="0"/>
              <a:t>SQA might be seen as limited to onboard ECDIS, but that is too narrow view</a:t>
            </a:r>
          </a:p>
          <a:p>
            <a:pPr lvl="2" algn="just">
              <a:defRPr/>
            </a:pPr>
            <a:r>
              <a:rPr lang="en-GB" sz="1600" b="1" dirty="0"/>
              <a:t>Shore based production systems </a:t>
            </a:r>
            <a:r>
              <a:rPr lang="en-GB" sz="1600" dirty="0"/>
              <a:t>are also part of the overall SQA</a:t>
            </a:r>
          </a:p>
          <a:p>
            <a:pPr algn="just">
              <a:defRPr/>
            </a:pPr>
            <a:endParaRPr lang="en-GB" sz="1000" dirty="0"/>
          </a:p>
          <a:p>
            <a:pPr algn="just">
              <a:defRPr/>
            </a:pPr>
            <a:r>
              <a:rPr lang="en-GB" sz="2000" dirty="0"/>
              <a:t>QA for S-57 ENC charts and updates</a:t>
            </a:r>
          </a:p>
          <a:p>
            <a:pPr lvl="1" algn="just">
              <a:defRPr/>
            </a:pPr>
            <a:r>
              <a:rPr lang="en-GB" sz="1600" dirty="0"/>
              <a:t>S-58 is used by producers and RENCs to check conformance to S-57</a:t>
            </a:r>
          </a:p>
          <a:p>
            <a:pPr lvl="1" algn="just">
              <a:defRPr/>
            </a:pPr>
            <a:r>
              <a:rPr lang="en-GB" sz="1600" dirty="0"/>
              <a:t>Signature defined in S-63 is used to check that onboard ECDIS has received the ENC charts as published by the producer</a:t>
            </a:r>
          </a:p>
          <a:p>
            <a:pPr lvl="2" algn="just">
              <a:defRPr/>
            </a:pPr>
            <a:r>
              <a:rPr lang="en-GB" sz="1600" dirty="0"/>
              <a:t>Check of signature is called as </a:t>
            </a:r>
            <a:r>
              <a:rPr lang="en-GB" sz="1600" b="1" dirty="0"/>
              <a:t>authentication</a:t>
            </a:r>
          </a:p>
          <a:p>
            <a:pPr algn="just">
              <a:defRPr/>
            </a:pPr>
            <a:endParaRPr lang="en-GB" sz="2000" dirty="0"/>
          </a:p>
          <a:p>
            <a:pPr algn="just">
              <a:defRPr/>
            </a:pPr>
            <a:endParaRPr lang="en-GB" sz="20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24113561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5888</TotalTime>
  <Words>2304</Words>
  <Application>Microsoft Office PowerPoint</Application>
  <PresentationFormat>Laajakuva</PresentationFormat>
  <Paragraphs>238</Paragraphs>
  <Slides>19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19</vt:i4>
      </vt:variant>
    </vt:vector>
  </HeadingPairs>
  <TitlesOfParts>
    <vt:vector size="23" baseType="lpstr">
      <vt:lpstr>Arial</vt:lpstr>
      <vt:lpstr>Calibri</vt:lpstr>
      <vt:lpstr>Calibri Light</vt:lpstr>
      <vt:lpstr>Office Theme</vt:lpstr>
      <vt:lpstr>IEC Activities affecting HSSC   Hannu Peiponen  Chair of IEC TC80 </vt:lpstr>
      <vt:lpstr>Topics</vt:lpstr>
      <vt:lpstr>Data cyber security requirements</vt:lpstr>
      <vt:lpstr>Data cyber security - authentication</vt:lpstr>
      <vt:lpstr>Data cyber security – Cyber threat</vt:lpstr>
      <vt:lpstr>Data cyber security – Action requested of HSSC </vt:lpstr>
      <vt:lpstr>Data quality – Different points of view</vt:lpstr>
      <vt:lpstr>Quality as Compliance with set rules – Lessons learned</vt:lpstr>
      <vt:lpstr>Quality assurance (QA)</vt:lpstr>
      <vt:lpstr>Data quality – conclusions for SOLAS use</vt:lpstr>
      <vt:lpstr>Quality assurance – Action requested of HSSC </vt:lpstr>
      <vt:lpstr>What is needed for IEC 61174 to include S-101, S-102, etc. into a future edition</vt:lpstr>
      <vt:lpstr>What is needed for IEC 61174 to include S-101, S-102, etc. into a future edition</vt:lpstr>
      <vt:lpstr>What is NOT needed for IEC 61174 to include S-101, S-102, etc. into a future edition</vt:lpstr>
      <vt:lpstr>Include S-101, S-102, etc. into IEC 61174 – Action requested of HSSC </vt:lpstr>
      <vt:lpstr>IEC TC80 plans about S-10x Product Specifications</vt:lpstr>
      <vt:lpstr>IEC TC80/WG17 CMDS – Short-term work plan</vt:lpstr>
      <vt:lpstr>IEC and S-10x Prod Specs - Action requested of HSSC</vt:lpstr>
      <vt:lpstr>Stakeholder forum</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Hannu Peiponen</cp:lastModifiedBy>
  <cp:revision>108</cp:revision>
  <cp:lastPrinted>2018-03-20T16:26:37Z</cp:lastPrinted>
  <dcterms:created xsi:type="dcterms:W3CDTF">2017-10-09T13:46:17Z</dcterms:created>
  <dcterms:modified xsi:type="dcterms:W3CDTF">2018-05-16T06:55:13Z</dcterms:modified>
</cp:coreProperties>
</file>