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75" r:id="rId2"/>
    <p:sldId id="276" r:id="rId3"/>
    <p:sldId id="280" r:id="rId4"/>
    <p:sldId id="279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90" r:id="rId13"/>
    <p:sldId id="289" r:id="rId14"/>
    <p:sldId id="291" r:id="rId15"/>
    <p:sldId id="292" r:id="rId16"/>
    <p:sldId id="293" r:id="rId1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0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94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9B22A-55EC-4A68-A1AE-1A1AE03C8C30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/>
              <a:t>IHO COUNCIL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/>
              <a:t>IHO COUNCIL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IHO COUNCIL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505706"/>
            <a:ext cx="9144000" cy="784432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Data Quality Working Group</a:t>
            </a:r>
          </a:p>
          <a:p>
            <a:r>
              <a:rPr lang="en-AU" dirty="0"/>
              <a:t>Meeting 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DQWG-14, Monaco, 5-8 </a:t>
            </a:r>
            <a:r>
              <a:rPr lang="de-DE" dirty="0" err="1"/>
              <a:t>February</a:t>
            </a:r>
            <a:r>
              <a:rPr lang="de-DE" dirty="0"/>
              <a:t> 2019</a:t>
            </a:r>
          </a:p>
        </p:txBody>
      </p:sp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524000" y="2045729"/>
            <a:ext cx="9144000" cy="29990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3600" dirty="0"/>
              <a:t>Proposal for new method </a:t>
            </a:r>
            <a:br>
              <a:rPr lang="en-AU" sz="3600" dirty="0"/>
            </a:br>
            <a:r>
              <a:rPr lang="en-AU" sz="3600" dirty="0"/>
              <a:t>to display quality information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endParaRPr lang="en-AU" sz="3600" dirty="0"/>
          </a:p>
          <a:p>
            <a:pPr eaLnBrk="1" hangingPunct="1">
              <a:defRPr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92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Rocks (intertidal/awash/submerged)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sz="2800" dirty="0"/>
              <a:t>IHO Definition: </a:t>
            </a:r>
            <a:r>
              <a:rPr lang="en-US" dirty="0"/>
              <a:t>A concreted mass of stony material or coral which dries, is awash or is below the water surface</a:t>
            </a:r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r>
              <a:rPr lang="en-US" dirty="0"/>
              <a:t>QUAPOS and/or POSACC are needed for the CSP</a:t>
            </a:r>
          </a:p>
          <a:p>
            <a:pPr marL="0" indent="0" algn="just">
              <a:buNone/>
              <a:defRPr/>
            </a:pPr>
            <a:endParaRPr lang="en-US" dirty="0"/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endParaRPr lang="en-GB" sz="28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DQWG-14, Monaco, 5-8 </a:t>
            </a:r>
            <a:r>
              <a:rPr lang="de-DE" dirty="0" err="1"/>
              <a:t>February</a:t>
            </a:r>
            <a:r>
              <a:rPr lang="de-DE" dirty="0"/>
              <a:t> 2019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8CC6FC14-6239-472B-8F00-4A35AFA88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068637"/>
              </p:ext>
            </p:extLst>
          </p:nvPr>
        </p:nvGraphicFramePr>
        <p:xfrm>
          <a:off x="1058877" y="2305185"/>
          <a:ext cx="81280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08528425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8278797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quality of vertical measurement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Water level effect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036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Depth </a:t>
                      </a:r>
                      <a:r>
                        <a:rPr lang="nl-NL" dirty="0" err="1"/>
                        <a:t>known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Always </a:t>
                      </a:r>
                      <a:r>
                        <a:rPr lang="nl-NL" dirty="0" err="1"/>
                        <a:t>under</a:t>
                      </a:r>
                      <a:r>
                        <a:rPr lang="nl-NL" dirty="0"/>
                        <a:t> water/</a:t>
                      </a:r>
                      <a:r>
                        <a:rPr lang="nl-NL" dirty="0" err="1"/>
                        <a:t>submerged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32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Least</a:t>
                      </a:r>
                      <a:r>
                        <a:rPr lang="nl-NL" dirty="0"/>
                        <a:t> depth </a:t>
                      </a:r>
                      <a:r>
                        <a:rPr lang="nl-NL" dirty="0" err="1"/>
                        <a:t>known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Covers </a:t>
                      </a:r>
                      <a:r>
                        <a:rPr lang="nl-NL" dirty="0" err="1"/>
                        <a:t>and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uncovers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076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Depth </a:t>
                      </a:r>
                      <a:r>
                        <a:rPr lang="nl-NL" dirty="0" err="1"/>
                        <a:t>unknown</a:t>
                      </a:r>
                      <a:r>
                        <a:rPr lang="nl-NL" dirty="0"/>
                        <a:t>, </a:t>
                      </a:r>
                      <a:r>
                        <a:rPr lang="nl-NL" dirty="0" err="1"/>
                        <a:t>least</a:t>
                      </a:r>
                      <a:r>
                        <a:rPr lang="nl-NL" dirty="0"/>
                        <a:t> depth </a:t>
                      </a:r>
                      <a:r>
                        <a:rPr lang="nl-NL" dirty="0" err="1"/>
                        <a:t>unknown</a:t>
                      </a:r>
                      <a:r>
                        <a:rPr lang="nl-NL" dirty="0"/>
                        <a:t>, </a:t>
                      </a:r>
                      <a:r>
                        <a:rPr lang="nl-NL" dirty="0" err="1"/>
                        <a:t>doubtful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sounding</a:t>
                      </a:r>
                      <a:r>
                        <a:rPr lang="nl-NL" dirty="0"/>
                        <a:t>, </a:t>
                      </a:r>
                      <a:r>
                        <a:rPr lang="nl-NL" dirty="0" err="1"/>
                        <a:t>unreliable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sounding</a:t>
                      </a:r>
                      <a:r>
                        <a:rPr lang="nl-NL" dirty="0"/>
                        <a:t>, </a:t>
                      </a:r>
                      <a:r>
                        <a:rPr lang="nl-NL" dirty="0" err="1"/>
                        <a:t>value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reported</a:t>
                      </a:r>
                      <a:r>
                        <a:rPr lang="nl-NL" dirty="0"/>
                        <a:t> (</a:t>
                      </a:r>
                      <a:r>
                        <a:rPr lang="nl-NL" dirty="0" err="1"/>
                        <a:t>not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surveyed</a:t>
                      </a:r>
                      <a:r>
                        <a:rPr lang="nl-NL" dirty="0"/>
                        <a:t>, </a:t>
                      </a:r>
                      <a:r>
                        <a:rPr lang="nl-NL" dirty="0" err="1"/>
                        <a:t>not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confirmed</a:t>
                      </a:r>
                      <a:r>
                        <a:rPr lang="nl-NL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Awash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004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83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Conditional Symbology Procedure for XTD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/>
              <a:t>A new Mariner setting in the ECDIS system: “show safe distance from dangerous objects”</a:t>
            </a:r>
          </a:p>
          <a:p>
            <a:pPr algn="just">
              <a:defRPr/>
            </a:pPr>
            <a:endParaRPr lang="en-GB" sz="2800" dirty="0"/>
          </a:p>
          <a:p>
            <a:pPr algn="just">
              <a:defRPr/>
            </a:pPr>
            <a:endParaRPr lang="en-GB" dirty="0"/>
          </a:p>
          <a:p>
            <a:pPr algn="just">
              <a:defRPr/>
            </a:pPr>
            <a:endParaRPr lang="en-GB" sz="2800" dirty="0"/>
          </a:p>
          <a:p>
            <a:pPr algn="just">
              <a:defRPr/>
            </a:pPr>
            <a:endParaRPr lang="en-GB" dirty="0"/>
          </a:p>
          <a:p>
            <a:pPr algn="just">
              <a:defRPr/>
            </a:pPr>
            <a:endParaRPr lang="en-GB" sz="2800" dirty="0"/>
          </a:p>
          <a:p>
            <a:pPr algn="just">
              <a:defRPr/>
            </a:pPr>
            <a:endParaRPr lang="en-GB" sz="28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DQWG-14, Monaco, 5-8 </a:t>
            </a:r>
            <a:r>
              <a:rPr lang="de-DE" dirty="0" err="1"/>
              <a:t>February</a:t>
            </a:r>
            <a:r>
              <a:rPr lang="de-DE" dirty="0"/>
              <a:t> 2019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637170E4-4AB8-4158-8477-25050EFFE3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811224"/>
              </p:ext>
            </p:extLst>
          </p:nvPr>
        </p:nvGraphicFramePr>
        <p:xfrm>
          <a:off x="1042099" y="2204518"/>
          <a:ext cx="10190761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79">
                  <a:extLst>
                    <a:ext uri="{9D8B030D-6E8A-4147-A177-3AD203B41FA5}">
                      <a16:colId xmlns:a16="http://schemas.microsoft.com/office/drawing/2014/main" val="2472757407"/>
                    </a:ext>
                  </a:extLst>
                </a:gridCol>
                <a:gridCol w="2810312">
                  <a:extLst>
                    <a:ext uri="{9D8B030D-6E8A-4147-A177-3AD203B41FA5}">
                      <a16:colId xmlns:a16="http://schemas.microsoft.com/office/drawing/2014/main" val="34791127"/>
                    </a:ext>
                  </a:extLst>
                </a:gridCol>
                <a:gridCol w="6576970">
                  <a:extLst>
                    <a:ext uri="{9D8B030D-6E8A-4147-A177-3AD203B41FA5}">
                      <a16:colId xmlns:a16="http://schemas.microsoft.com/office/drawing/2014/main" val="17606480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Loop entry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For </a:t>
                      </a:r>
                      <a:r>
                        <a:rPr lang="nl-NL" dirty="0" err="1"/>
                        <a:t>each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spatial</a:t>
                      </a:r>
                      <a:r>
                        <a:rPr lang="nl-NL" dirty="0"/>
                        <a:t> component of </a:t>
                      </a:r>
                      <a:r>
                        <a:rPr lang="nl-NL" dirty="0" err="1"/>
                        <a:t>this</a:t>
                      </a:r>
                      <a:r>
                        <a:rPr lang="nl-NL" dirty="0"/>
                        <a:t> object, </a:t>
                      </a:r>
                      <a:r>
                        <a:rPr lang="nl-NL" dirty="0" err="1"/>
                        <a:t>perform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this</a:t>
                      </a:r>
                      <a:r>
                        <a:rPr lang="nl-NL" dirty="0"/>
                        <a:t> loop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420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Get “QUAPOS”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 the value of the attribute 'QUAPOS' given? 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192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'QUAPOS' != 1 &amp;&amp; 10 &amp;&amp; 11?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Is QUAPOS </a:t>
                      </a:r>
                      <a:r>
                        <a:rPr lang="nl-NL" dirty="0" err="1"/>
                        <a:t>not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equal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to</a:t>
                      </a:r>
                      <a:r>
                        <a:rPr lang="nl-NL" dirty="0"/>
                        <a:t> “</a:t>
                      </a:r>
                      <a:r>
                        <a:rPr lang="nl-NL" dirty="0" err="1"/>
                        <a:t>surveyed</a:t>
                      </a:r>
                      <a:r>
                        <a:rPr lang="nl-NL" dirty="0"/>
                        <a:t>”, “</a:t>
                      </a:r>
                      <a:r>
                        <a:rPr lang="nl-NL" dirty="0" err="1"/>
                        <a:t>precisely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known</a:t>
                      </a:r>
                      <a:r>
                        <a:rPr lang="nl-NL" dirty="0"/>
                        <a:t>”, “</a:t>
                      </a:r>
                      <a:r>
                        <a:rPr lang="nl-NL" dirty="0" err="1"/>
                        <a:t>calculated</a:t>
                      </a:r>
                      <a:r>
                        <a:rPr lang="nl-NL" dirty="0"/>
                        <a:t>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666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If</a:t>
                      </a:r>
                      <a:r>
                        <a:rPr lang="nl-NL" dirty="0"/>
                        <a:t> QUAPOS </a:t>
                      </a:r>
                      <a:r>
                        <a:rPr lang="nl-NL" dirty="0" err="1"/>
                        <a:t>not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given</a:t>
                      </a:r>
                      <a:r>
                        <a:rPr lang="nl-NL" dirty="0"/>
                        <a:t>, </a:t>
                      </a:r>
                    </a:p>
                    <a:p>
                      <a:r>
                        <a:rPr lang="nl-NL" dirty="0"/>
                        <a:t>get POSACC </a:t>
                      </a:r>
                      <a:r>
                        <a:rPr lang="nl-NL" dirty="0" err="1"/>
                        <a:t>value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Use</a:t>
                      </a:r>
                      <a:r>
                        <a:rPr lang="nl-NL" dirty="0"/>
                        <a:t> POSACC </a:t>
                      </a:r>
                      <a:r>
                        <a:rPr lang="nl-NL" dirty="0" err="1"/>
                        <a:t>value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to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calculate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circle</a:t>
                      </a:r>
                      <a:r>
                        <a:rPr lang="nl-NL" dirty="0"/>
                        <a:t> of </a:t>
                      </a:r>
                      <a:r>
                        <a:rPr lang="nl-NL" dirty="0" err="1"/>
                        <a:t>uncertainty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around</a:t>
                      </a:r>
                      <a:r>
                        <a:rPr lang="nl-NL" dirty="0"/>
                        <a:t> the </a:t>
                      </a:r>
                      <a:r>
                        <a:rPr lang="nl-NL" dirty="0" err="1"/>
                        <a:t>dangerous</a:t>
                      </a:r>
                      <a:r>
                        <a:rPr lang="nl-NL" dirty="0"/>
                        <a:t> object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554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If</a:t>
                      </a:r>
                      <a:r>
                        <a:rPr lang="nl-NL" dirty="0"/>
                        <a:t> POSACC </a:t>
                      </a:r>
                      <a:r>
                        <a:rPr lang="nl-NL" dirty="0" err="1"/>
                        <a:t>not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given</a:t>
                      </a:r>
                      <a:r>
                        <a:rPr lang="nl-NL" dirty="0"/>
                        <a:t>, get M_QUAL </a:t>
                      </a:r>
                      <a:r>
                        <a:rPr lang="nl-NL" dirty="0" err="1"/>
                        <a:t>value</a:t>
                      </a:r>
                      <a:r>
                        <a:rPr lang="nl-NL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Is </a:t>
                      </a:r>
                      <a:r>
                        <a:rPr lang="nl-NL" dirty="0" err="1"/>
                        <a:t>Quality</a:t>
                      </a:r>
                      <a:r>
                        <a:rPr lang="nl-NL" dirty="0"/>
                        <a:t> of </a:t>
                      </a:r>
                      <a:r>
                        <a:rPr lang="nl-NL" dirty="0" err="1"/>
                        <a:t>Bathymetric</a:t>
                      </a:r>
                      <a:r>
                        <a:rPr lang="nl-NL" dirty="0"/>
                        <a:t> Data </a:t>
                      </a:r>
                      <a:r>
                        <a:rPr lang="nl-NL" dirty="0" err="1"/>
                        <a:t>value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equal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to</a:t>
                      </a:r>
                      <a:r>
                        <a:rPr lang="nl-NL" dirty="0"/>
                        <a:t> 4, 5 or </a:t>
                      </a:r>
                      <a:r>
                        <a:rPr lang="nl-NL" dirty="0" err="1"/>
                        <a:t>Unassessed</a:t>
                      </a:r>
                      <a:r>
                        <a:rPr lang="nl-NL" dirty="0"/>
                        <a:t>? </a:t>
                      </a:r>
                    </a:p>
                    <a:p>
                      <a:r>
                        <a:rPr lang="nl-NL" dirty="0"/>
                        <a:t>Set safety </a:t>
                      </a:r>
                      <a:r>
                        <a:rPr lang="nl-NL" dirty="0" err="1"/>
                        <a:t>margin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to</a:t>
                      </a:r>
                      <a:r>
                        <a:rPr lang="nl-NL" dirty="0"/>
                        <a:t> 500 meters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492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Get </a:t>
                      </a:r>
                      <a:r>
                        <a:rPr lang="nl-NL" dirty="0" err="1"/>
                        <a:t>value</a:t>
                      </a:r>
                      <a:r>
                        <a:rPr lang="nl-NL" dirty="0"/>
                        <a:t> of </a:t>
                      </a:r>
                      <a:r>
                        <a:rPr lang="nl-NL" dirty="0" err="1"/>
                        <a:t>Viewing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scale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Compute the 500 m safe distance in mm using viewing scale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213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SY(DANGER02)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Draw the symbol 'DANGER02' at the calling object's location using 500m distance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693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79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The result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DQWG-14, Monaco, 5-8 </a:t>
            </a:r>
            <a:r>
              <a:rPr lang="de-DE" dirty="0" err="1"/>
              <a:t>February</a:t>
            </a:r>
            <a:r>
              <a:rPr lang="de-DE" dirty="0"/>
              <a:t> 2019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BB73096-56EF-45B3-B31C-278ECE567771}"/>
              </a:ext>
            </a:extLst>
          </p:cNvPr>
          <p:cNvSpPr txBox="1"/>
          <p:nvPr/>
        </p:nvSpPr>
        <p:spPr>
          <a:xfrm>
            <a:off x="2429378" y="2373841"/>
            <a:ext cx="404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Under water hazard with a </a:t>
            </a:r>
            <a:r>
              <a:rPr lang="nl-NL" dirty="0" err="1"/>
              <a:t>defined</a:t>
            </a:r>
            <a:r>
              <a:rPr lang="nl-NL" dirty="0"/>
              <a:t> depth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FB234DE4-C39F-4DF3-A494-30F5D9A0E689}"/>
              </a:ext>
            </a:extLst>
          </p:cNvPr>
          <p:cNvSpPr txBox="1"/>
          <p:nvPr/>
        </p:nvSpPr>
        <p:spPr>
          <a:xfrm>
            <a:off x="7395328" y="2122447"/>
            <a:ext cx="3596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err="1"/>
              <a:t>Quality</a:t>
            </a:r>
            <a:r>
              <a:rPr lang="nl-NL" dirty="0"/>
              <a:t> of </a:t>
            </a:r>
            <a:r>
              <a:rPr lang="nl-NL" dirty="0" err="1"/>
              <a:t>Bathymetric</a:t>
            </a:r>
            <a:r>
              <a:rPr lang="nl-NL" dirty="0"/>
              <a:t> Data </a:t>
            </a:r>
            <a:r>
              <a:rPr lang="nl-NL" dirty="0" err="1" smtClean="0"/>
              <a:t>value</a:t>
            </a:r>
            <a:r>
              <a:rPr lang="nl-NL" dirty="0" smtClean="0"/>
              <a:t> </a:t>
            </a:r>
          </a:p>
          <a:p>
            <a:pPr algn="ctr"/>
            <a:r>
              <a:rPr lang="nl-NL" dirty="0" smtClean="0"/>
              <a:t>1</a:t>
            </a:r>
            <a:r>
              <a:rPr lang="nl-NL" dirty="0"/>
              <a:t>, 2, 3 or </a:t>
            </a:r>
            <a:r>
              <a:rPr lang="nl-NL" dirty="0" err="1" smtClean="0"/>
              <a:t>Oceanic</a:t>
            </a:r>
            <a:endParaRPr lang="nl-NL" dirty="0" smtClean="0"/>
          </a:p>
          <a:p>
            <a:pPr algn="ctr"/>
            <a:r>
              <a:rPr lang="nl-NL" dirty="0" smtClean="0"/>
              <a:t> </a:t>
            </a:r>
            <a:r>
              <a:rPr lang="nl-NL" dirty="0"/>
              <a:t>(CATZOC = A1, A2 or B)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F627E62B-D90E-4E7A-A0B4-9C3DD4EE8718}"/>
              </a:ext>
            </a:extLst>
          </p:cNvPr>
          <p:cNvSpPr txBox="1"/>
          <p:nvPr/>
        </p:nvSpPr>
        <p:spPr>
          <a:xfrm>
            <a:off x="1199625" y="3370947"/>
            <a:ext cx="9792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Mariner activates the setting: “show safe </a:t>
            </a:r>
            <a:r>
              <a:rPr lang="nl-NL" sz="2400" dirty="0" err="1"/>
              <a:t>distance</a:t>
            </a:r>
            <a:r>
              <a:rPr lang="nl-NL" sz="2400" dirty="0"/>
              <a:t> </a:t>
            </a:r>
            <a:r>
              <a:rPr lang="nl-NL" sz="2400" dirty="0" err="1"/>
              <a:t>from</a:t>
            </a:r>
            <a:r>
              <a:rPr lang="nl-NL" sz="2400" dirty="0"/>
              <a:t> </a:t>
            </a:r>
            <a:r>
              <a:rPr lang="nl-NL" sz="2400" dirty="0" err="1"/>
              <a:t>dangerous</a:t>
            </a:r>
            <a:r>
              <a:rPr lang="nl-NL" sz="2400" dirty="0"/>
              <a:t> </a:t>
            </a:r>
            <a:r>
              <a:rPr lang="nl-NL" sz="2400" dirty="0" err="1"/>
              <a:t>objects</a:t>
            </a:r>
            <a:r>
              <a:rPr lang="nl-NL" sz="2400" dirty="0"/>
              <a:t>”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6C82DCF9-6768-4958-BEAF-0AA1A9432BB9}"/>
              </a:ext>
            </a:extLst>
          </p:cNvPr>
          <p:cNvSpPr txBox="1"/>
          <p:nvPr/>
        </p:nvSpPr>
        <p:spPr>
          <a:xfrm>
            <a:off x="1199624" y="1392874"/>
            <a:ext cx="9792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Default settings in an ECDIS system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5356867-F584-4256-AB41-3EE85F34173D}"/>
              </a:ext>
            </a:extLst>
          </p:cNvPr>
          <p:cNvSpPr txBox="1"/>
          <p:nvPr/>
        </p:nvSpPr>
        <p:spPr>
          <a:xfrm>
            <a:off x="7497183" y="4203933"/>
            <a:ext cx="3596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err="1"/>
              <a:t>Quality</a:t>
            </a:r>
            <a:r>
              <a:rPr lang="nl-NL" dirty="0"/>
              <a:t> of </a:t>
            </a:r>
            <a:r>
              <a:rPr lang="nl-NL" dirty="0" err="1"/>
              <a:t>Bathymetric</a:t>
            </a:r>
            <a:r>
              <a:rPr lang="nl-NL" dirty="0"/>
              <a:t> Data </a:t>
            </a:r>
            <a:r>
              <a:rPr lang="nl-NL" dirty="0" err="1" smtClean="0"/>
              <a:t>value</a:t>
            </a:r>
            <a:endParaRPr lang="nl-NL" dirty="0" smtClean="0"/>
          </a:p>
          <a:p>
            <a:pPr algn="ctr"/>
            <a:r>
              <a:rPr lang="nl-NL" dirty="0" smtClean="0"/>
              <a:t>4</a:t>
            </a:r>
            <a:r>
              <a:rPr lang="nl-NL" dirty="0"/>
              <a:t>, 5 or U </a:t>
            </a:r>
            <a:endParaRPr lang="nl-NL" dirty="0" smtClean="0"/>
          </a:p>
          <a:p>
            <a:pPr algn="ctr"/>
            <a:r>
              <a:rPr lang="nl-NL" dirty="0" smtClean="0"/>
              <a:t>(</a:t>
            </a:r>
            <a:r>
              <a:rPr lang="nl-NL" dirty="0"/>
              <a:t>CATZOC = </a:t>
            </a:r>
            <a:r>
              <a:rPr lang="nl-NL" dirty="0" smtClean="0"/>
              <a:t>C</a:t>
            </a:r>
            <a:r>
              <a:rPr lang="nl-NL" dirty="0"/>
              <a:t>, D or U)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86750A5F-3A9B-440C-A8A1-07D969F00713}"/>
              </a:ext>
            </a:extLst>
          </p:cNvPr>
          <p:cNvSpPr txBox="1"/>
          <p:nvPr/>
        </p:nvSpPr>
        <p:spPr>
          <a:xfrm>
            <a:off x="1239930" y="5627802"/>
            <a:ext cx="6584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/>
              <a:t>Note</a:t>
            </a:r>
            <a:r>
              <a:rPr lang="nl-NL" sz="1200" dirty="0"/>
              <a:t>: </a:t>
            </a:r>
            <a:r>
              <a:rPr lang="nl-NL" sz="1200" dirty="0" err="1"/>
              <a:t>areas</a:t>
            </a:r>
            <a:r>
              <a:rPr lang="nl-NL" sz="1200" dirty="0"/>
              <a:t> </a:t>
            </a:r>
            <a:r>
              <a:rPr lang="nl-NL" sz="1200" dirty="0" err="1"/>
              <a:t>deeper</a:t>
            </a:r>
            <a:r>
              <a:rPr lang="nl-NL" sz="1200" dirty="0"/>
              <a:t> </a:t>
            </a:r>
            <a:r>
              <a:rPr lang="nl-NL" sz="1200" dirty="0" err="1"/>
              <a:t>than</a:t>
            </a:r>
            <a:r>
              <a:rPr lang="nl-NL" sz="1200" dirty="0"/>
              <a:t> 200m </a:t>
            </a:r>
            <a:r>
              <a:rPr lang="nl-NL" sz="1200" dirty="0" err="1"/>
              <a:t>can</a:t>
            </a:r>
            <a:r>
              <a:rPr lang="nl-NL" sz="1200" dirty="0"/>
              <a:t> </a:t>
            </a:r>
            <a:r>
              <a:rPr lang="nl-NL" sz="1200" dirty="0" err="1"/>
              <a:t>be</a:t>
            </a:r>
            <a:r>
              <a:rPr lang="nl-NL" sz="1200" dirty="0"/>
              <a:t> set </a:t>
            </a:r>
            <a:r>
              <a:rPr lang="nl-NL" sz="1200" dirty="0" err="1"/>
              <a:t>to</a:t>
            </a:r>
            <a:r>
              <a:rPr lang="nl-NL" sz="1200" dirty="0"/>
              <a:t> </a:t>
            </a:r>
            <a:r>
              <a:rPr lang="nl-NL" sz="1200" dirty="0" err="1"/>
              <a:t>Oceanic</a:t>
            </a:r>
            <a:r>
              <a:rPr lang="nl-NL" sz="1200" dirty="0"/>
              <a:t>, </a:t>
            </a:r>
            <a:r>
              <a:rPr lang="nl-NL" sz="1200" dirty="0" smtClean="0"/>
              <a:t>no safe </a:t>
            </a:r>
            <a:r>
              <a:rPr lang="nl-NL" sz="1200" dirty="0" err="1" smtClean="0"/>
              <a:t>distance</a:t>
            </a:r>
            <a:r>
              <a:rPr lang="nl-NL" sz="1200" dirty="0" smtClean="0"/>
              <a:t> is </a:t>
            </a:r>
            <a:r>
              <a:rPr lang="nl-NL" sz="1200" dirty="0" err="1" smtClean="0"/>
              <a:t>needed</a:t>
            </a:r>
            <a:r>
              <a:rPr lang="nl-NL" sz="1200" dirty="0" smtClean="0"/>
              <a:t> </a:t>
            </a:r>
            <a:r>
              <a:rPr lang="nl-NL" sz="1200" dirty="0" err="1" smtClean="0"/>
              <a:t>for</a:t>
            </a:r>
            <a:r>
              <a:rPr lang="nl-NL" sz="1200" dirty="0" smtClean="0"/>
              <a:t> </a:t>
            </a:r>
            <a:r>
              <a:rPr lang="nl-NL" sz="1200" dirty="0" err="1" smtClean="0"/>
              <a:t>surface</a:t>
            </a:r>
            <a:r>
              <a:rPr lang="nl-NL" sz="1200" dirty="0" smtClean="0"/>
              <a:t> </a:t>
            </a:r>
            <a:r>
              <a:rPr lang="nl-NL" sz="1200" dirty="0" err="1" smtClean="0"/>
              <a:t>navigation</a:t>
            </a:r>
            <a:r>
              <a:rPr lang="nl-NL" sz="1200" dirty="0" smtClean="0"/>
              <a:t>.</a:t>
            </a:r>
            <a:endParaRPr lang="nl-NL" sz="12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B3031677-55C9-45B7-A2A0-426C4C806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500" y="2122447"/>
            <a:ext cx="685800" cy="666750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09706220-44CA-45DB-82D1-831F21112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002" y="4251012"/>
            <a:ext cx="685800" cy="666750"/>
          </a:xfrm>
          <a:prstGeom prst="rect">
            <a:avLst/>
          </a:prstGeom>
        </p:spPr>
      </p:pic>
      <p:sp>
        <p:nvSpPr>
          <p:cNvPr id="4" name="Ovaal 3">
            <a:extLst>
              <a:ext uri="{FF2B5EF4-FFF2-40B4-BE49-F238E27FC236}">
                <a16:creationId xmlns:a16="http://schemas.microsoft.com/office/drawing/2014/main" id="{86094641-3773-4F75-90A4-E47938989632}"/>
              </a:ext>
            </a:extLst>
          </p:cNvPr>
          <p:cNvSpPr/>
          <p:nvPr/>
        </p:nvSpPr>
        <p:spPr>
          <a:xfrm>
            <a:off x="958309" y="3992415"/>
            <a:ext cx="1535185" cy="1179431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6F7967E-403F-4FED-B076-637FB789D946}"/>
              </a:ext>
            </a:extLst>
          </p:cNvPr>
          <p:cNvSpPr txBox="1"/>
          <p:nvPr/>
        </p:nvSpPr>
        <p:spPr>
          <a:xfrm>
            <a:off x="2704625" y="4987180"/>
            <a:ext cx="2290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Chart </a:t>
            </a:r>
            <a:r>
              <a:rPr lang="nl-NL" dirty="0" err="1"/>
              <a:t>Scale</a:t>
            </a:r>
            <a:r>
              <a:rPr lang="nl-NL" dirty="0"/>
              <a:t> 1:12.500</a:t>
            </a:r>
          </a:p>
        </p:txBody>
      </p:sp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D08A9890-8D82-47E8-92B9-1097D2463045}"/>
              </a:ext>
            </a:extLst>
          </p:cNvPr>
          <p:cNvCxnSpPr/>
          <p:nvPr/>
        </p:nvCxnSpPr>
        <p:spPr>
          <a:xfrm flipV="1">
            <a:off x="1725901" y="4336330"/>
            <a:ext cx="740571" cy="245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FF2C1D44-9547-4E25-8D54-8EA7D3FAFA4D}"/>
              </a:ext>
            </a:extLst>
          </p:cNvPr>
          <p:cNvSpPr txBox="1"/>
          <p:nvPr/>
        </p:nvSpPr>
        <p:spPr>
          <a:xfrm>
            <a:off x="2493494" y="3992415"/>
            <a:ext cx="3160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Safe </a:t>
            </a:r>
            <a:r>
              <a:rPr lang="nl-NL" dirty="0" err="1"/>
              <a:t>distance</a:t>
            </a:r>
            <a:r>
              <a:rPr lang="nl-NL" dirty="0"/>
              <a:t> = 500m</a:t>
            </a:r>
          </a:p>
          <a:p>
            <a:r>
              <a:rPr lang="nl-NL" dirty="0"/>
              <a:t>(40 mm on screen @ 1:12.500)</a:t>
            </a:r>
          </a:p>
        </p:txBody>
      </p: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ADCDCDA1-B3DE-47AB-9A7A-D5F023DACBBF}"/>
              </a:ext>
            </a:extLst>
          </p:cNvPr>
          <p:cNvCxnSpPr/>
          <p:nvPr/>
        </p:nvCxnSpPr>
        <p:spPr>
          <a:xfrm>
            <a:off x="1527142" y="2786941"/>
            <a:ext cx="386499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91985B24-7AB8-4E07-AE51-C28D2626ED23}"/>
              </a:ext>
            </a:extLst>
          </p:cNvPr>
          <p:cNvSpPr txBox="1"/>
          <p:nvPr/>
        </p:nvSpPr>
        <p:spPr>
          <a:xfrm>
            <a:off x="1383002" y="2792344"/>
            <a:ext cx="1046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8 mm</a:t>
            </a:r>
          </a:p>
        </p:txBody>
      </p:sp>
    </p:spTree>
    <p:extLst>
      <p:ext uri="{BB962C8B-B14F-4D97-AF65-F5344CB8AC3E}">
        <p14:creationId xmlns:p14="http://schemas.microsoft.com/office/powerpoint/2010/main" val="143977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Justification and impacts for UKC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sz="2800" dirty="0"/>
              <a:t>The look and feel of the ECDIS does not change</a:t>
            </a:r>
          </a:p>
          <a:p>
            <a:pPr algn="just">
              <a:defRPr/>
            </a:pPr>
            <a:r>
              <a:rPr lang="en-GB" dirty="0"/>
              <a:t>The Mariner can select to show depth contours with low accuracy</a:t>
            </a:r>
          </a:p>
          <a:p>
            <a:pPr algn="just">
              <a:defRPr/>
            </a:pPr>
            <a:r>
              <a:rPr lang="en-GB" sz="2800" dirty="0"/>
              <a:t>The depth contours will become dashed (take caution)</a:t>
            </a:r>
          </a:p>
          <a:p>
            <a:pPr algn="just">
              <a:defRPr/>
            </a:pPr>
            <a:r>
              <a:rPr lang="en-GB" sz="2800" dirty="0"/>
              <a:t>Depth contour lines precisely known remain solid (safe boundary)</a:t>
            </a:r>
          </a:p>
          <a:p>
            <a:pPr algn="just">
              <a:defRPr/>
            </a:pPr>
            <a:r>
              <a:rPr lang="en-GB" dirty="0"/>
              <a:t>The system is using already existing symbology procedures</a:t>
            </a:r>
          </a:p>
          <a:p>
            <a:pPr algn="just">
              <a:defRPr/>
            </a:pPr>
            <a:r>
              <a:rPr lang="en-GB" dirty="0"/>
              <a:t>It will work in day and night environment</a:t>
            </a:r>
            <a:endParaRPr lang="en-GB" sz="28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DQWG-14, Monaco, 5-8 </a:t>
            </a:r>
            <a:r>
              <a:rPr lang="de-DE" dirty="0" err="1"/>
              <a:t>February</a:t>
            </a:r>
            <a:r>
              <a:rPr lang="de-DE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263498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Justification and impacts for XTD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GB" sz="2800" dirty="0"/>
              <a:t>The look and feel of the ECDIS does not change</a:t>
            </a:r>
          </a:p>
          <a:p>
            <a:pPr algn="just">
              <a:defRPr/>
            </a:pPr>
            <a:r>
              <a:rPr lang="en-GB" dirty="0"/>
              <a:t>The Mariner can select to “show safe distance from dangerous objects”</a:t>
            </a:r>
          </a:p>
          <a:p>
            <a:pPr algn="just">
              <a:defRPr/>
            </a:pPr>
            <a:r>
              <a:rPr lang="en-GB" sz="2800" dirty="0"/>
              <a:t>If the dangerous object’s position is precisely known, it will be used</a:t>
            </a:r>
          </a:p>
          <a:p>
            <a:pPr algn="just">
              <a:defRPr/>
            </a:pPr>
            <a:r>
              <a:rPr lang="en-GB" sz="2800" dirty="0"/>
              <a:t>If for a single dangerous object its location is uncertain, it will inherit the positional accuracy of the overlying area</a:t>
            </a:r>
          </a:p>
          <a:p>
            <a:pPr algn="just">
              <a:defRPr/>
            </a:pPr>
            <a:r>
              <a:rPr lang="en-GB" dirty="0"/>
              <a:t>The system will show a safe distance of 500m in areas of CATZOC = C, D or Unassessed</a:t>
            </a:r>
          </a:p>
          <a:p>
            <a:pPr algn="just">
              <a:defRPr/>
            </a:pPr>
            <a:r>
              <a:rPr lang="en-GB" dirty="0"/>
              <a:t>It will use already existing symbology to indicate a danger</a:t>
            </a:r>
          </a:p>
          <a:p>
            <a:pPr algn="just">
              <a:defRPr/>
            </a:pPr>
            <a:r>
              <a:rPr lang="en-GB" dirty="0"/>
              <a:t>It will work in day and night environment</a:t>
            </a:r>
            <a:endParaRPr lang="en-GB" sz="28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DQWG-14, Monaco, 5-8 </a:t>
            </a:r>
            <a:r>
              <a:rPr lang="de-DE" dirty="0" err="1"/>
              <a:t>February</a:t>
            </a:r>
            <a:r>
              <a:rPr lang="de-DE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47220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69" y="277815"/>
            <a:ext cx="10641495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Justification and impacts for Hydrographic Office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/>
              <a:t>Already existing objects and attributes will be used</a:t>
            </a:r>
          </a:p>
          <a:p>
            <a:pPr algn="just">
              <a:defRPr/>
            </a:pPr>
            <a:r>
              <a:rPr lang="en-GB" sz="2800" dirty="0"/>
              <a:t>When making the transition from S-57 to S-101 no additional effort is needed</a:t>
            </a:r>
          </a:p>
          <a:p>
            <a:pPr algn="just">
              <a:defRPr/>
            </a:pPr>
            <a:r>
              <a:rPr lang="en-GB" dirty="0"/>
              <a:t>HO’s can evaluate the need to start using optional </a:t>
            </a:r>
            <a:r>
              <a:rPr lang="en-GB"/>
              <a:t>attributes </a:t>
            </a:r>
            <a:r>
              <a:rPr lang="en-GB" smtClean="0"/>
              <a:t>of </a:t>
            </a:r>
            <a:r>
              <a:rPr lang="en-GB" dirty="0"/>
              <a:t>QUAPOS and POSACC</a:t>
            </a:r>
          </a:p>
          <a:p>
            <a:pPr algn="just">
              <a:defRPr/>
            </a:pPr>
            <a:r>
              <a:rPr lang="en-GB" sz="2800" dirty="0"/>
              <a:t>If no action is taken, the horizontal uncertainty of dangerous objects will be inherited from the overl</a:t>
            </a:r>
            <a:r>
              <a:rPr lang="en-GB" dirty="0"/>
              <a:t>aying Quality of Bathymetric Data object</a:t>
            </a:r>
          </a:p>
          <a:p>
            <a:pPr marL="0" indent="0" algn="just">
              <a:buNone/>
              <a:defRPr/>
            </a:pPr>
            <a:endParaRPr lang="en-GB" sz="28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DQWG-14, Monaco, 5-8 </a:t>
            </a:r>
            <a:r>
              <a:rPr lang="de-DE" dirty="0" err="1"/>
              <a:t>February</a:t>
            </a:r>
            <a:r>
              <a:rPr lang="de-DE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411134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69" y="277815"/>
            <a:ext cx="10641495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Action required of Data Quality Working Group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DQWG-14, Monaco, 5-8 </a:t>
            </a:r>
            <a:r>
              <a:rPr lang="de-DE" dirty="0" err="1"/>
              <a:t>February</a:t>
            </a:r>
            <a:r>
              <a:rPr lang="de-DE" dirty="0"/>
              <a:t> 2019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9D4C4E92-6152-4892-B6A7-6462C0FFF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Note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presentation</a:t>
            </a:r>
            <a:endParaRPr lang="nl-NL" dirty="0"/>
          </a:p>
          <a:p>
            <a:r>
              <a:rPr lang="nl-NL" dirty="0" err="1"/>
              <a:t>Discuss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at </a:t>
            </a:r>
            <a:r>
              <a:rPr lang="nl-NL" dirty="0" err="1"/>
              <a:t>its</a:t>
            </a:r>
            <a:r>
              <a:rPr lang="nl-NL" dirty="0"/>
              <a:t> next meeting</a:t>
            </a:r>
          </a:p>
          <a:p>
            <a:r>
              <a:rPr lang="nl-NL" dirty="0" err="1"/>
              <a:t>Further</a:t>
            </a:r>
            <a:r>
              <a:rPr lang="nl-NL" dirty="0"/>
              <a:t> </a:t>
            </a:r>
            <a:r>
              <a:rPr lang="nl-NL" dirty="0" err="1"/>
              <a:t>develop</a:t>
            </a:r>
            <a:r>
              <a:rPr lang="nl-NL" dirty="0"/>
              <a:t> the </a:t>
            </a:r>
            <a:r>
              <a:rPr lang="nl-NL" dirty="0" err="1"/>
              <a:t>technical</a:t>
            </a:r>
            <a:r>
              <a:rPr lang="nl-NL" dirty="0"/>
              <a:t> details of the </a:t>
            </a:r>
            <a:r>
              <a:rPr lang="nl-NL" dirty="0" err="1"/>
              <a:t>Conditional</a:t>
            </a:r>
            <a:r>
              <a:rPr lang="nl-NL" dirty="0"/>
              <a:t> </a:t>
            </a:r>
            <a:r>
              <a:rPr lang="nl-NL" dirty="0" err="1"/>
              <a:t>Symbology</a:t>
            </a:r>
            <a:r>
              <a:rPr lang="nl-NL" dirty="0"/>
              <a:t> Procedures</a:t>
            </a:r>
          </a:p>
          <a:p>
            <a:r>
              <a:rPr lang="nl-NL" dirty="0" err="1"/>
              <a:t>Provide</a:t>
            </a:r>
            <a:r>
              <a:rPr lang="nl-NL" dirty="0"/>
              <a:t> input papers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other</a:t>
            </a:r>
            <a:r>
              <a:rPr lang="nl-NL" dirty="0"/>
              <a:t> </a:t>
            </a:r>
            <a:r>
              <a:rPr lang="nl-NL" dirty="0" err="1"/>
              <a:t>Working</a:t>
            </a:r>
            <a:r>
              <a:rPr lang="nl-NL" dirty="0"/>
              <a:t> </a:t>
            </a:r>
            <a:r>
              <a:rPr lang="nl-NL" dirty="0" err="1"/>
              <a:t>Groups</a:t>
            </a:r>
            <a:r>
              <a:rPr lang="nl-NL" dirty="0"/>
              <a:t> as </a:t>
            </a:r>
            <a:r>
              <a:rPr lang="nl-NL" dirty="0" err="1"/>
              <a:t>deemed</a:t>
            </a:r>
            <a:r>
              <a:rPr lang="nl-NL" dirty="0"/>
              <a:t> </a:t>
            </a:r>
            <a:r>
              <a:rPr lang="nl-NL" dirty="0" err="1"/>
              <a:t>necessary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30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End user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sz="2800" dirty="0"/>
              <a:t>An indication should be given if the Mariner plans a route closer than a user-specified distance from a point object, such as a fixed or floating aid to navigation or isolated danger</a:t>
            </a:r>
            <a:r>
              <a:rPr lang="en-GB" sz="2800" baseline="30000" dirty="0"/>
              <a:t>1</a:t>
            </a:r>
            <a:endParaRPr lang="en-GB" sz="2800" dirty="0"/>
          </a:p>
          <a:p>
            <a:pPr algn="just">
              <a:defRPr/>
            </a:pPr>
            <a:r>
              <a:rPr lang="en-GB" dirty="0"/>
              <a:t>An indication should be given to the Mariner if, continuing on its present course and speed, over a specified time or distance set by the Mariner, own ship will pass closer than a user specified distance from a danger (for example obstruction, wreck, rock) that is shallower than the Mariner’s safety contour or an aid to navigation</a:t>
            </a:r>
            <a:r>
              <a:rPr lang="en-GB" baseline="30000" dirty="0"/>
              <a:t>2</a:t>
            </a:r>
            <a:endParaRPr lang="en-GB" dirty="0"/>
          </a:p>
          <a:p>
            <a:pPr marL="0" indent="0" algn="just">
              <a:buNone/>
              <a:defRPr/>
            </a:pPr>
            <a:endParaRPr lang="en-GB" sz="1200" dirty="0"/>
          </a:p>
          <a:p>
            <a:pPr marL="0" indent="0" algn="just">
              <a:buNone/>
              <a:defRPr/>
            </a:pPr>
            <a:endParaRPr lang="en-GB" sz="1200" dirty="0"/>
          </a:p>
          <a:p>
            <a:pPr marL="0" indent="0" algn="just">
              <a:buNone/>
              <a:defRPr/>
            </a:pPr>
            <a:r>
              <a:rPr lang="en-GB" sz="1200" dirty="0"/>
              <a:t>Ref 1: IMO Performance Standard for ECDIS MSC.232 (82), clause 11.3.5 route planning</a:t>
            </a:r>
          </a:p>
          <a:p>
            <a:pPr marL="0" indent="0" algn="just">
              <a:buNone/>
              <a:defRPr/>
            </a:pPr>
            <a:r>
              <a:rPr lang="en-GB" sz="1200" dirty="0"/>
              <a:t>Ref 2: IMO Performance Standard for ECDIS MSC.232 (82), clause 11..4.6 route monitoring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DQWG-14, Monaco, 5-8 </a:t>
            </a:r>
            <a:r>
              <a:rPr lang="de-DE" dirty="0" err="1"/>
              <a:t>February</a:t>
            </a:r>
            <a:r>
              <a:rPr lang="de-DE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338604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Development of CSP - restraints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GB" sz="2800" dirty="0"/>
              <a:t>IHO – HSSC has given a task to the Dat</a:t>
            </a:r>
            <a:r>
              <a:rPr lang="en-GB" dirty="0"/>
              <a:t>a Quality Working Group to develop a conditional visualization methodology of the quality of bathymetric data</a:t>
            </a:r>
          </a:p>
          <a:p>
            <a:pPr algn="just">
              <a:defRPr/>
            </a:pPr>
            <a:r>
              <a:rPr lang="en-GB" sz="2800" dirty="0"/>
              <a:t>This new conditional symbology procedure (CSP) is constrained by</a:t>
            </a:r>
            <a:r>
              <a:rPr lang="en-GB" dirty="0"/>
              <a:t>:</a:t>
            </a:r>
          </a:p>
          <a:p>
            <a:pPr marL="720000" indent="-514350" algn="just">
              <a:buFont typeface="+mj-lt"/>
              <a:buAutoNum type="arabicPeriod"/>
              <a:defRPr/>
            </a:pPr>
            <a:r>
              <a:rPr lang="en-GB" sz="2800" dirty="0"/>
              <a:t>Current ECDIS ce</a:t>
            </a:r>
            <a:r>
              <a:rPr lang="en-GB" dirty="0"/>
              <a:t>rtificates by the Mariners remain valid;</a:t>
            </a:r>
          </a:p>
          <a:p>
            <a:pPr marL="720000" indent="-514350" algn="just">
              <a:buFont typeface="+mj-lt"/>
              <a:buAutoNum type="arabicPeriod"/>
              <a:defRPr/>
            </a:pPr>
            <a:r>
              <a:rPr lang="en-GB" sz="2800" dirty="0"/>
              <a:t>Usable in day, dusk and nigh</a:t>
            </a:r>
            <a:r>
              <a:rPr lang="en-GB" dirty="0"/>
              <a:t>t environment (all palettes);</a:t>
            </a:r>
          </a:p>
          <a:p>
            <a:pPr marL="720000" indent="-514350" algn="just">
              <a:buFont typeface="+mj-lt"/>
              <a:buAutoNum type="arabicPeriod"/>
              <a:defRPr/>
            </a:pPr>
            <a:r>
              <a:rPr lang="en-GB" sz="2800" dirty="0"/>
              <a:t>May not create confusion </a:t>
            </a:r>
            <a:r>
              <a:rPr lang="en-GB" dirty="0"/>
              <a:t>with existing symbols and CSP’s;</a:t>
            </a:r>
          </a:p>
          <a:p>
            <a:pPr marL="720000" indent="-514350" algn="just">
              <a:buFont typeface="+mj-lt"/>
              <a:buAutoNum type="arabicPeriod"/>
              <a:defRPr/>
            </a:pPr>
            <a:r>
              <a:rPr lang="en-GB" dirty="0"/>
              <a:t>To be used to improve route planning;</a:t>
            </a:r>
          </a:p>
          <a:p>
            <a:pPr marL="720000" indent="-514350">
              <a:buFont typeface="+mj-lt"/>
              <a:buAutoNum type="arabicPeriod"/>
              <a:defRPr/>
            </a:pPr>
            <a:r>
              <a:rPr lang="en-GB" dirty="0"/>
              <a:t>To provide a clear indication of the allowable distance to obstructions, wrecks, and under water rocks.</a:t>
            </a:r>
          </a:p>
          <a:p>
            <a:pPr marL="514350" indent="-514350" algn="just">
              <a:buFont typeface="+mj-lt"/>
              <a:buAutoNum type="arabicPeriod"/>
              <a:defRPr/>
            </a:pPr>
            <a:endParaRPr lang="en-GB" sz="28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DQWG-14, Monaco, 5-8 </a:t>
            </a:r>
            <a:r>
              <a:rPr lang="de-DE" dirty="0" err="1"/>
              <a:t>February</a:t>
            </a:r>
            <a:r>
              <a:rPr lang="de-DE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177065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UKC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/>
              <a:t>To safely navigate the vessel, the Mariner needs enough water under the keel (Under Keel Clearance)</a:t>
            </a:r>
          </a:p>
          <a:p>
            <a:pPr algn="just">
              <a:defRPr/>
            </a:pPr>
            <a:r>
              <a:rPr lang="en-GB" dirty="0"/>
              <a:t>Depth contour lines assist in visualizing to meet this </a:t>
            </a:r>
            <a:r>
              <a:rPr lang="en-GB" dirty="0" smtClean="0"/>
              <a:t>condition</a:t>
            </a:r>
            <a:endParaRPr lang="en-GB" dirty="0"/>
          </a:p>
          <a:p>
            <a:pPr algn="just">
              <a:defRPr/>
            </a:pPr>
            <a:r>
              <a:rPr lang="en-GB" dirty="0"/>
              <a:t>Depth contour lines are drawn as solid lines, indicating a solid boundary</a:t>
            </a:r>
          </a:p>
          <a:p>
            <a:pPr algn="just">
              <a:defRPr/>
            </a:pPr>
            <a:r>
              <a:rPr lang="en-GB" dirty="0"/>
              <a:t>On one side of this boundary the water is deeper than the depth value of the contour line, on the other side the water is shallower</a:t>
            </a:r>
          </a:p>
          <a:p>
            <a:pPr algn="just">
              <a:defRPr/>
            </a:pPr>
            <a:r>
              <a:rPr lang="en-GB" dirty="0"/>
              <a:t>But what happens if the position of the contour line is not exactly known? The symbol does not change!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DQWG-14, Monaco, 5-8 </a:t>
            </a:r>
            <a:r>
              <a:rPr lang="de-DE" dirty="0" err="1"/>
              <a:t>February</a:t>
            </a:r>
            <a:r>
              <a:rPr lang="de-DE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292940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Show depth contours with low accuracy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sz="2800" dirty="0"/>
              <a:t>A new Mariner setting in the ECDIS system: “show depth contours with low accuracy”</a:t>
            </a:r>
          </a:p>
          <a:p>
            <a:pPr algn="just">
              <a:defRPr/>
            </a:pPr>
            <a:r>
              <a:rPr lang="en-GB" dirty="0"/>
              <a:t>New CSP will do the following:</a:t>
            </a:r>
          </a:p>
          <a:p>
            <a:pPr algn="just">
              <a:defRPr/>
            </a:pPr>
            <a:endParaRPr lang="en-GB" dirty="0"/>
          </a:p>
          <a:p>
            <a:pPr algn="just">
              <a:defRPr/>
            </a:pPr>
            <a:endParaRPr lang="en-GB" dirty="0"/>
          </a:p>
          <a:p>
            <a:pPr algn="just">
              <a:defRPr/>
            </a:pPr>
            <a:endParaRPr lang="en-GB" dirty="0"/>
          </a:p>
          <a:p>
            <a:pPr algn="just">
              <a:defRPr/>
            </a:pPr>
            <a:endParaRPr lang="en-GB" dirty="0"/>
          </a:p>
          <a:p>
            <a:pPr marL="0" indent="0" algn="just">
              <a:buNone/>
              <a:defRPr/>
            </a:pPr>
            <a:endParaRPr lang="en-GB" dirty="0"/>
          </a:p>
          <a:p>
            <a:pPr algn="just">
              <a:defRPr/>
            </a:pPr>
            <a:r>
              <a:rPr lang="en-GB" sz="1200" dirty="0"/>
              <a:t>Note: QUAPOS is a descriptive quality indicator</a:t>
            </a:r>
          </a:p>
          <a:p>
            <a:pPr algn="just">
              <a:defRPr/>
            </a:pPr>
            <a:r>
              <a:rPr lang="en-GB" sz="1200" dirty="0"/>
              <a:t>Note: step 1, 2, 4 and 5 are already used in S-57 and S-52. (CSP=DEPCNT03)</a:t>
            </a:r>
          </a:p>
          <a:p>
            <a:pPr marL="0" indent="0" algn="just">
              <a:buNone/>
              <a:defRPr/>
            </a:pPr>
            <a:endParaRPr lang="en-GB" sz="28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DQWG-14, Monaco, 5-8 </a:t>
            </a:r>
            <a:r>
              <a:rPr lang="de-DE" dirty="0" err="1"/>
              <a:t>February</a:t>
            </a:r>
            <a:r>
              <a:rPr lang="de-DE" dirty="0"/>
              <a:t> 2019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FAEA91FB-1D9E-4541-9B47-9D628FDFB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678449"/>
              </p:ext>
            </p:extLst>
          </p:nvPr>
        </p:nvGraphicFramePr>
        <p:xfrm>
          <a:off x="1059342" y="2685199"/>
          <a:ext cx="1007331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088">
                  <a:extLst>
                    <a:ext uri="{9D8B030D-6E8A-4147-A177-3AD203B41FA5}">
                      <a16:colId xmlns:a16="http://schemas.microsoft.com/office/drawing/2014/main" val="2501867645"/>
                    </a:ext>
                  </a:extLst>
                </a:gridCol>
                <a:gridCol w="2978092">
                  <a:extLst>
                    <a:ext uri="{9D8B030D-6E8A-4147-A177-3AD203B41FA5}">
                      <a16:colId xmlns:a16="http://schemas.microsoft.com/office/drawing/2014/main" val="259106744"/>
                    </a:ext>
                  </a:extLst>
                </a:gridCol>
                <a:gridCol w="6451135">
                  <a:extLst>
                    <a:ext uri="{9D8B030D-6E8A-4147-A177-3AD203B41FA5}">
                      <a16:colId xmlns:a16="http://schemas.microsoft.com/office/drawing/2014/main" val="2292076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Loop entry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For </a:t>
                      </a:r>
                      <a:r>
                        <a:rPr lang="nl-NL" dirty="0" err="1"/>
                        <a:t>each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spatial</a:t>
                      </a:r>
                      <a:r>
                        <a:rPr lang="nl-NL" dirty="0"/>
                        <a:t> component of </a:t>
                      </a:r>
                      <a:r>
                        <a:rPr lang="nl-NL" dirty="0" err="1"/>
                        <a:t>this</a:t>
                      </a:r>
                      <a:r>
                        <a:rPr lang="nl-NL" dirty="0"/>
                        <a:t> object, </a:t>
                      </a:r>
                      <a:r>
                        <a:rPr lang="nl-NL" dirty="0" err="1"/>
                        <a:t>perform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this</a:t>
                      </a:r>
                      <a:r>
                        <a:rPr lang="nl-NL" dirty="0"/>
                        <a:t> loop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574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Get “QUAPOS”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 the value of the attribute 'QUAPOS' given? 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877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'QUAPOS' != 1 &amp;&amp; 10 &amp;&amp; 11?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Is QUAPOS </a:t>
                      </a:r>
                      <a:r>
                        <a:rPr lang="nl-NL" dirty="0" err="1"/>
                        <a:t>not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equal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to</a:t>
                      </a:r>
                      <a:r>
                        <a:rPr lang="nl-NL" dirty="0"/>
                        <a:t> “</a:t>
                      </a:r>
                      <a:r>
                        <a:rPr lang="nl-NL" dirty="0" err="1"/>
                        <a:t>surveyed</a:t>
                      </a:r>
                      <a:r>
                        <a:rPr lang="nl-NL" dirty="0"/>
                        <a:t>”, “</a:t>
                      </a:r>
                      <a:r>
                        <a:rPr lang="nl-NL" dirty="0" err="1"/>
                        <a:t>precisely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known</a:t>
                      </a:r>
                      <a:r>
                        <a:rPr lang="nl-NL" dirty="0"/>
                        <a:t>”, “</a:t>
                      </a:r>
                      <a:r>
                        <a:rPr lang="nl-NL" dirty="0" err="1"/>
                        <a:t>calculated</a:t>
                      </a:r>
                      <a:r>
                        <a:rPr lang="nl-NL" dirty="0"/>
                        <a:t>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781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If</a:t>
                      </a:r>
                      <a:r>
                        <a:rPr lang="nl-NL" dirty="0"/>
                        <a:t> QUAPOS </a:t>
                      </a:r>
                      <a:r>
                        <a:rPr lang="nl-NL" dirty="0" err="1"/>
                        <a:t>not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given</a:t>
                      </a:r>
                      <a:r>
                        <a:rPr lang="nl-NL" dirty="0"/>
                        <a:t>, </a:t>
                      </a:r>
                    </a:p>
                    <a:p>
                      <a:r>
                        <a:rPr lang="nl-NL" dirty="0"/>
                        <a:t>get M_QUAL </a:t>
                      </a:r>
                      <a:r>
                        <a:rPr lang="nl-NL" dirty="0" err="1"/>
                        <a:t>value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Is </a:t>
                      </a:r>
                      <a:r>
                        <a:rPr lang="nl-NL" dirty="0" err="1"/>
                        <a:t>Quality</a:t>
                      </a:r>
                      <a:r>
                        <a:rPr lang="nl-NL" dirty="0"/>
                        <a:t> of </a:t>
                      </a:r>
                      <a:r>
                        <a:rPr lang="nl-NL" dirty="0" err="1"/>
                        <a:t>Bathymetric</a:t>
                      </a:r>
                      <a:r>
                        <a:rPr lang="nl-NL" dirty="0"/>
                        <a:t> Data </a:t>
                      </a:r>
                      <a:r>
                        <a:rPr lang="nl-NL" dirty="0" err="1"/>
                        <a:t>value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equal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to</a:t>
                      </a:r>
                      <a:r>
                        <a:rPr lang="nl-NL" dirty="0"/>
                        <a:t> 3, 4, 5 or </a:t>
                      </a:r>
                      <a:r>
                        <a:rPr lang="nl-NL" dirty="0" err="1"/>
                        <a:t>Unassessed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948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LS(DASH,1,DEPCN)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Symbolize the line with a dashed line, 1 unit wide, </a:t>
                      </a:r>
                      <a:r>
                        <a:rPr lang="en-US" dirty="0" err="1"/>
                        <a:t>colour</a:t>
                      </a:r>
                      <a:r>
                        <a:rPr lang="en-US" dirty="0"/>
                        <a:t> 'DEPCN'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770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LS(SOLD,1,DEPCN)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Symbolize the line with a solid line, 1 unit wide, </a:t>
                      </a:r>
                      <a:r>
                        <a:rPr lang="en-US" dirty="0" err="1"/>
                        <a:t>colour</a:t>
                      </a:r>
                      <a:r>
                        <a:rPr lang="en-US" dirty="0"/>
                        <a:t> 'DEPCN'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292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95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The result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DQWG-14, Monaco, 5-8 </a:t>
            </a:r>
            <a:r>
              <a:rPr lang="de-DE" dirty="0" err="1"/>
              <a:t>February</a:t>
            </a:r>
            <a:r>
              <a:rPr lang="de-DE" dirty="0"/>
              <a:t> 2019</a:t>
            </a:r>
          </a:p>
        </p:txBody>
      </p: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7A8FDF7E-4CBD-439B-8136-613E54C3C887}"/>
              </a:ext>
            </a:extLst>
          </p:cNvPr>
          <p:cNvCxnSpPr>
            <a:cxnSpLocks/>
          </p:cNvCxnSpPr>
          <p:nvPr/>
        </p:nvCxnSpPr>
        <p:spPr>
          <a:xfrm>
            <a:off x="1199624" y="2380939"/>
            <a:ext cx="156874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D05AB193-D80B-4F96-B6ED-817563B4BDAA}"/>
              </a:ext>
            </a:extLst>
          </p:cNvPr>
          <p:cNvSpPr txBox="1"/>
          <p:nvPr/>
        </p:nvSpPr>
        <p:spPr>
          <a:xfrm>
            <a:off x="2860646" y="2157648"/>
            <a:ext cx="813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 m</a:t>
            </a: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7A7092B0-A033-4A48-940B-4951C9841961}"/>
              </a:ext>
            </a:extLst>
          </p:cNvPr>
          <p:cNvCxnSpPr>
            <a:cxnSpLocks/>
          </p:cNvCxnSpPr>
          <p:nvPr/>
        </p:nvCxnSpPr>
        <p:spPr>
          <a:xfrm>
            <a:off x="1199625" y="2891622"/>
            <a:ext cx="156874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487F62CA-8527-4C3C-810F-0D0DD33A2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671" y="2641664"/>
            <a:ext cx="865707" cy="499915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1BB73096-56EF-45B3-B31C-278ECE567771}"/>
              </a:ext>
            </a:extLst>
          </p:cNvPr>
          <p:cNvSpPr txBox="1"/>
          <p:nvPr/>
        </p:nvSpPr>
        <p:spPr>
          <a:xfrm>
            <a:off x="3800322" y="2196273"/>
            <a:ext cx="3761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Normal depth contour of 10 meters 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263BB79-6E8B-49A4-A1E9-12E40A12F483}"/>
              </a:ext>
            </a:extLst>
          </p:cNvPr>
          <p:cNvSpPr txBox="1"/>
          <p:nvPr/>
        </p:nvSpPr>
        <p:spPr>
          <a:xfrm>
            <a:off x="3824636" y="2652936"/>
            <a:ext cx="3761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Safety depth contour of 10 meters 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FB234DE4-C39F-4DF3-A494-30F5D9A0E689}"/>
              </a:ext>
            </a:extLst>
          </p:cNvPr>
          <p:cNvSpPr txBox="1"/>
          <p:nvPr/>
        </p:nvSpPr>
        <p:spPr>
          <a:xfrm>
            <a:off x="8079945" y="2227111"/>
            <a:ext cx="3596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Quality</a:t>
            </a:r>
            <a:r>
              <a:rPr lang="nl-NL" dirty="0"/>
              <a:t> of </a:t>
            </a:r>
            <a:r>
              <a:rPr lang="nl-NL" dirty="0" err="1"/>
              <a:t>Bathymetric</a:t>
            </a:r>
            <a:r>
              <a:rPr lang="nl-NL" dirty="0"/>
              <a:t> Data = 1 or 2 or </a:t>
            </a:r>
            <a:r>
              <a:rPr lang="nl-NL" dirty="0" err="1"/>
              <a:t>Oceanic</a:t>
            </a:r>
            <a:r>
              <a:rPr lang="nl-NL" dirty="0"/>
              <a:t> (CATZOC = A1 or A2)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F627E62B-D90E-4E7A-A0B4-9C3DD4EE8718}"/>
              </a:ext>
            </a:extLst>
          </p:cNvPr>
          <p:cNvSpPr txBox="1"/>
          <p:nvPr/>
        </p:nvSpPr>
        <p:spPr>
          <a:xfrm>
            <a:off x="1199625" y="3370947"/>
            <a:ext cx="9792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Mariner activates the setting: “show depth contours with low accuracy”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6C82DCF9-6768-4958-BEAF-0AA1A9432BB9}"/>
              </a:ext>
            </a:extLst>
          </p:cNvPr>
          <p:cNvSpPr txBox="1"/>
          <p:nvPr/>
        </p:nvSpPr>
        <p:spPr>
          <a:xfrm>
            <a:off x="1199624" y="1392874"/>
            <a:ext cx="9792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Default settings in an ECDIS system</a:t>
            </a:r>
          </a:p>
        </p:txBody>
      </p: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07C6FEB4-5D70-4EAF-9FDE-00B19F1C89A6}"/>
              </a:ext>
            </a:extLst>
          </p:cNvPr>
          <p:cNvCxnSpPr>
            <a:cxnSpLocks/>
          </p:cNvCxnSpPr>
          <p:nvPr/>
        </p:nvCxnSpPr>
        <p:spPr>
          <a:xfrm>
            <a:off x="1239930" y="4343286"/>
            <a:ext cx="1568741" cy="0"/>
          </a:xfrm>
          <a:prstGeom prst="line">
            <a:avLst/>
          </a:prstGeom>
          <a:ln w="12700"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vak 20">
            <a:extLst>
              <a:ext uri="{FF2B5EF4-FFF2-40B4-BE49-F238E27FC236}">
                <a16:creationId xmlns:a16="http://schemas.microsoft.com/office/drawing/2014/main" id="{93B4D8AE-08FB-496E-B979-0CF277042755}"/>
              </a:ext>
            </a:extLst>
          </p:cNvPr>
          <p:cNvSpPr txBox="1"/>
          <p:nvPr/>
        </p:nvSpPr>
        <p:spPr>
          <a:xfrm>
            <a:off x="2860646" y="4133108"/>
            <a:ext cx="813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 m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B176EB9-061B-40E4-BD7E-6B0DD4324139}"/>
              </a:ext>
            </a:extLst>
          </p:cNvPr>
          <p:cNvSpPr txBox="1"/>
          <p:nvPr/>
        </p:nvSpPr>
        <p:spPr>
          <a:xfrm>
            <a:off x="3824636" y="4133108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Low accuracy depth contour of 10 meters </a:t>
            </a:r>
          </a:p>
        </p:txBody>
      </p: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F7AE2D17-B383-4CA5-8BD0-24D9154BAAE8}"/>
              </a:ext>
            </a:extLst>
          </p:cNvPr>
          <p:cNvCxnSpPr>
            <a:cxnSpLocks/>
          </p:cNvCxnSpPr>
          <p:nvPr/>
        </p:nvCxnSpPr>
        <p:spPr>
          <a:xfrm>
            <a:off x="1239930" y="4825624"/>
            <a:ext cx="1568741" cy="0"/>
          </a:xfrm>
          <a:prstGeom prst="line">
            <a:avLst/>
          </a:prstGeom>
          <a:ln w="25400"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vak 24">
            <a:extLst>
              <a:ext uri="{FF2B5EF4-FFF2-40B4-BE49-F238E27FC236}">
                <a16:creationId xmlns:a16="http://schemas.microsoft.com/office/drawing/2014/main" id="{1DD2143A-9A3C-42D2-8949-2E8078B22112}"/>
              </a:ext>
            </a:extLst>
          </p:cNvPr>
          <p:cNvSpPr txBox="1"/>
          <p:nvPr/>
        </p:nvSpPr>
        <p:spPr>
          <a:xfrm>
            <a:off x="2860646" y="4618270"/>
            <a:ext cx="813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 m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5ADDF75-EA63-4078-9878-C6C48637C3F9}"/>
              </a:ext>
            </a:extLst>
          </p:cNvPr>
          <p:cNvSpPr txBox="1"/>
          <p:nvPr/>
        </p:nvSpPr>
        <p:spPr>
          <a:xfrm>
            <a:off x="3824636" y="4637407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Low accuracy safety depth contour of 10 meters 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5356867-F584-4256-AB41-3EE85F34173D}"/>
              </a:ext>
            </a:extLst>
          </p:cNvPr>
          <p:cNvSpPr txBox="1"/>
          <p:nvPr/>
        </p:nvSpPr>
        <p:spPr>
          <a:xfrm>
            <a:off x="8109925" y="4183215"/>
            <a:ext cx="3566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Quality</a:t>
            </a:r>
            <a:r>
              <a:rPr lang="nl-NL" dirty="0"/>
              <a:t> of </a:t>
            </a:r>
            <a:r>
              <a:rPr lang="nl-NL" dirty="0" err="1"/>
              <a:t>Bathymetric</a:t>
            </a:r>
            <a:r>
              <a:rPr lang="nl-NL" dirty="0"/>
              <a:t> Data = 3, 4, 5 or U (CATZOC = B, C, D or U)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86750A5F-3A9B-440C-A8A1-07D969F00713}"/>
              </a:ext>
            </a:extLst>
          </p:cNvPr>
          <p:cNvSpPr txBox="1"/>
          <p:nvPr/>
        </p:nvSpPr>
        <p:spPr>
          <a:xfrm>
            <a:off x="1239930" y="5627802"/>
            <a:ext cx="6584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/>
              <a:t>Note</a:t>
            </a:r>
            <a:r>
              <a:rPr lang="nl-NL" sz="1200" dirty="0"/>
              <a:t>: </a:t>
            </a:r>
            <a:r>
              <a:rPr lang="nl-NL" sz="1200" dirty="0" err="1"/>
              <a:t>areas</a:t>
            </a:r>
            <a:r>
              <a:rPr lang="nl-NL" sz="1200" dirty="0"/>
              <a:t> </a:t>
            </a:r>
            <a:r>
              <a:rPr lang="nl-NL" sz="1200" dirty="0" err="1"/>
              <a:t>deeper</a:t>
            </a:r>
            <a:r>
              <a:rPr lang="nl-NL" sz="1200" dirty="0"/>
              <a:t> </a:t>
            </a:r>
            <a:r>
              <a:rPr lang="nl-NL" sz="1200" dirty="0" err="1"/>
              <a:t>than</a:t>
            </a:r>
            <a:r>
              <a:rPr lang="nl-NL" sz="1200" dirty="0"/>
              <a:t> 200m </a:t>
            </a:r>
            <a:r>
              <a:rPr lang="nl-NL" sz="1200" dirty="0" err="1"/>
              <a:t>can</a:t>
            </a:r>
            <a:r>
              <a:rPr lang="nl-NL" sz="1200" dirty="0"/>
              <a:t> </a:t>
            </a:r>
            <a:r>
              <a:rPr lang="nl-NL" sz="1200" dirty="0" err="1"/>
              <a:t>be</a:t>
            </a:r>
            <a:r>
              <a:rPr lang="nl-NL" sz="1200" dirty="0"/>
              <a:t> set </a:t>
            </a:r>
            <a:r>
              <a:rPr lang="nl-NL" sz="1200" dirty="0" err="1"/>
              <a:t>to</a:t>
            </a:r>
            <a:r>
              <a:rPr lang="nl-NL" sz="1200" dirty="0"/>
              <a:t> </a:t>
            </a:r>
            <a:r>
              <a:rPr lang="nl-NL" sz="1200" dirty="0" err="1"/>
              <a:t>Oceanic</a:t>
            </a:r>
            <a:r>
              <a:rPr lang="nl-NL" sz="1200" dirty="0"/>
              <a:t> </a:t>
            </a:r>
            <a:r>
              <a:rPr lang="nl-NL" sz="1200" dirty="0" err="1"/>
              <a:t>by</a:t>
            </a:r>
            <a:r>
              <a:rPr lang="nl-NL" sz="1200" dirty="0"/>
              <a:t> the </a:t>
            </a:r>
            <a:r>
              <a:rPr lang="nl-NL" sz="1200" dirty="0" err="1"/>
              <a:t>Hydrographic</a:t>
            </a:r>
            <a:r>
              <a:rPr lang="nl-NL" sz="1200" dirty="0"/>
              <a:t> Office, depth contours </a:t>
            </a:r>
            <a:r>
              <a:rPr lang="nl-NL" sz="1200" dirty="0" err="1"/>
              <a:t>deeper</a:t>
            </a:r>
            <a:r>
              <a:rPr lang="nl-NL" sz="1200" dirty="0"/>
              <a:t> </a:t>
            </a:r>
            <a:r>
              <a:rPr lang="nl-NL" sz="1200" dirty="0" err="1"/>
              <a:t>than</a:t>
            </a:r>
            <a:r>
              <a:rPr lang="nl-NL" sz="1200" dirty="0"/>
              <a:t> 200m are </a:t>
            </a:r>
            <a:r>
              <a:rPr lang="nl-NL" sz="1200" dirty="0" err="1"/>
              <a:t>then</a:t>
            </a:r>
            <a:r>
              <a:rPr lang="nl-NL" sz="1200" dirty="0"/>
              <a:t> </a:t>
            </a:r>
            <a:r>
              <a:rPr lang="nl-NL" sz="1200" dirty="0" err="1"/>
              <a:t>always</a:t>
            </a:r>
            <a:r>
              <a:rPr lang="nl-NL" sz="1200" dirty="0"/>
              <a:t> </a:t>
            </a:r>
            <a:r>
              <a:rPr lang="nl-NL" sz="1200" dirty="0" err="1"/>
              <a:t>solid</a:t>
            </a:r>
            <a:r>
              <a:rPr lang="nl-NL" sz="1200" dirty="0"/>
              <a:t> </a:t>
            </a:r>
            <a:r>
              <a:rPr lang="nl-NL" sz="1200" dirty="0" err="1"/>
              <a:t>lines</a:t>
            </a:r>
            <a:r>
              <a:rPr lang="nl-NL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713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XTD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sz="2800" dirty="0"/>
              <a:t>To safely navigate the vessel, the Mariner needs sufficient horizontal distance from obstructions, wrecks and under water rocks (under water hazards)</a:t>
            </a:r>
          </a:p>
          <a:p>
            <a:pPr algn="just">
              <a:defRPr/>
            </a:pPr>
            <a:r>
              <a:rPr lang="en-GB" dirty="0"/>
              <a:t>These items are of type Non-Bathymetric Data</a:t>
            </a:r>
          </a:p>
          <a:p>
            <a:pPr algn="just">
              <a:defRPr/>
            </a:pPr>
            <a:r>
              <a:rPr lang="en-GB" dirty="0"/>
              <a:t>The attributes QUAPOS and POSACC </a:t>
            </a:r>
            <a:r>
              <a:rPr lang="en-GB" dirty="0" smtClean="0"/>
              <a:t>qualify </a:t>
            </a:r>
            <a:r>
              <a:rPr lang="en-GB" dirty="0"/>
              <a:t>the location (optional)</a:t>
            </a:r>
            <a:endParaRPr lang="en-GB" sz="2800" dirty="0"/>
          </a:p>
          <a:p>
            <a:pPr algn="just">
              <a:defRPr/>
            </a:pPr>
            <a:r>
              <a:rPr lang="en-GB" dirty="0"/>
              <a:t>Quality of Bathymetric Data has a mandatory attribute: features detected</a:t>
            </a:r>
          </a:p>
          <a:p>
            <a:pPr algn="just">
              <a:defRPr/>
            </a:pPr>
            <a:r>
              <a:rPr lang="en-GB" dirty="0"/>
              <a:t>Least depth (mandatory) and size of features detected (optional)</a:t>
            </a:r>
          </a:p>
          <a:p>
            <a:pPr algn="just">
              <a:defRPr/>
            </a:pPr>
            <a:r>
              <a:rPr lang="en-GB" dirty="0"/>
              <a:t>Horizontal position uncertainty (mandatory)</a:t>
            </a:r>
          </a:p>
          <a:p>
            <a:pPr marL="514350" indent="-514350" algn="just">
              <a:buFont typeface="+mj-lt"/>
              <a:buAutoNum type="arabicPeriod"/>
              <a:defRPr/>
            </a:pPr>
            <a:endParaRPr lang="en-GB" dirty="0"/>
          </a:p>
          <a:p>
            <a:pPr marL="514350" indent="-514350" algn="just">
              <a:buFont typeface="+mj-lt"/>
              <a:buAutoNum type="arabicPeriod"/>
              <a:defRPr/>
            </a:pPr>
            <a:endParaRPr lang="en-GB" sz="28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DQWG-14, Monaco, 5-8 </a:t>
            </a:r>
            <a:r>
              <a:rPr lang="de-DE" dirty="0" err="1"/>
              <a:t>February</a:t>
            </a:r>
            <a:r>
              <a:rPr lang="de-DE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37235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sz="4000" dirty="0"/>
              <a:t>Obstructions</a:t>
            </a:r>
            <a:r>
              <a:rPr lang="en-AU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sz="2800" dirty="0"/>
              <a:t>IHO definition: </a:t>
            </a:r>
            <a:r>
              <a:rPr lang="en-US" dirty="0"/>
              <a:t> In marine navigation, anything that hinders or prevents movement, particularly anything that endangers or prevents passage of a vessel.  The term is usually used to refer to an isolated danger to navigation, such as a sunken rock or pinnacle</a:t>
            </a:r>
          </a:p>
          <a:p>
            <a:pPr algn="just">
              <a:defRPr/>
            </a:pPr>
            <a:r>
              <a:rPr lang="en-GB" sz="2800" dirty="0"/>
              <a:t>Do not have an attribute QUAPOS of POSACC</a:t>
            </a:r>
          </a:p>
          <a:p>
            <a:pPr algn="just">
              <a:defRPr/>
            </a:pPr>
            <a:r>
              <a:rPr lang="en-GB" sz="2800" dirty="0"/>
              <a:t>All p</a:t>
            </a:r>
            <a:r>
              <a:rPr lang="en-GB" dirty="0"/>
              <a:t>ositions are then by default assumed to be precisely known</a:t>
            </a:r>
          </a:p>
          <a:p>
            <a:pPr algn="just">
              <a:defRPr/>
            </a:pPr>
            <a:r>
              <a:rPr lang="en-GB" sz="2800" dirty="0"/>
              <a:t>A link should be created for those obstructions that require a QUAPOS or POSACC</a:t>
            </a:r>
          </a:p>
          <a:p>
            <a:pPr algn="just">
              <a:defRPr/>
            </a:pPr>
            <a:r>
              <a:rPr lang="en-GB" dirty="0"/>
              <a:t>This link is needed in the CSP to be used for safe XTD</a:t>
            </a:r>
            <a:endParaRPr lang="en-GB" sz="28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DQWG-14, Monaco, 5-8 </a:t>
            </a:r>
            <a:r>
              <a:rPr lang="de-DE" dirty="0" err="1"/>
              <a:t>February</a:t>
            </a:r>
            <a:r>
              <a:rPr lang="de-DE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57540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Wrecks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sz="2800" dirty="0"/>
              <a:t>IHO definition: </a:t>
            </a:r>
            <a:r>
              <a:rPr lang="en-US" dirty="0"/>
              <a:t> The ruined remains of a stranded or sunken vessel which has been rendered useless</a:t>
            </a:r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r>
              <a:rPr lang="en-US" dirty="0"/>
              <a:t>QUAPOS and/or POSACC are needed for the CSP</a:t>
            </a:r>
          </a:p>
          <a:p>
            <a:pPr algn="just">
              <a:defRPr/>
            </a:pPr>
            <a:endParaRPr lang="en-US" dirty="0"/>
          </a:p>
          <a:p>
            <a:pPr marL="0" indent="0" algn="just">
              <a:buNone/>
              <a:defRPr/>
            </a:pP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DQWG-14, Monaco, 5-8 </a:t>
            </a:r>
            <a:r>
              <a:rPr lang="de-DE" dirty="0" err="1"/>
              <a:t>February</a:t>
            </a:r>
            <a:r>
              <a:rPr lang="de-DE" dirty="0"/>
              <a:t> 2019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C176F7E4-9D2E-47F9-A1C0-0A8267571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794746"/>
              </p:ext>
            </p:extLst>
          </p:nvPr>
        </p:nvGraphicFramePr>
        <p:xfrm>
          <a:off x="1058877" y="2305185"/>
          <a:ext cx="81280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08528425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8278797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quality of vertical measurement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Water level effect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036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Depth </a:t>
                      </a:r>
                      <a:r>
                        <a:rPr lang="nl-NL" dirty="0" err="1"/>
                        <a:t>known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Partly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submerged</a:t>
                      </a:r>
                      <a:r>
                        <a:rPr lang="nl-NL" dirty="0"/>
                        <a:t> at high water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32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Least</a:t>
                      </a:r>
                      <a:r>
                        <a:rPr lang="nl-NL" dirty="0"/>
                        <a:t> depth </a:t>
                      </a:r>
                      <a:r>
                        <a:rPr lang="nl-NL" dirty="0" err="1"/>
                        <a:t>known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Always dry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07695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nl-NL" dirty="0"/>
                        <a:t>Depth </a:t>
                      </a:r>
                      <a:r>
                        <a:rPr lang="nl-NL" dirty="0" err="1"/>
                        <a:t>unknown</a:t>
                      </a:r>
                      <a:r>
                        <a:rPr lang="nl-NL" dirty="0"/>
                        <a:t>, </a:t>
                      </a:r>
                      <a:r>
                        <a:rPr lang="nl-NL" dirty="0" err="1"/>
                        <a:t>least</a:t>
                      </a:r>
                      <a:r>
                        <a:rPr lang="nl-NL" dirty="0"/>
                        <a:t> depth </a:t>
                      </a:r>
                      <a:r>
                        <a:rPr lang="nl-NL" dirty="0" err="1"/>
                        <a:t>unknown</a:t>
                      </a:r>
                      <a:r>
                        <a:rPr lang="nl-NL" dirty="0"/>
                        <a:t>, </a:t>
                      </a:r>
                      <a:r>
                        <a:rPr lang="nl-NL" dirty="0" err="1"/>
                        <a:t>doubtful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sounding</a:t>
                      </a:r>
                      <a:r>
                        <a:rPr lang="nl-NL" dirty="0"/>
                        <a:t>, </a:t>
                      </a:r>
                      <a:r>
                        <a:rPr lang="nl-NL" dirty="0" err="1"/>
                        <a:t>unreliable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sounding</a:t>
                      </a:r>
                      <a:r>
                        <a:rPr lang="nl-NL" dirty="0"/>
                        <a:t>, </a:t>
                      </a:r>
                      <a:r>
                        <a:rPr lang="nl-NL" dirty="0" err="1"/>
                        <a:t>value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reported</a:t>
                      </a:r>
                      <a:r>
                        <a:rPr lang="nl-NL" dirty="0"/>
                        <a:t> (</a:t>
                      </a:r>
                      <a:r>
                        <a:rPr lang="nl-NL" dirty="0" err="1"/>
                        <a:t>not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surveyed</a:t>
                      </a:r>
                      <a:r>
                        <a:rPr lang="nl-NL" dirty="0"/>
                        <a:t>, </a:t>
                      </a:r>
                      <a:r>
                        <a:rPr lang="nl-NL" dirty="0" err="1"/>
                        <a:t>not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confirmed</a:t>
                      </a:r>
                      <a:r>
                        <a:rPr lang="nl-NL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Always </a:t>
                      </a:r>
                      <a:r>
                        <a:rPr lang="nl-NL" dirty="0" err="1"/>
                        <a:t>under</a:t>
                      </a:r>
                      <a:r>
                        <a:rPr lang="nl-NL" dirty="0"/>
                        <a:t> water/</a:t>
                      </a:r>
                      <a:r>
                        <a:rPr lang="nl-NL" dirty="0" err="1"/>
                        <a:t>submerged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00415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Covers </a:t>
                      </a:r>
                      <a:r>
                        <a:rPr lang="nl-NL" dirty="0" err="1"/>
                        <a:t>and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uncovers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9186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Awash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273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72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0</TotalTime>
  <Words>1588</Words>
  <Application>Microsoft Office PowerPoint</Application>
  <PresentationFormat>Widescreen</PresentationFormat>
  <Paragraphs>199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Proposal for new method  to display quality information   </vt:lpstr>
      <vt:lpstr>End user requirements</vt:lpstr>
      <vt:lpstr>Development of CSP - restraints</vt:lpstr>
      <vt:lpstr>UKC</vt:lpstr>
      <vt:lpstr>Show depth contours with low accuracy</vt:lpstr>
      <vt:lpstr>The result</vt:lpstr>
      <vt:lpstr>XTD</vt:lpstr>
      <vt:lpstr>Obstructions </vt:lpstr>
      <vt:lpstr>Wrecks</vt:lpstr>
      <vt:lpstr>Rocks (intertidal/awash/submerged)</vt:lpstr>
      <vt:lpstr>Conditional Symbology Procedure for XTD</vt:lpstr>
      <vt:lpstr>The result</vt:lpstr>
      <vt:lpstr>Justification and impacts for UKC</vt:lpstr>
      <vt:lpstr>Justification and impacts for XTD</vt:lpstr>
      <vt:lpstr>Justification and impacts for Hydrographic Office </vt:lpstr>
      <vt:lpstr>Action required of Data Quality Working Group</vt:lpstr>
    </vt:vector>
  </TitlesOfParts>
  <Company>IHO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Broekman, R, CZSK/OPS/HYD/KCG&amp;G</cp:lastModifiedBy>
  <cp:revision>146</cp:revision>
  <cp:lastPrinted>2018-03-27T07:23:10Z</cp:lastPrinted>
  <dcterms:created xsi:type="dcterms:W3CDTF">2017-10-09T13:46:17Z</dcterms:created>
  <dcterms:modified xsi:type="dcterms:W3CDTF">2018-12-17T12:44:49Z</dcterms:modified>
</cp:coreProperties>
</file>