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98F4972-8F94-4D17-B0FB-103193799AD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942" y="1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5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9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54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9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5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8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0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17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3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6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B204-3284-4495-A14F-3BB9D22E820B}" type="datetimeFigureOut">
              <a:rPr lang="de-DE" smtClean="0"/>
              <a:t>28.01.2020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ylinder 5"/>
          <p:cNvSpPr/>
          <p:nvPr/>
        </p:nvSpPr>
        <p:spPr>
          <a:xfrm>
            <a:off x="7425153" y="3449306"/>
            <a:ext cx="1706880" cy="645147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 </a:t>
            </a:r>
            <a:r>
              <a:rPr lang="de-DE" sz="1000" dirty="0" err="1">
                <a:solidFill>
                  <a:schemeClr val="tx1"/>
                </a:solidFill>
              </a:rPr>
              <a:t>based</a:t>
            </a:r>
            <a:r>
              <a:rPr lang="de-DE" sz="1000" dirty="0">
                <a:solidFill>
                  <a:schemeClr val="tx1"/>
                </a:solidFill>
              </a:rPr>
              <a:t> ECDIS</a:t>
            </a:r>
          </a:p>
        </p:txBody>
      </p:sp>
      <p:sp>
        <p:nvSpPr>
          <p:cNvPr id="8" name="Flussdiagramm: Vordefinierter Prozess 7"/>
          <p:cNvSpPr/>
          <p:nvPr/>
        </p:nvSpPr>
        <p:spPr>
          <a:xfrm>
            <a:off x="4104213" y="1997347"/>
            <a:ext cx="1023068" cy="156307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S-101</a:t>
            </a:r>
          </a:p>
        </p:txBody>
      </p:sp>
      <p:sp>
        <p:nvSpPr>
          <p:cNvPr id="9" name="Flussdiagramm: Mehrere Dokumente 8"/>
          <p:cNvSpPr/>
          <p:nvPr/>
        </p:nvSpPr>
        <p:spPr>
          <a:xfrm>
            <a:off x="247043" y="177876"/>
            <a:ext cx="2688298" cy="796900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</a:t>
            </a:r>
          </a:p>
        </p:txBody>
      </p:sp>
      <p:sp>
        <p:nvSpPr>
          <p:cNvPr id="17" name="Flussdiagramm: Mehrere Dokumente 16"/>
          <p:cNvSpPr/>
          <p:nvPr/>
        </p:nvSpPr>
        <p:spPr>
          <a:xfrm>
            <a:off x="5934422" y="626129"/>
            <a:ext cx="2688298" cy="796900"/>
          </a:xfrm>
          <a:prstGeom prst="flowChartMulti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Portrayal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 smtClean="0">
                <a:solidFill>
                  <a:schemeClr val="tx1"/>
                </a:solidFill>
              </a:rPr>
              <a:t>requirements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8" name="Flussdiagramm: Dokument 17"/>
          <p:cNvSpPr/>
          <p:nvPr/>
        </p:nvSpPr>
        <p:spPr>
          <a:xfrm>
            <a:off x="9126965" y="177875"/>
            <a:ext cx="3609363" cy="1693405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IMO Guidelines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i="1" dirty="0">
                <a:solidFill>
                  <a:schemeClr val="tx1"/>
                </a:solidFill>
              </a:rPr>
              <a:t>„</a:t>
            </a:r>
            <a:r>
              <a:rPr lang="en-US" sz="1000" i="1" dirty="0">
                <a:solidFill>
                  <a:schemeClr val="tx1"/>
                </a:solidFill>
              </a:rPr>
              <a:t>Interim guidelines for the harmonized display of navigation information  received  via  communication  equipment” </a:t>
            </a:r>
            <a:r>
              <a:rPr lang="de-DE" sz="1000" dirty="0" smtClean="0">
                <a:solidFill>
                  <a:schemeClr val="tx1"/>
                </a:solidFill>
              </a:rPr>
              <a:t>(MSC.1/Circ.1593)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“</a:t>
            </a:r>
            <a:r>
              <a:rPr lang="en-US" sz="1000" i="1" dirty="0">
                <a:solidFill>
                  <a:schemeClr val="tx1"/>
                </a:solidFill>
              </a:rPr>
              <a:t>Guidelines for the standardization of user interface design for navigation equipment, S-Mode” </a:t>
            </a:r>
            <a:r>
              <a:rPr lang="en-US" sz="1000" dirty="0">
                <a:solidFill>
                  <a:schemeClr val="tx1"/>
                </a:solidFill>
              </a:rPr>
              <a:t>(MSC.1/Circ.1609)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“Amended </a:t>
            </a:r>
            <a:r>
              <a:rPr lang="en-US" sz="1000" i="1" dirty="0">
                <a:solidFill>
                  <a:schemeClr val="tx1"/>
                </a:solidFill>
              </a:rPr>
              <a:t>Guidelines for the presentation of navigational-related symbols, terms and </a:t>
            </a:r>
            <a:r>
              <a:rPr lang="en-US" sz="1000" i="1" dirty="0" smtClean="0">
                <a:solidFill>
                  <a:schemeClr val="tx1"/>
                </a:solidFill>
              </a:rPr>
              <a:t>abbreviations” </a:t>
            </a:r>
            <a:r>
              <a:rPr lang="de-DE" sz="1000" dirty="0" smtClean="0">
                <a:solidFill>
                  <a:schemeClr val="tx1"/>
                </a:solidFill>
              </a:rPr>
              <a:t>(SN.1/Circ.243/Rev.2)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20" name="Gewinkelte Verbindung 19"/>
          <p:cNvCxnSpPr>
            <a:stCxn id="18" idx="1"/>
            <a:endCxn id="17" idx="3"/>
          </p:cNvCxnSpPr>
          <p:nvPr/>
        </p:nvCxnSpPr>
        <p:spPr>
          <a:xfrm rot="10800000" flipV="1">
            <a:off x="8622721" y="1024577"/>
            <a:ext cx="504245" cy="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7" idx="2"/>
            <a:endCxn id="8" idx="0"/>
          </p:cNvCxnSpPr>
          <p:nvPr/>
        </p:nvCxnSpPr>
        <p:spPr>
          <a:xfrm rot="5400000">
            <a:off x="5551443" y="457154"/>
            <a:ext cx="604497" cy="2475888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8" idx="3"/>
            <a:endCxn id="38" idx="1"/>
          </p:cNvCxnSpPr>
          <p:nvPr/>
        </p:nvCxnSpPr>
        <p:spPr>
          <a:xfrm>
            <a:off x="5127281" y="2075501"/>
            <a:ext cx="865371" cy="845258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ssdiagramm: Mehrere Dokumente 22"/>
          <p:cNvSpPr/>
          <p:nvPr/>
        </p:nvSpPr>
        <p:spPr>
          <a:xfrm>
            <a:off x="2110311" y="1133623"/>
            <a:ext cx="2088232" cy="563914"/>
          </a:xfrm>
          <a:prstGeom prst="flowChartMultidocumen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Data Quality </a:t>
            </a:r>
          </a:p>
          <a:p>
            <a:pPr algn="ctr"/>
            <a:r>
              <a:rPr lang="de-DE" sz="1000" dirty="0" err="1">
                <a:solidFill>
                  <a:schemeClr val="tx1"/>
                </a:solidFill>
              </a:rPr>
              <a:t>Instructions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5" name="Flussdiagramm: Vordefinierter Prozess 34"/>
          <p:cNvSpPr/>
          <p:nvPr/>
        </p:nvSpPr>
        <p:spPr>
          <a:xfrm>
            <a:off x="4105759" y="3944924"/>
            <a:ext cx="1023068" cy="16484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S-122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8" name="Flussdiagramm: Vordefinierter Prozess 37"/>
          <p:cNvSpPr/>
          <p:nvPr/>
        </p:nvSpPr>
        <p:spPr>
          <a:xfrm>
            <a:off x="5992652" y="2795552"/>
            <a:ext cx="1007541" cy="250413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S-98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" name="Gewinkelte Verbindung 13"/>
          <p:cNvCxnSpPr>
            <a:stCxn id="38" idx="3"/>
            <a:endCxn id="6" idx="2"/>
          </p:cNvCxnSpPr>
          <p:nvPr/>
        </p:nvCxnSpPr>
        <p:spPr>
          <a:xfrm>
            <a:off x="7000193" y="2920759"/>
            <a:ext cx="424960" cy="85112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719501" y="1823165"/>
            <a:ext cx="16818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/>
              <a:t>Interoperability</a:t>
            </a:r>
            <a:r>
              <a:rPr lang="de-DE" sz="1000" dirty="0" smtClean="0"/>
              <a:t> </a:t>
            </a:r>
            <a:r>
              <a:rPr lang="de-DE" sz="1000" dirty="0" err="1" smtClean="0"/>
              <a:t>level</a:t>
            </a:r>
            <a:r>
              <a:rPr lang="de-DE" sz="1000" dirty="0" smtClean="0"/>
              <a:t> 1 </a:t>
            </a:r>
            <a:r>
              <a:rPr lang="de-DE" sz="1000" dirty="0" err="1" smtClean="0"/>
              <a:t>and</a:t>
            </a:r>
            <a:r>
              <a:rPr lang="de-DE" sz="1000" dirty="0" smtClean="0"/>
              <a:t> 2</a:t>
            </a:r>
            <a:endParaRPr lang="de-DE" sz="1000" dirty="0"/>
          </a:p>
        </p:txBody>
      </p:sp>
      <p:cxnSp>
        <p:nvCxnSpPr>
          <p:cNvPr id="31" name="Gerade Verbindung mit Pfeil 30"/>
          <p:cNvCxnSpPr>
            <a:endCxn id="38" idx="0"/>
          </p:cNvCxnSpPr>
          <p:nvPr/>
        </p:nvCxnSpPr>
        <p:spPr>
          <a:xfrm flipH="1">
            <a:off x="6496423" y="2020500"/>
            <a:ext cx="223078" cy="775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114868" y="1292469"/>
            <a:ext cx="60305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Registry</a:t>
            </a:r>
            <a:endParaRPr lang="de-DE" sz="1000" dirty="0"/>
          </a:p>
        </p:txBody>
      </p:sp>
      <p:cxnSp>
        <p:nvCxnSpPr>
          <p:cNvPr id="10" name="Gewinkelte Verbindung 9"/>
          <p:cNvCxnSpPr>
            <a:stCxn id="9" idx="2"/>
            <a:endCxn id="4" idx="0"/>
          </p:cNvCxnSpPr>
          <p:nvPr/>
        </p:nvCxnSpPr>
        <p:spPr>
          <a:xfrm rot="16200000" flipH="1">
            <a:off x="1236388" y="1112464"/>
            <a:ext cx="347872" cy="1213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>
            <a:stCxn id="4" idx="2"/>
            <a:endCxn id="8" idx="1"/>
          </p:cNvCxnSpPr>
          <p:nvPr/>
        </p:nvCxnSpPr>
        <p:spPr>
          <a:xfrm rot="16200000" flipH="1">
            <a:off x="2491898" y="463185"/>
            <a:ext cx="536811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4" idx="2"/>
            <a:endCxn id="35" idx="1"/>
          </p:cNvCxnSpPr>
          <p:nvPr/>
        </p:nvCxnSpPr>
        <p:spPr>
          <a:xfrm rot="16200000" flipH="1">
            <a:off x="1516749" y="1438334"/>
            <a:ext cx="2488654" cy="26893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ussdiagramm: Vordefinierter Prozess 74"/>
          <p:cNvSpPr/>
          <p:nvPr/>
        </p:nvSpPr>
        <p:spPr>
          <a:xfrm>
            <a:off x="4104213" y="2648983"/>
            <a:ext cx="1023068" cy="16082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S-104</a:t>
            </a:r>
          </a:p>
        </p:txBody>
      </p:sp>
      <p:sp>
        <p:nvSpPr>
          <p:cNvPr id="78" name="Flussdiagramm: Vordefinierter Prozess 77"/>
          <p:cNvSpPr/>
          <p:nvPr/>
        </p:nvSpPr>
        <p:spPr>
          <a:xfrm>
            <a:off x="4104213" y="2314733"/>
            <a:ext cx="1023068" cy="173171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S-102</a:t>
            </a:r>
          </a:p>
        </p:txBody>
      </p:sp>
      <p:sp>
        <p:nvSpPr>
          <p:cNvPr id="81" name="Flussdiagramm: Vordefinierter Prozess 80"/>
          <p:cNvSpPr/>
          <p:nvPr/>
        </p:nvSpPr>
        <p:spPr>
          <a:xfrm>
            <a:off x="4104213" y="3292781"/>
            <a:ext cx="1023068" cy="162830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S-124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2" name="Flussdiagramm: Vordefinierter Prozess 81"/>
          <p:cNvSpPr/>
          <p:nvPr/>
        </p:nvSpPr>
        <p:spPr>
          <a:xfrm>
            <a:off x="4083356" y="5697858"/>
            <a:ext cx="1023068" cy="160820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S-411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3" name="Flussdiagramm: Vordefinierter Prozess 82"/>
          <p:cNvSpPr/>
          <p:nvPr/>
        </p:nvSpPr>
        <p:spPr>
          <a:xfrm>
            <a:off x="4083356" y="5959214"/>
            <a:ext cx="1023068" cy="160820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S-412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56" name="Gewinkelte Verbindung 55"/>
          <p:cNvCxnSpPr>
            <a:stCxn id="4" idx="2"/>
            <a:endCxn id="81" idx="1"/>
          </p:cNvCxnSpPr>
          <p:nvPr/>
        </p:nvCxnSpPr>
        <p:spPr>
          <a:xfrm rot="16200000" flipH="1">
            <a:off x="1842550" y="1112533"/>
            <a:ext cx="1835506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4" idx="2"/>
            <a:endCxn id="82" idx="1"/>
          </p:cNvCxnSpPr>
          <p:nvPr/>
        </p:nvCxnSpPr>
        <p:spPr>
          <a:xfrm rot="16200000" flipH="1">
            <a:off x="630085" y="2324997"/>
            <a:ext cx="4239578" cy="266696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4" idx="2"/>
            <a:endCxn id="83" idx="1"/>
          </p:cNvCxnSpPr>
          <p:nvPr/>
        </p:nvCxnSpPr>
        <p:spPr>
          <a:xfrm rot="16200000" flipH="1">
            <a:off x="499407" y="2455675"/>
            <a:ext cx="4500934" cy="266696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 Verbindung 61"/>
          <p:cNvCxnSpPr>
            <a:stCxn id="4" idx="2"/>
            <a:endCxn id="78" idx="1"/>
          </p:cNvCxnSpPr>
          <p:nvPr/>
        </p:nvCxnSpPr>
        <p:spPr>
          <a:xfrm rot="16200000" flipH="1">
            <a:off x="2328989" y="626094"/>
            <a:ext cx="862629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Gewinkelte Verbindung 257"/>
          <p:cNvCxnSpPr>
            <a:stCxn id="4" idx="2"/>
            <a:endCxn id="75" idx="1"/>
          </p:cNvCxnSpPr>
          <p:nvPr/>
        </p:nvCxnSpPr>
        <p:spPr>
          <a:xfrm rot="16200000" flipH="1">
            <a:off x="2164952" y="790131"/>
            <a:ext cx="1190703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Gewinkelte Verbindung 277"/>
          <p:cNvCxnSpPr>
            <a:stCxn id="78" idx="3"/>
            <a:endCxn id="38" idx="1"/>
          </p:cNvCxnSpPr>
          <p:nvPr/>
        </p:nvCxnSpPr>
        <p:spPr>
          <a:xfrm>
            <a:off x="5127281" y="2401319"/>
            <a:ext cx="865371" cy="51944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Gewinkelte Verbindung 279"/>
          <p:cNvCxnSpPr>
            <a:stCxn id="75" idx="3"/>
            <a:endCxn id="38" idx="1"/>
          </p:cNvCxnSpPr>
          <p:nvPr/>
        </p:nvCxnSpPr>
        <p:spPr>
          <a:xfrm>
            <a:off x="5127281" y="2729393"/>
            <a:ext cx="865371" cy="19136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Gewinkelte Verbindung 281"/>
          <p:cNvCxnSpPr>
            <a:stCxn id="81" idx="3"/>
            <a:endCxn id="38" idx="1"/>
          </p:cNvCxnSpPr>
          <p:nvPr/>
        </p:nvCxnSpPr>
        <p:spPr>
          <a:xfrm flipV="1">
            <a:off x="5127281" y="2920759"/>
            <a:ext cx="865371" cy="45343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Flussdiagramm: Vordefinierter Prozess 181"/>
          <p:cNvSpPr/>
          <p:nvPr/>
        </p:nvSpPr>
        <p:spPr>
          <a:xfrm>
            <a:off x="4105759" y="4263599"/>
            <a:ext cx="1023068" cy="169514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S-123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83" name="Flussdiagramm: Vordefinierter Prozess 182"/>
          <p:cNvSpPr/>
          <p:nvPr/>
        </p:nvSpPr>
        <p:spPr>
          <a:xfrm>
            <a:off x="4105759" y="5223450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S-127</a:t>
            </a:r>
          </a:p>
        </p:txBody>
      </p:sp>
      <p:sp>
        <p:nvSpPr>
          <p:cNvPr id="184" name="Flussdiagramm: Vordefinierter Prozess 183"/>
          <p:cNvSpPr/>
          <p:nvPr/>
        </p:nvSpPr>
        <p:spPr>
          <a:xfrm>
            <a:off x="4105759" y="4586948"/>
            <a:ext cx="1023068" cy="168012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S-125</a:t>
            </a:r>
          </a:p>
        </p:txBody>
      </p:sp>
      <p:sp>
        <p:nvSpPr>
          <p:cNvPr id="185" name="Flussdiagramm: Vordefinierter Prozess 184"/>
          <p:cNvSpPr/>
          <p:nvPr/>
        </p:nvSpPr>
        <p:spPr>
          <a:xfrm>
            <a:off x="4105759" y="4908795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S-126</a:t>
            </a:r>
          </a:p>
        </p:txBody>
      </p:sp>
      <p:sp>
        <p:nvSpPr>
          <p:cNvPr id="186" name="Flussdiagramm: Vordefinierter Prozess 185"/>
          <p:cNvSpPr/>
          <p:nvPr/>
        </p:nvSpPr>
        <p:spPr>
          <a:xfrm>
            <a:off x="4134069" y="7584794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S-128</a:t>
            </a:r>
          </a:p>
        </p:txBody>
      </p:sp>
      <p:sp>
        <p:nvSpPr>
          <p:cNvPr id="187" name="Flussdiagramm: Vordefinierter Prozess 186"/>
          <p:cNvSpPr/>
          <p:nvPr/>
        </p:nvSpPr>
        <p:spPr>
          <a:xfrm>
            <a:off x="4104213" y="3616690"/>
            <a:ext cx="1023068" cy="15519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S-129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1267214" y="9231868"/>
            <a:ext cx="1324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As </a:t>
            </a:r>
            <a:r>
              <a:rPr lang="de-DE" sz="1000" dirty="0" err="1" smtClean="0"/>
              <a:t>of</a:t>
            </a:r>
            <a:r>
              <a:rPr lang="de-DE" sz="1000" dirty="0" smtClean="0"/>
              <a:t> </a:t>
            </a:r>
            <a:r>
              <a:rPr lang="de-DE" sz="1000" dirty="0" smtClean="0"/>
              <a:t>31 </a:t>
            </a:r>
            <a:r>
              <a:rPr lang="de-DE" sz="1000" dirty="0" err="1" smtClean="0"/>
              <a:t>January</a:t>
            </a:r>
            <a:r>
              <a:rPr lang="de-DE" sz="1000" dirty="0" smtClean="0"/>
              <a:t> 2020</a:t>
            </a:r>
            <a:endParaRPr lang="de-DE" sz="1000" dirty="0"/>
          </a:p>
        </p:txBody>
      </p:sp>
      <p:sp>
        <p:nvSpPr>
          <p:cNvPr id="192" name="Flussdiagramm: Vordefinierter Prozess 191"/>
          <p:cNvSpPr/>
          <p:nvPr/>
        </p:nvSpPr>
        <p:spPr>
          <a:xfrm>
            <a:off x="4104213" y="8112968"/>
            <a:ext cx="1023068" cy="154806"/>
          </a:xfrm>
          <a:prstGeom prst="flowChartPredefinedProcess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S-103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93" name="Flussdiagramm: Vordefinierter Prozess 192"/>
          <p:cNvSpPr/>
          <p:nvPr/>
        </p:nvSpPr>
        <p:spPr>
          <a:xfrm>
            <a:off x="4104213" y="2970882"/>
            <a:ext cx="1023068" cy="16082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S-111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94" name="Flussdiagramm: Vordefinierter Prozess 193"/>
          <p:cNvSpPr/>
          <p:nvPr/>
        </p:nvSpPr>
        <p:spPr>
          <a:xfrm>
            <a:off x="4104213" y="8656884"/>
            <a:ext cx="1023068" cy="16082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S-121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11625506" y="5057065"/>
            <a:ext cx="1093814" cy="26426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NIPWG</a:t>
            </a:r>
          </a:p>
        </p:txBody>
      </p:sp>
      <p:sp>
        <p:nvSpPr>
          <p:cNvPr id="288" name="Rechteck 287"/>
          <p:cNvSpPr/>
          <p:nvPr/>
        </p:nvSpPr>
        <p:spPr>
          <a:xfrm>
            <a:off x="11625506" y="5499368"/>
            <a:ext cx="1114408" cy="264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WWNWS_CG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89" name="Rechteck 288"/>
          <p:cNvSpPr/>
          <p:nvPr/>
        </p:nvSpPr>
        <p:spPr>
          <a:xfrm>
            <a:off x="11625506" y="5941671"/>
            <a:ext cx="1114408" cy="26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S-100WG</a:t>
            </a:r>
          </a:p>
        </p:txBody>
      </p:sp>
      <p:sp>
        <p:nvSpPr>
          <p:cNvPr id="290" name="Rechteck 289"/>
          <p:cNvSpPr/>
          <p:nvPr/>
        </p:nvSpPr>
        <p:spPr>
          <a:xfrm>
            <a:off x="11625506" y="6383974"/>
            <a:ext cx="1114408" cy="264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??????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91" name="Rechteck 290"/>
          <p:cNvSpPr/>
          <p:nvPr/>
        </p:nvSpPr>
        <p:spPr>
          <a:xfrm>
            <a:off x="11625506" y="6826277"/>
            <a:ext cx="1114408" cy="2642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TWLWG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93" name="Rechteck 292"/>
          <p:cNvSpPr/>
          <p:nvPr/>
        </p:nvSpPr>
        <p:spPr>
          <a:xfrm>
            <a:off x="11625506" y="7268578"/>
            <a:ext cx="1104111" cy="264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WMO/ JCOMM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4" name="Gewinkelte Verbindung 143"/>
          <p:cNvCxnSpPr>
            <a:stCxn id="4" idx="2"/>
            <a:endCxn id="182" idx="1"/>
          </p:cNvCxnSpPr>
          <p:nvPr/>
        </p:nvCxnSpPr>
        <p:spPr>
          <a:xfrm rot="16200000" flipH="1">
            <a:off x="1356243" y="1598840"/>
            <a:ext cx="2809666" cy="26893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winkelte Verbindung 153"/>
          <p:cNvCxnSpPr>
            <a:stCxn id="4" idx="2"/>
            <a:endCxn id="184" idx="1"/>
          </p:cNvCxnSpPr>
          <p:nvPr/>
        </p:nvCxnSpPr>
        <p:spPr>
          <a:xfrm rot="16200000" flipH="1">
            <a:off x="1194944" y="1760139"/>
            <a:ext cx="3132264" cy="26893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winkelte Verbindung 155"/>
          <p:cNvCxnSpPr>
            <a:stCxn id="4" idx="2"/>
            <a:endCxn id="185" idx="1"/>
          </p:cNvCxnSpPr>
          <p:nvPr/>
        </p:nvCxnSpPr>
        <p:spPr>
          <a:xfrm rot="16200000" flipH="1">
            <a:off x="1035819" y="1919264"/>
            <a:ext cx="3450515" cy="26893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winkelte Verbindung 157"/>
          <p:cNvCxnSpPr>
            <a:stCxn id="4" idx="2"/>
            <a:endCxn id="183" idx="1"/>
          </p:cNvCxnSpPr>
          <p:nvPr/>
        </p:nvCxnSpPr>
        <p:spPr>
          <a:xfrm rot="16200000" flipH="1">
            <a:off x="878491" y="2076592"/>
            <a:ext cx="3765170" cy="26893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Gewinkelte Verbindung 293"/>
          <p:cNvCxnSpPr>
            <a:stCxn id="4" idx="2"/>
            <a:endCxn id="186" idx="1"/>
          </p:cNvCxnSpPr>
          <p:nvPr/>
        </p:nvCxnSpPr>
        <p:spPr>
          <a:xfrm rot="16200000" flipH="1">
            <a:off x="-288026" y="3243109"/>
            <a:ext cx="6126514" cy="27176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Gewinkelte Verbindung 295"/>
          <p:cNvCxnSpPr>
            <a:stCxn id="4" idx="2"/>
            <a:endCxn id="187" idx="1"/>
          </p:cNvCxnSpPr>
          <p:nvPr/>
        </p:nvCxnSpPr>
        <p:spPr>
          <a:xfrm rot="16200000" flipH="1">
            <a:off x="1682506" y="1272577"/>
            <a:ext cx="2155595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Gewinkelte Verbindung 297"/>
          <p:cNvCxnSpPr>
            <a:stCxn id="4" idx="2"/>
            <a:endCxn id="192" idx="1"/>
          </p:cNvCxnSpPr>
          <p:nvPr/>
        </p:nvCxnSpPr>
        <p:spPr>
          <a:xfrm rot="16200000" flipH="1">
            <a:off x="-565537" y="3520620"/>
            <a:ext cx="6651681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Gewinkelte Verbindung 299"/>
          <p:cNvCxnSpPr>
            <a:stCxn id="4" idx="2"/>
            <a:endCxn id="193" idx="1"/>
          </p:cNvCxnSpPr>
          <p:nvPr/>
        </p:nvCxnSpPr>
        <p:spPr>
          <a:xfrm rot="16200000" flipH="1">
            <a:off x="2004002" y="951081"/>
            <a:ext cx="1512602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Gewinkelte Verbindung 301"/>
          <p:cNvCxnSpPr>
            <a:stCxn id="4" idx="2"/>
            <a:endCxn id="194" idx="1"/>
          </p:cNvCxnSpPr>
          <p:nvPr/>
        </p:nvCxnSpPr>
        <p:spPr>
          <a:xfrm rot="16200000" flipH="1">
            <a:off x="-838999" y="3794082"/>
            <a:ext cx="7198604" cy="2687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Gewinkelte Verbindung 308"/>
          <p:cNvCxnSpPr>
            <a:stCxn id="182" idx="3"/>
            <a:endCxn id="128" idx="1"/>
          </p:cNvCxnSpPr>
          <p:nvPr/>
        </p:nvCxnSpPr>
        <p:spPr>
          <a:xfrm>
            <a:off x="5128827" y="4348356"/>
            <a:ext cx="876525" cy="33497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Gewinkelte Verbindung 310"/>
          <p:cNvCxnSpPr>
            <a:stCxn id="184" idx="3"/>
            <a:endCxn id="128" idx="1"/>
          </p:cNvCxnSpPr>
          <p:nvPr/>
        </p:nvCxnSpPr>
        <p:spPr>
          <a:xfrm>
            <a:off x="5128827" y="4670954"/>
            <a:ext cx="876525" cy="123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Gewinkelte Verbindung 312"/>
          <p:cNvCxnSpPr>
            <a:stCxn id="185" idx="3"/>
            <a:endCxn id="128" idx="1"/>
          </p:cNvCxnSpPr>
          <p:nvPr/>
        </p:nvCxnSpPr>
        <p:spPr>
          <a:xfrm flipV="1">
            <a:off x="5128827" y="4683326"/>
            <a:ext cx="876525" cy="30587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Gewinkelte Verbindung 314"/>
          <p:cNvCxnSpPr>
            <a:stCxn id="183" idx="3"/>
            <a:endCxn id="128" idx="1"/>
          </p:cNvCxnSpPr>
          <p:nvPr/>
        </p:nvCxnSpPr>
        <p:spPr>
          <a:xfrm flipV="1">
            <a:off x="5128827" y="4683326"/>
            <a:ext cx="876525" cy="62053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Gewinkelte Verbindung 318"/>
          <p:cNvCxnSpPr>
            <a:stCxn id="187" idx="3"/>
            <a:endCxn id="38" idx="1"/>
          </p:cNvCxnSpPr>
          <p:nvPr/>
        </p:nvCxnSpPr>
        <p:spPr>
          <a:xfrm flipV="1">
            <a:off x="5127281" y="2920759"/>
            <a:ext cx="865371" cy="77352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Gewinkelte Verbindung 354"/>
          <p:cNvCxnSpPr>
            <a:stCxn id="193" idx="3"/>
            <a:endCxn id="38" idx="1"/>
          </p:cNvCxnSpPr>
          <p:nvPr/>
        </p:nvCxnSpPr>
        <p:spPr>
          <a:xfrm flipV="1">
            <a:off x="5127281" y="2920759"/>
            <a:ext cx="865371" cy="13053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winkelte Verbindung 147"/>
          <p:cNvCxnSpPr>
            <a:stCxn id="23" idx="2"/>
            <a:endCxn id="8" idx="1"/>
          </p:cNvCxnSpPr>
          <p:nvPr/>
        </p:nvCxnSpPr>
        <p:spPr>
          <a:xfrm rot="16200000" flipH="1">
            <a:off x="3357055" y="1328343"/>
            <a:ext cx="399320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winkelte Verbindung 195"/>
          <p:cNvCxnSpPr>
            <a:stCxn id="23" idx="2"/>
            <a:endCxn id="75" idx="1"/>
          </p:cNvCxnSpPr>
          <p:nvPr/>
        </p:nvCxnSpPr>
        <p:spPr>
          <a:xfrm rot="16200000" flipH="1">
            <a:off x="3030109" y="1655289"/>
            <a:ext cx="1053212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winkelte Verbindung 196"/>
          <p:cNvCxnSpPr>
            <a:stCxn id="23" idx="2"/>
            <a:endCxn id="78" idx="1"/>
          </p:cNvCxnSpPr>
          <p:nvPr/>
        </p:nvCxnSpPr>
        <p:spPr>
          <a:xfrm rot="16200000" flipH="1">
            <a:off x="3194146" y="1491252"/>
            <a:ext cx="725138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winkelte Verbindung 197"/>
          <p:cNvCxnSpPr>
            <a:stCxn id="23" idx="2"/>
            <a:endCxn id="35" idx="1"/>
          </p:cNvCxnSpPr>
          <p:nvPr/>
        </p:nvCxnSpPr>
        <p:spPr>
          <a:xfrm rot="16200000" flipH="1">
            <a:off x="2381907" y="2303491"/>
            <a:ext cx="2351163" cy="1096541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winkelte Verbindung 198"/>
          <p:cNvCxnSpPr>
            <a:stCxn id="23" idx="2"/>
            <a:endCxn id="184" idx="1"/>
          </p:cNvCxnSpPr>
          <p:nvPr/>
        </p:nvCxnSpPr>
        <p:spPr>
          <a:xfrm rot="16200000" flipH="1">
            <a:off x="2060102" y="2625296"/>
            <a:ext cx="2994773" cy="1096541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winkelte Verbindung 199"/>
          <p:cNvCxnSpPr>
            <a:stCxn id="23" idx="2"/>
            <a:endCxn id="182" idx="1"/>
          </p:cNvCxnSpPr>
          <p:nvPr/>
        </p:nvCxnSpPr>
        <p:spPr>
          <a:xfrm rot="16200000" flipH="1">
            <a:off x="2221401" y="2463997"/>
            <a:ext cx="2672175" cy="1096541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winkelte Verbindung 200"/>
          <p:cNvCxnSpPr>
            <a:stCxn id="23" idx="2"/>
            <a:endCxn id="185" idx="1"/>
          </p:cNvCxnSpPr>
          <p:nvPr/>
        </p:nvCxnSpPr>
        <p:spPr>
          <a:xfrm rot="16200000" flipH="1">
            <a:off x="1900976" y="2784422"/>
            <a:ext cx="3313024" cy="1096541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winkelte Verbindung 201"/>
          <p:cNvCxnSpPr>
            <a:stCxn id="23" idx="2"/>
            <a:endCxn id="193" idx="1"/>
          </p:cNvCxnSpPr>
          <p:nvPr/>
        </p:nvCxnSpPr>
        <p:spPr>
          <a:xfrm rot="16200000" flipH="1">
            <a:off x="2869160" y="1816238"/>
            <a:ext cx="1375111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Gewinkelte Verbindung 203"/>
          <p:cNvCxnSpPr>
            <a:stCxn id="23" idx="2"/>
            <a:endCxn id="183" idx="1"/>
          </p:cNvCxnSpPr>
          <p:nvPr/>
        </p:nvCxnSpPr>
        <p:spPr>
          <a:xfrm rot="16200000" flipH="1">
            <a:off x="1743649" y="2941749"/>
            <a:ext cx="3627679" cy="1096541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Gewinkelte Verbindung 204"/>
          <p:cNvCxnSpPr>
            <a:stCxn id="23" idx="2"/>
            <a:endCxn id="187" idx="1"/>
          </p:cNvCxnSpPr>
          <p:nvPr/>
        </p:nvCxnSpPr>
        <p:spPr>
          <a:xfrm rot="16200000" flipH="1">
            <a:off x="2547663" y="2137735"/>
            <a:ext cx="2018104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Gewinkelte Verbindung 205"/>
          <p:cNvCxnSpPr>
            <a:stCxn id="23" idx="2"/>
            <a:endCxn id="194" idx="1"/>
          </p:cNvCxnSpPr>
          <p:nvPr/>
        </p:nvCxnSpPr>
        <p:spPr>
          <a:xfrm rot="16200000" flipH="1">
            <a:off x="26159" y="4659239"/>
            <a:ext cx="7061113" cy="1094995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0" y="8473008"/>
            <a:ext cx="12801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feld 125"/>
          <p:cNvSpPr txBox="1"/>
          <p:nvPr/>
        </p:nvSpPr>
        <p:spPr>
          <a:xfrm>
            <a:off x="5934422" y="8614182"/>
            <a:ext cx="159270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000"/>
            </a:lvl1pPr>
          </a:lstStyle>
          <a:p>
            <a:r>
              <a:rPr lang="de-DE" dirty="0"/>
              <a:t>GIS</a:t>
            </a:r>
            <a:endParaRPr lang="de-DE" dirty="0"/>
          </a:p>
        </p:txBody>
      </p:sp>
      <p:cxnSp>
        <p:nvCxnSpPr>
          <p:cNvPr id="260" name="Gewinkelte Verbindung 259"/>
          <p:cNvCxnSpPr>
            <a:stCxn id="35" idx="3"/>
            <a:endCxn id="128" idx="1"/>
          </p:cNvCxnSpPr>
          <p:nvPr/>
        </p:nvCxnSpPr>
        <p:spPr>
          <a:xfrm>
            <a:off x="5128827" y="4027344"/>
            <a:ext cx="876525" cy="65598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lussdiagramm: Vordefinierter Prozess 161"/>
          <p:cNvSpPr/>
          <p:nvPr/>
        </p:nvSpPr>
        <p:spPr>
          <a:xfrm>
            <a:off x="4083356" y="6220571"/>
            <a:ext cx="1023068" cy="160820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S-413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71" name="Gewinkelte Verbindung 70"/>
          <p:cNvCxnSpPr>
            <a:stCxn id="4" idx="2"/>
            <a:endCxn id="162" idx="1"/>
          </p:cNvCxnSpPr>
          <p:nvPr/>
        </p:nvCxnSpPr>
        <p:spPr>
          <a:xfrm rot="16200000" flipH="1">
            <a:off x="368729" y="2586353"/>
            <a:ext cx="4762291" cy="266696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feld 110"/>
          <p:cNvSpPr txBox="1"/>
          <p:nvPr/>
        </p:nvSpPr>
        <p:spPr>
          <a:xfrm>
            <a:off x="9707332" y="2153654"/>
            <a:ext cx="157754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Discuss</a:t>
            </a:r>
            <a:r>
              <a:rPr lang="de-DE" sz="1000" dirty="0" smtClean="0"/>
              <a:t>  </a:t>
            </a:r>
            <a:r>
              <a:rPr lang="de-DE" sz="1000" dirty="0" err="1" smtClean="0"/>
              <a:t>with</a:t>
            </a:r>
            <a:r>
              <a:rPr lang="de-DE" sz="1000" dirty="0" smtClean="0"/>
              <a:t> IMO </a:t>
            </a:r>
            <a:r>
              <a:rPr lang="de-DE" sz="1000" dirty="0" err="1" smtClean="0"/>
              <a:t>whether</a:t>
            </a:r>
            <a:r>
              <a:rPr lang="de-DE" sz="1000" dirty="0" smtClean="0"/>
              <a:t> </a:t>
            </a:r>
            <a:r>
              <a:rPr lang="de-DE" sz="1000" dirty="0" err="1" smtClean="0"/>
              <a:t>these</a:t>
            </a:r>
            <a:r>
              <a:rPr lang="de-DE" sz="1000" dirty="0" smtClean="0"/>
              <a:t> Guidelines </a:t>
            </a:r>
            <a:r>
              <a:rPr lang="de-DE" sz="1000" dirty="0" err="1" smtClean="0"/>
              <a:t>are</a:t>
            </a:r>
            <a:r>
              <a:rPr lang="de-DE" sz="1000" dirty="0" smtClean="0"/>
              <a:t> </a:t>
            </a:r>
            <a:r>
              <a:rPr lang="de-DE" sz="1000" dirty="0" err="1" smtClean="0"/>
              <a:t>applicable</a:t>
            </a:r>
            <a:r>
              <a:rPr lang="de-DE" sz="1000" dirty="0" smtClean="0"/>
              <a:t>  </a:t>
            </a:r>
            <a:r>
              <a:rPr lang="de-DE" sz="1000" dirty="0" err="1" smtClean="0"/>
              <a:t>to</a:t>
            </a:r>
            <a:r>
              <a:rPr lang="de-DE" sz="1000" dirty="0" smtClean="0"/>
              <a:t> SENC </a:t>
            </a:r>
            <a:r>
              <a:rPr lang="de-DE" sz="1000" dirty="0" err="1" smtClean="0"/>
              <a:t>provision</a:t>
            </a:r>
            <a:r>
              <a:rPr lang="de-DE" sz="1000" dirty="0" smtClean="0"/>
              <a:t> </a:t>
            </a:r>
            <a:r>
              <a:rPr lang="de-DE" sz="1000" dirty="0" err="1" smtClean="0"/>
              <a:t>by</a:t>
            </a:r>
            <a:r>
              <a:rPr lang="de-DE" sz="1000" dirty="0" smtClean="0"/>
              <a:t> Radio </a:t>
            </a:r>
            <a:endParaRPr lang="de-DE" sz="1000" dirty="0"/>
          </a:p>
        </p:txBody>
      </p:sp>
      <p:cxnSp>
        <p:nvCxnSpPr>
          <p:cNvPr id="113" name="Gerade Verbindung 112"/>
          <p:cNvCxnSpPr>
            <a:stCxn id="111" idx="0"/>
            <a:endCxn id="18" idx="2"/>
          </p:cNvCxnSpPr>
          <p:nvPr/>
        </p:nvCxnSpPr>
        <p:spPr>
          <a:xfrm flipV="1">
            <a:off x="10496107" y="1759327"/>
            <a:ext cx="435540" cy="3943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feld 212"/>
          <p:cNvSpPr txBox="1"/>
          <p:nvPr/>
        </p:nvSpPr>
        <p:spPr>
          <a:xfrm>
            <a:off x="5934422" y="7388205"/>
            <a:ext cx="1577549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To</a:t>
            </a:r>
            <a:r>
              <a:rPr lang="de-DE" sz="1000" dirty="0" smtClean="0"/>
              <a:t> </a:t>
            </a:r>
            <a:r>
              <a:rPr lang="de-DE" sz="1000" dirty="0" err="1" smtClean="0"/>
              <a:t>be</a:t>
            </a:r>
            <a:r>
              <a:rPr lang="de-DE" sz="1000" dirty="0" smtClean="0"/>
              <a:t> </a:t>
            </a:r>
            <a:r>
              <a:rPr lang="de-DE" sz="1000" dirty="0" err="1" smtClean="0"/>
              <a:t>used</a:t>
            </a:r>
            <a:r>
              <a:rPr lang="de-DE" sz="1000" dirty="0" smtClean="0"/>
              <a:t> 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cross</a:t>
            </a:r>
            <a:r>
              <a:rPr lang="de-DE" sz="1000" dirty="0" smtClean="0"/>
              <a:t> check of </a:t>
            </a:r>
            <a:r>
              <a:rPr lang="de-DE" sz="1000" dirty="0" err="1" smtClean="0"/>
              <a:t>data</a:t>
            </a:r>
            <a:r>
              <a:rPr lang="de-DE" sz="1000" dirty="0" smtClean="0"/>
              <a:t> </a:t>
            </a:r>
            <a:r>
              <a:rPr lang="de-DE" sz="1000" dirty="0" err="1" smtClean="0"/>
              <a:t>currentness</a:t>
            </a:r>
            <a:r>
              <a:rPr lang="de-DE" sz="1000" dirty="0" smtClean="0"/>
              <a:t>  </a:t>
            </a:r>
            <a:r>
              <a:rPr lang="de-DE" sz="1000" dirty="0" err="1" smtClean="0"/>
              <a:t>by</a:t>
            </a:r>
            <a:r>
              <a:rPr lang="de-DE" sz="1000" dirty="0" smtClean="0"/>
              <a:t> PSC </a:t>
            </a:r>
            <a:r>
              <a:rPr lang="de-DE" sz="1000" dirty="0" err="1" smtClean="0"/>
              <a:t>officers</a:t>
            </a:r>
            <a:r>
              <a:rPr lang="de-DE" sz="1000" dirty="0" smtClean="0"/>
              <a:t> </a:t>
            </a:r>
            <a:endParaRPr lang="de-DE" sz="1000" dirty="0"/>
          </a:p>
        </p:txBody>
      </p:sp>
      <p:cxnSp>
        <p:nvCxnSpPr>
          <p:cNvPr id="115" name="Gerade Verbindung 114"/>
          <p:cNvCxnSpPr>
            <a:stCxn id="186" idx="3"/>
            <a:endCxn id="213" idx="1"/>
          </p:cNvCxnSpPr>
          <p:nvPr/>
        </p:nvCxnSpPr>
        <p:spPr>
          <a:xfrm>
            <a:off x="5157137" y="7665204"/>
            <a:ext cx="7772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ylinder 103"/>
          <p:cNvSpPr/>
          <p:nvPr/>
        </p:nvSpPr>
        <p:spPr>
          <a:xfrm>
            <a:off x="9542133" y="3449305"/>
            <a:ext cx="1706880" cy="645147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Back -</a:t>
            </a:r>
            <a:r>
              <a:rPr lang="de-DE" sz="1000" dirty="0" err="1" smtClean="0">
                <a:solidFill>
                  <a:schemeClr val="tx1"/>
                </a:solidFill>
              </a:rPr>
              <a:t>up</a:t>
            </a:r>
            <a:r>
              <a:rPr lang="de-DE" sz="1000" dirty="0" smtClean="0">
                <a:solidFill>
                  <a:schemeClr val="tx1"/>
                </a:solidFill>
              </a:rPr>
              <a:t> of  S-100 </a:t>
            </a:r>
            <a:r>
              <a:rPr lang="de-DE" sz="1000" dirty="0" err="1">
                <a:solidFill>
                  <a:schemeClr val="tx1"/>
                </a:solidFill>
              </a:rPr>
              <a:t>based</a:t>
            </a:r>
            <a:r>
              <a:rPr lang="de-DE" sz="1000" dirty="0">
                <a:solidFill>
                  <a:schemeClr val="tx1"/>
                </a:solidFill>
              </a:rPr>
              <a:t> ECDIS</a:t>
            </a:r>
          </a:p>
        </p:txBody>
      </p:sp>
      <p:cxnSp>
        <p:nvCxnSpPr>
          <p:cNvPr id="5" name="Gerade Verbindung mit Pfeil 4"/>
          <p:cNvCxnSpPr>
            <a:stCxn id="6" idx="4"/>
            <a:endCxn id="104" idx="2"/>
          </p:cNvCxnSpPr>
          <p:nvPr/>
        </p:nvCxnSpPr>
        <p:spPr>
          <a:xfrm flipV="1">
            <a:off x="9132033" y="3771879"/>
            <a:ext cx="41010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/>
          <p:cNvSpPr txBox="1"/>
          <p:nvPr/>
        </p:nvSpPr>
        <p:spPr>
          <a:xfrm>
            <a:off x="5934422" y="5524513"/>
            <a:ext cx="210300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Current</a:t>
            </a:r>
            <a:r>
              <a:rPr lang="de-DE" sz="1000" dirty="0" smtClean="0"/>
              <a:t> </a:t>
            </a:r>
            <a:r>
              <a:rPr lang="de-DE" sz="1000" dirty="0" err="1" smtClean="0"/>
              <a:t>development</a:t>
            </a:r>
            <a:r>
              <a:rPr lang="de-DE" sz="1000" dirty="0" smtClean="0"/>
              <a:t> </a:t>
            </a:r>
            <a:r>
              <a:rPr lang="de-DE" sz="1000" dirty="0" err="1" smtClean="0"/>
              <a:t>status</a:t>
            </a:r>
            <a:r>
              <a:rPr lang="de-DE" sz="1000" dirty="0" smtClean="0"/>
              <a:t> </a:t>
            </a:r>
            <a:r>
              <a:rPr lang="de-DE" sz="1000" dirty="0" err="1" smtClean="0"/>
              <a:t>is</a:t>
            </a:r>
            <a:r>
              <a:rPr lang="de-DE" sz="1000" dirty="0" smtClean="0"/>
              <a:t> not S-100 </a:t>
            </a:r>
            <a:r>
              <a:rPr lang="de-DE" sz="1000" dirty="0" err="1" smtClean="0"/>
              <a:t>compliant</a:t>
            </a:r>
            <a:r>
              <a:rPr lang="de-DE" sz="1000" dirty="0" smtClean="0"/>
              <a:t>,</a:t>
            </a:r>
          </a:p>
          <a:p>
            <a:endParaRPr lang="de-DE" sz="1000" dirty="0" smtClean="0"/>
          </a:p>
          <a:p>
            <a:r>
              <a:rPr lang="de-DE" sz="1000" dirty="0" smtClean="0"/>
              <a:t>S-411 </a:t>
            </a:r>
            <a:r>
              <a:rPr lang="de-DE" sz="1000" dirty="0" err="1" smtClean="0"/>
              <a:t>could</a:t>
            </a:r>
            <a:r>
              <a:rPr lang="de-DE" sz="1000" dirty="0" smtClean="0"/>
              <a:t> </a:t>
            </a:r>
            <a:r>
              <a:rPr lang="de-DE" sz="1000" dirty="0" err="1" smtClean="0"/>
              <a:t>be</a:t>
            </a:r>
            <a:r>
              <a:rPr lang="de-DE" sz="1000" dirty="0" smtClean="0"/>
              <a:t>  </a:t>
            </a:r>
            <a:r>
              <a:rPr lang="de-DE" sz="1000" dirty="0" err="1" smtClean="0"/>
              <a:t>interoperability</a:t>
            </a:r>
            <a:r>
              <a:rPr lang="de-DE" sz="1000" dirty="0" smtClean="0"/>
              <a:t> </a:t>
            </a:r>
            <a:r>
              <a:rPr lang="de-DE" sz="1000" dirty="0" err="1" smtClean="0"/>
              <a:t>level</a:t>
            </a:r>
            <a:r>
              <a:rPr lang="de-DE" sz="1000" dirty="0" smtClean="0"/>
              <a:t> 1 </a:t>
            </a:r>
            <a:r>
              <a:rPr lang="de-DE" sz="1000" dirty="0" err="1" smtClean="0"/>
              <a:t>or</a:t>
            </a:r>
            <a:r>
              <a:rPr lang="de-DE" sz="1000" dirty="0" smtClean="0"/>
              <a:t> 2 </a:t>
            </a:r>
            <a:r>
              <a:rPr lang="de-DE" sz="1000" dirty="0" err="1" smtClean="0"/>
              <a:t>as</a:t>
            </a:r>
            <a:r>
              <a:rPr lang="de-DE" sz="1000" dirty="0" smtClean="0"/>
              <a:t> </a:t>
            </a:r>
            <a:r>
              <a:rPr lang="de-DE" sz="1000" dirty="0" err="1" smtClean="0"/>
              <a:t>this</a:t>
            </a:r>
            <a:r>
              <a:rPr lang="de-DE" sz="1000" dirty="0" smtClean="0"/>
              <a:t>  </a:t>
            </a:r>
            <a:r>
              <a:rPr lang="de-DE" sz="1000" dirty="0" err="1" smtClean="0"/>
              <a:t>information</a:t>
            </a:r>
            <a:r>
              <a:rPr lang="de-DE" sz="1000" dirty="0" smtClean="0"/>
              <a:t> </a:t>
            </a:r>
            <a:r>
              <a:rPr lang="de-DE" sz="1000" dirty="0" err="1" smtClean="0"/>
              <a:t>could</a:t>
            </a:r>
            <a:r>
              <a:rPr lang="de-DE" sz="1000" dirty="0" smtClean="0"/>
              <a:t> </a:t>
            </a:r>
            <a:r>
              <a:rPr lang="de-DE" sz="1000" dirty="0" err="1" smtClean="0"/>
              <a:t>have</a:t>
            </a:r>
            <a:r>
              <a:rPr lang="de-DE" sz="1000" dirty="0" smtClean="0"/>
              <a:t> </a:t>
            </a:r>
            <a:r>
              <a:rPr lang="de-DE" sz="1000" dirty="0" err="1" smtClean="0"/>
              <a:t>navigational</a:t>
            </a:r>
            <a:r>
              <a:rPr lang="de-DE" sz="1000" dirty="0" smtClean="0"/>
              <a:t> </a:t>
            </a:r>
            <a:r>
              <a:rPr lang="de-DE" sz="1000" dirty="0" err="1" smtClean="0"/>
              <a:t>significance</a:t>
            </a:r>
            <a:r>
              <a:rPr lang="de-DE" sz="1000" dirty="0" smtClean="0"/>
              <a:t>. </a:t>
            </a:r>
            <a:endParaRPr lang="de-DE" sz="1000" dirty="0"/>
          </a:p>
        </p:txBody>
      </p:sp>
      <p:cxnSp>
        <p:nvCxnSpPr>
          <p:cNvPr id="15" name="Gerade Verbindung mit Pfeil 14"/>
          <p:cNvCxnSpPr>
            <a:stCxn id="11" idx="6"/>
            <a:endCxn id="114" idx="1"/>
          </p:cNvCxnSpPr>
          <p:nvPr/>
        </p:nvCxnSpPr>
        <p:spPr>
          <a:xfrm flipV="1">
            <a:off x="5371831" y="6032345"/>
            <a:ext cx="56259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ussdiagramm: Vordefinierter Prozess 127"/>
          <p:cNvSpPr/>
          <p:nvPr/>
        </p:nvSpPr>
        <p:spPr>
          <a:xfrm>
            <a:off x="6005352" y="4553352"/>
            <a:ext cx="1005048" cy="259948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S-98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6693715" y="5070234"/>
            <a:ext cx="1362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/>
              <a:t>Interoperability</a:t>
            </a:r>
            <a:r>
              <a:rPr lang="de-DE" sz="1000" dirty="0" smtClean="0"/>
              <a:t> </a:t>
            </a:r>
            <a:r>
              <a:rPr lang="de-DE" sz="1000" dirty="0" err="1" smtClean="0"/>
              <a:t>level</a:t>
            </a:r>
            <a:r>
              <a:rPr lang="de-DE" sz="1000" dirty="0" smtClean="0"/>
              <a:t> 0</a:t>
            </a:r>
            <a:endParaRPr lang="de-DE" sz="1000" dirty="0"/>
          </a:p>
        </p:txBody>
      </p:sp>
      <p:cxnSp>
        <p:nvCxnSpPr>
          <p:cNvPr id="138" name="Gerade Verbindung mit Pfeil 137"/>
          <p:cNvCxnSpPr>
            <a:endCxn id="128" idx="2"/>
          </p:cNvCxnSpPr>
          <p:nvPr/>
        </p:nvCxnSpPr>
        <p:spPr>
          <a:xfrm flipH="1" flipV="1">
            <a:off x="6507876" y="4813300"/>
            <a:ext cx="205100" cy="297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r Verbinder 56"/>
          <p:cNvCxnSpPr>
            <a:stCxn id="128" idx="3"/>
            <a:endCxn id="6" idx="2"/>
          </p:cNvCxnSpPr>
          <p:nvPr/>
        </p:nvCxnSpPr>
        <p:spPr>
          <a:xfrm flipV="1">
            <a:off x="7010400" y="3771880"/>
            <a:ext cx="414753" cy="9114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859663" y="5513770"/>
            <a:ext cx="1512168" cy="1037151"/>
          </a:xfrm>
          <a:prstGeom prst="ellipse">
            <a:avLst/>
          </a:prstGeom>
          <a:solidFill>
            <a:schemeClr val="accent2">
              <a:lumMod val="40000"/>
              <a:lumOff val="60000"/>
              <a:alpha val="24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Textfeld 160"/>
          <p:cNvSpPr txBox="1"/>
          <p:nvPr/>
        </p:nvSpPr>
        <p:spPr>
          <a:xfrm>
            <a:off x="5934422" y="7985383"/>
            <a:ext cx="159270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Pending</a:t>
            </a:r>
            <a:r>
              <a:rPr lang="de-DE" sz="1000" dirty="0" smtClean="0"/>
              <a:t>, </a:t>
            </a:r>
            <a:r>
              <a:rPr lang="de-DE" sz="1000" dirty="0" err="1" smtClean="0"/>
              <a:t>development</a:t>
            </a:r>
            <a:r>
              <a:rPr lang="de-DE" sz="1000" dirty="0" smtClean="0"/>
              <a:t> </a:t>
            </a:r>
            <a:r>
              <a:rPr lang="de-DE" sz="1000" dirty="0" err="1" smtClean="0"/>
              <a:t>subject</a:t>
            </a:r>
            <a:r>
              <a:rPr lang="de-DE" sz="1000" dirty="0" smtClean="0"/>
              <a:t> </a:t>
            </a:r>
            <a:r>
              <a:rPr lang="de-DE" sz="1000" dirty="0" err="1" smtClean="0"/>
              <a:t>to</a:t>
            </a:r>
            <a:r>
              <a:rPr lang="de-DE" sz="1000" dirty="0" smtClean="0"/>
              <a:t> </a:t>
            </a:r>
            <a:r>
              <a:rPr lang="de-DE" sz="1000" dirty="0" err="1" smtClean="0"/>
              <a:t>request</a:t>
            </a:r>
            <a:endParaRPr lang="de-DE" sz="1000" dirty="0"/>
          </a:p>
        </p:txBody>
      </p:sp>
      <p:cxnSp>
        <p:nvCxnSpPr>
          <p:cNvPr id="92" name="Gerader Verbinder 91"/>
          <p:cNvCxnSpPr>
            <a:stCxn id="192" idx="3"/>
            <a:endCxn id="161" idx="1"/>
          </p:cNvCxnSpPr>
          <p:nvPr/>
        </p:nvCxnSpPr>
        <p:spPr>
          <a:xfrm flipV="1">
            <a:off x="5127281" y="8185438"/>
            <a:ext cx="807141" cy="4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>
            <a:stCxn id="194" idx="3"/>
            <a:endCxn id="126" idx="1"/>
          </p:cNvCxnSpPr>
          <p:nvPr/>
        </p:nvCxnSpPr>
        <p:spPr>
          <a:xfrm flipV="1">
            <a:off x="5127281" y="8737293"/>
            <a:ext cx="8071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A3-Papier (297 x 420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BSH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Schröder-Fürstenberg</dc:creator>
  <cp:lastModifiedBy>Jens Schröder-Fürstenberg</cp:lastModifiedBy>
  <cp:revision>62</cp:revision>
  <dcterms:created xsi:type="dcterms:W3CDTF">2018-03-21T20:04:12Z</dcterms:created>
  <dcterms:modified xsi:type="dcterms:W3CDTF">2020-01-28T14:33:39Z</dcterms:modified>
</cp:coreProperties>
</file>