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0" r:id="rId5"/>
  </p:sldMasterIdLst>
  <p:notesMasterIdLst>
    <p:notesMasterId r:id="rId30"/>
  </p:notesMasterIdLst>
  <p:sldIdLst>
    <p:sldId id="256" r:id="rId6"/>
    <p:sldId id="5931" r:id="rId7"/>
    <p:sldId id="346" r:id="rId8"/>
    <p:sldId id="350" r:id="rId9"/>
    <p:sldId id="348" r:id="rId10"/>
    <p:sldId id="5925" r:id="rId11"/>
    <p:sldId id="258" r:id="rId12"/>
    <p:sldId id="259" r:id="rId13"/>
    <p:sldId id="260" r:id="rId14"/>
    <p:sldId id="262" r:id="rId15"/>
    <p:sldId id="5927" r:id="rId16"/>
    <p:sldId id="3795" r:id="rId17"/>
    <p:sldId id="5928" r:id="rId18"/>
    <p:sldId id="5922" r:id="rId19"/>
    <p:sldId id="267" r:id="rId20"/>
    <p:sldId id="269" r:id="rId21"/>
    <p:sldId id="322" r:id="rId22"/>
    <p:sldId id="323" r:id="rId23"/>
    <p:sldId id="292" r:id="rId24"/>
    <p:sldId id="293" r:id="rId25"/>
    <p:sldId id="5932" r:id="rId26"/>
    <p:sldId id="5924" r:id="rId27"/>
    <p:sldId id="5933" r:id="rId28"/>
    <p:sldId id="345" r:id="rId29"/>
  </p:sldIdLst>
  <p:sldSz cx="24384000" cy="13716000"/>
  <p:notesSz cx="6858000" cy="9144000"/>
  <p:embeddedFontLst>
    <p:embeddedFont>
      <p:font typeface="Helvetica Neue" panose="020B0604020202020204" charset="0"/>
      <p:regular r:id="rId31"/>
      <p:bold r:id="rId32"/>
      <p:italic r:id="rId33"/>
      <p:boldItalic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6" roundtripDataSignature="AMtx7mhNwsXB84lR5J/SBb89N7NXgUnf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80" autoAdjust="0"/>
    <p:restoredTop sz="94660"/>
  </p:normalViewPr>
  <p:slideViewPr>
    <p:cSldViewPr snapToGrid="0">
      <p:cViewPr>
        <p:scale>
          <a:sx n="33" d="100"/>
          <a:sy n="33" d="100"/>
        </p:scale>
        <p:origin x="99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117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12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116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11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11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8" name="Google Shape;72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476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5789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</a:pPr>
            <a:endParaRPr/>
          </a:p>
        </p:txBody>
      </p:sp>
      <p:sp>
        <p:nvSpPr>
          <p:cNvPr id="230" name="Google Shape;23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8" name="Google Shape;72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3" name="Google Shape;73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0" name="Google Shape;50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5" name="Google Shape;5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7797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26F26-ABA8-ADB5-2A6D-C1B338A82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60AE30-0005-C082-7CF9-7DAACC163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287504-658A-73E6-8FF0-B2A9D6F5F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5279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>
          <a:extLst>
            <a:ext uri="{FF2B5EF4-FFF2-40B4-BE49-F238E27FC236}">
              <a16:creationId xmlns:a16="http://schemas.microsoft.com/office/drawing/2014/main" id="{03907E8E-58EA-9CCC-1A4D-125F1B10B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3:notes">
            <a:extLst>
              <a:ext uri="{FF2B5EF4-FFF2-40B4-BE49-F238E27FC236}">
                <a16:creationId xmlns:a16="http://schemas.microsoft.com/office/drawing/2014/main" id="{118E8E8D-4141-D096-5E98-A8FB6C032E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13:notes">
            <a:extLst>
              <a:ext uri="{FF2B5EF4-FFF2-40B4-BE49-F238E27FC236}">
                <a16:creationId xmlns:a16="http://schemas.microsoft.com/office/drawing/2014/main" id="{B500CD43-31F3-D0EF-5BD2-B3DB4FE4E5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1677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8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7" name="Google Shape;87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6d2b4813b_0_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g106d2b4813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48b048257f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48b048257f_0_2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8b048257f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48b048257f_0_2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0877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48b048257f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48b048257f_0_2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668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48b048257f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48b048257f_0_2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49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hit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0"/>
          <p:cNvSpPr txBox="1">
            <a:spLocks noGrp="1"/>
          </p:cNvSpPr>
          <p:nvPr>
            <p:ph type="body" idx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3600"/>
              <a:buFont typeface="Arial"/>
              <a:buNone/>
              <a:defRPr sz="3600" b="1">
                <a:solidFill>
                  <a:srgbClr val="00B1FF"/>
                </a:solidFill>
              </a:defRPr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90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14035938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1600"/>
              <a:buFont typeface="Arial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90"/>
          <p:cNvSpPr txBox="1">
            <a:spLocks noGrp="1"/>
          </p:cNvSpPr>
          <p:nvPr>
            <p:ph type="body" idx="2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5500"/>
              <a:buFont typeface="Arial"/>
              <a:buNone/>
              <a:defRPr sz="5500" b="1">
                <a:solidFill>
                  <a:srgbClr val="00B1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5500"/>
              <a:buFont typeface="Arial"/>
              <a:buNone/>
              <a:defRPr sz="5500" b="1">
                <a:solidFill>
                  <a:srgbClr val="00B1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5500"/>
              <a:buFont typeface="Arial"/>
              <a:buNone/>
              <a:defRPr sz="5500" b="1">
                <a:solidFill>
                  <a:srgbClr val="00B1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5500"/>
              <a:buFont typeface="Arial"/>
              <a:buNone/>
              <a:defRPr sz="5500" b="1">
                <a:solidFill>
                  <a:srgbClr val="00B1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5500"/>
              <a:buFont typeface="Arial"/>
              <a:buNone/>
              <a:defRPr sz="5500" b="1">
                <a:solidFill>
                  <a:srgbClr val="00B1FF"/>
                </a:solidFill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>
            <a:endParaRPr/>
          </a:p>
        </p:txBody>
      </p:sp>
      <p:pic>
        <p:nvPicPr>
          <p:cNvPr id="13" name="Google Shape;13;p90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4053" y="2390223"/>
            <a:ext cx="10429948" cy="1132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9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374" y="918735"/>
            <a:ext cx="6126909" cy="312168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9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sion Slide">
  <p:cSld name="Mission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g106d2b4813b_0_471" descr="Asset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74288" y="-51154"/>
            <a:ext cx="25532576" cy="1376825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g106d2b4813b_0_471"/>
          <p:cNvSpPr txBox="1"/>
          <p:nvPr/>
        </p:nvSpPr>
        <p:spPr>
          <a:xfrm>
            <a:off x="9094174" y="1185025"/>
            <a:ext cx="97791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Arial"/>
              <a:buNone/>
            </a:pPr>
            <a:r>
              <a:rPr lang="en-US" sz="8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is OGC?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g106d2b4813b_0_471"/>
          <p:cNvSpPr/>
          <p:nvPr/>
        </p:nvSpPr>
        <p:spPr>
          <a:xfrm>
            <a:off x="9094174" y="2810850"/>
            <a:ext cx="3569400" cy="15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D5D5D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20;g106d2b4813b_0_471"/>
          <p:cNvSpPr txBox="1"/>
          <p:nvPr/>
        </p:nvSpPr>
        <p:spPr>
          <a:xfrm>
            <a:off x="9126851" y="3398183"/>
            <a:ext cx="14265299" cy="12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30"/>
              <a:buFont typeface="Arial"/>
              <a:buNone/>
            </a:pPr>
            <a:r>
              <a:rPr lang="en-US" sz="423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hub for thought leadership, innovation, and standards for all things related to location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21;g106d2b4813b_0_471"/>
          <p:cNvGrpSpPr/>
          <p:nvPr/>
        </p:nvGrpSpPr>
        <p:grpSpPr>
          <a:xfrm>
            <a:off x="9139766" y="4959790"/>
            <a:ext cx="14941200" cy="2343607"/>
            <a:chOff x="0" y="0"/>
            <a:chExt cx="14941200" cy="2343607"/>
          </a:xfrm>
        </p:grpSpPr>
        <p:sp>
          <p:nvSpPr>
            <p:cNvPr id="22" name="Google Shape;22;g106d2b4813b_0_471"/>
            <p:cNvSpPr txBox="1"/>
            <p:nvPr/>
          </p:nvSpPr>
          <p:spPr>
            <a:xfrm>
              <a:off x="0" y="0"/>
              <a:ext cx="14941200" cy="81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500"/>
                <a:buFont typeface="Arial"/>
                <a:buNone/>
              </a:pPr>
              <a:r>
                <a:rPr lang="en-US" sz="45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Our Vision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g106d2b4813b_0_471"/>
            <p:cNvSpPr txBox="1"/>
            <p:nvPr/>
          </p:nvSpPr>
          <p:spPr>
            <a:xfrm>
              <a:off x="0" y="948007"/>
              <a:ext cx="90585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500"/>
                <a:buFont typeface="Arial"/>
                <a:buNone/>
              </a:pPr>
              <a:r>
                <a:rPr lang="en-US" sz="3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Building the future of location with community and technology for the good of society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g106d2b4813b_0_471"/>
          <p:cNvGrpSpPr/>
          <p:nvPr/>
        </p:nvGrpSpPr>
        <p:grpSpPr>
          <a:xfrm>
            <a:off x="9126851" y="7607434"/>
            <a:ext cx="14941200" cy="2343607"/>
            <a:chOff x="0" y="0"/>
            <a:chExt cx="14941200" cy="2343607"/>
          </a:xfrm>
        </p:grpSpPr>
        <p:sp>
          <p:nvSpPr>
            <p:cNvPr id="25" name="Google Shape;25;g106d2b4813b_0_471"/>
            <p:cNvSpPr txBox="1"/>
            <p:nvPr/>
          </p:nvSpPr>
          <p:spPr>
            <a:xfrm>
              <a:off x="0" y="0"/>
              <a:ext cx="14941200" cy="81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500"/>
                <a:buFont typeface="Arial"/>
                <a:buNone/>
              </a:pPr>
              <a:r>
                <a:rPr lang="en-US" sz="45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Our Mission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g106d2b4813b_0_471"/>
            <p:cNvSpPr txBox="1"/>
            <p:nvPr/>
          </p:nvSpPr>
          <p:spPr>
            <a:xfrm>
              <a:off x="0" y="948007"/>
              <a:ext cx="109815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500"/>
                <a:buFont typeface="Arial"/>
                <a:buNone/>
              </a:pPr>
              <a:r>
                <a:rPr lang="en-US" sz="3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Make location information Findable, Accessible, Interoperable, and Reusable (FAIR)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27;g106d2b4813b_0_471"/>
          <p:cNvGrpSpPr/>
          <p:nvPr/>
        </p:nvGrpSpPr>
        <p:grpSpPr>
          <a:xfrm>
            <a:off x="9113935" y="10263567"/>
            <a:ext cx="14941200" cy="2326628"/>
            <a:chOff x="0" y="0"/>
            <a:chExt cx="14941200" cy="2326628"/>
          </a:xfrm>
        </p:grpSpPr>
        <p:sp>
          <p:nvSpPr>
            <p:cNvPr id="28" name="Google Shape;28;g106d2b4813b_0_471"/>
            <p:cNvSpPr txBox="1"/>
            <p:nvPr/>
          </p:nvSpPr>
          <p:spPr>
            <a:xfrm>
              <a:off x="0" y="0"/>
              <a:ext cx="14941200" cy="81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500"/>
                <a:buFont typeface="Arial"/>
                <a:buNone/>
              </a:pPr>
              <a:r>
                <a:rPr lang="en-US" sz="45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Our Approach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g106d2b4813b_0_471"/>
            <p:cNvSpPr txBox="1"/>
            <p:nvPr/>
          </p:nvSpPr>
          <p:spPr>
            <a:xfrm>
              <a:off x="0" y="931028"/>
              <a:ext cx="144249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500"/>
                <a:buFont typeface="Arial"/>
                <a:buNone/>
              </a:pPr>
              <a:r>
                <a:rPr lang="en-US" sz="3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 proven collaborative and agile process combining consensus-based standards, innovation project, and partnership building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g106d2b4813b_0_471"/>
          <p:cNvSpPr>
            <a:spLocks noGrp="1"/>
          </p:cNvSpPr>
          <p:nvPr>
            <p:ph type="pic" idx="2"/>
          </p:nvPr>
        </p:nvSpPr>
        <p:spPr>
          <a:xfrm>
            <a:off x="-8255127" y="1432795"/>
            <a:ext cx="16893000" cy="112437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g106d2b4813b_0_471"/>
          <p:cNvSpPr txBox="1">
            <a:spLocks noGrp="1"/>
          </p:cNvSpPr>
          <p:nvPr>
            <p:ph type="sldNum" idx="12"/>
          </p:nvPr>
        </p:nvSpPr>
        <p:spPr>
          <a:xfrm>
            <a:off x="11976360" y="13080314"/>
            <a:ext cx="4188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256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3D Mark.png" descr="3D Mark.png"/>
          <p:cNvPicPr>
            <a:picLocks noChangeAspect="1"/>
          </p:cNvPicPr>
          <p:nvPr/>
        </p:nvPicPr>
        <p:blipFill>
          <a:blip r:embed="rId2" cstate="screen">
            <a:alphaModFix amt="28042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45" y="856308"/>
            <a:ext cx="8991949" cy="8991949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Who Are Our Members?"/>
          <p:cNvSpPr txBox="1"/>
          <p:nvPr/>
        </p:nvSpPr>
        <p:spPr>
          <a:xfrm>
            <a:off x="9353429" y="667847"/>
            <a:ext cx="12970593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8500" b="1" spc="-170">
                <a:solidFill>
                  <a:srgbClr val="00B1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Who Are Our Members?</a:t>
            </a:r>
          </a:p>
        </p:txBody>
      </p:sp>
      <p:sp>
        <p:nvSpPr>
          <p:cNvPr id="59" name="Rectangle"/>
          <p:cNvSpPr/>
          <p:nvPr/>
        </p:nvSpPr>
        <p:spPr>
          <a:xfrm>
            <a:off x="9353429" y="2293671"/>
            <a:ext cx="3569395" cy="151694"/>
          </a:xfrm>
          <a:prstGeom prst="rect">
            <a:avLst/>
          </a:prstGeom>
          <a:solidFill>
            <a:srgbClr val="00B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Commercial"/>
          <p:cNvSpPr txBox="1"/>
          <p:nvPr/>
        </p:nvSpPr>
        <p:spPr>
          <a:xfrm>
            <a:off x="9268394" y="3052378"/>
            <a:ext cx="9779001" cy="766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algn="l" defTabSz="825500">
              <a:defRPr sz="45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Commercial</a:t>
            </a:r>
          </a:p>
        </p:txBody>
      </p:sp>
      <p:sp>
        <p:nvSpPr>
          <p:cNvPr id="61" name="Business Development…"/>
          <p:cNvSpPr txBox="1"/>
          <p:nvPr/>
        </p:nvSpPr>
        <p:spPr>
          <a:xfrm>
            <a:off x="9268394" y="4124597"/>
            <a:ext cx="7148976" cy="1300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40000"/>
              </a:lnSpc>
              <a:defRPr sz="3500">
                <a:latin typeface="+mn-lt"/>
                <a:ea typeface="+mn-ea"/>
                <a:cs typeface="+mn-cs"/>
                <a:sym typeface="Arial"/>
              </a:defRPr>
            </a:pPr>
            <a:r>
              <a:t>Business Development</a:t>
            </a:r>
          </a:p>
          <a:p>
            <a:pPr algn="l" defTabSz="457200">
              <a:lnSpc>
                <a:spcPct val="140000"/>
              </a:lnSpc>
              <a:defRPr sz="3500">
                <a:latin typeface="+mn-lt"/>
                <a:ea typeface="+mn-ea"/>
                <a:cs typeface="+mn-cs"/>
                <a:sym typeface="Arial"/>
              </a:defRPr>
            </a:pPr>
            <a:r>
              <a:t>Competitive Technical Advantage</a:t>
            </a:r>
          </a:p>
        </p:txBody>
      </p:sp>
      <p:sp>
        <p:nvSpPr>
          <p:cNvPr id="62" name="Government"/>
          <p:cNvSpPr txBox="1"/>
          <p:nvPr/>
        </p:nvSpPr>
        <p:spPr>
          <a:xfrm>
            <a:off x="9268394" y="6259315"/>
            <a:ext cx="9779001" cy="76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algn="l" defTabSz="825500">
              <a:defRPr sz="45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Government</a:t>
            </a:r>
          </a:p>
        </p:txBody>
      </p:sp>
      <p:sp>
        <p:nvSpPr>
          <p:cNvPr id="63" name="Research &amp; Academia"/>
          <p:cNvSpPr txBox="1"/>
          <p:nvPr/>
        </p:nvSpPr>
        <p:spPr>
          <a:xfrm>
            <a:off x="9235950" y="9848257"/>
            <a:ext cx="9779001" cy="76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algn="l" defTabSz="825500">
              <a:defRPr sz="45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Research &amp; Academia</a:t>
            </a:r>
          </a:p>
        </p:txBody>
      </p:sp>
      <p:sp>
        <p:nvSpPr>
          <p:cNvPr id="64" name="Global: Brand Exposure…"/>
          <p:cNvSpPr txBox="1"/>
          <p:nvPr/>
        </p:nvSpPr>
        <p:spPr>
          <a:xfrm>
            <a:off x="16282947" y="4124597"/>
            <a:ext cx="6158324" cy="1300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40000"/>
              </a:lnSpc>
              <a:defRPr sz="3500">
                <a:latin typeface="+mn-lt"/>
                <a:ea typeface="+mn-ea"/>
                <a:cs typeface="+mn-cs"/>
                <a:sym typeface="Arial"/>
              </a:defRPr>
            </a:pPr>
            <a:r>
              <a:t>Global: Brand Exposure</a:t>
            </a:r>
          </a:p>
          <a:p>
            <a:pPr algn="l" defTabSz="457200">
              <a:lnSpc>
                <a:spcPct val="140000"/>
              </a:lnSpc>
              <a:defRPr sz="3500">
                <a:latin typeface="+mn-lt"/>
                <a:ea typeface="+mn-ea"/>
                <a:cs typeface="+mn-cs"/>
                <a:sym typeface="Arial"/>
              </a:defRPr>
            </a:pPr>
            <a:r>
              <a:t>Funding for Innovation</a:t>
            </a:r>
          </a:p>
        </p:txBody>
      </p:sp>
      <p:sp>
        <p:nvSpPr>
          <p:cNvPr id="65" name="Innovation &amp; Market Support…"/>
          <p:cNvSpPr txBox="1"/>
          <p:nvPr/>
        </p:nvSpPr>
        <p:spPr>
          <a:xfrm>
            <a:off x="9268394" y="7216378"/>
            <a:ext cx="7148976" cy="2005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40000"/>
              </a:lnSpc>
              <a:defRPr sz="3500">
                <a:latin typeface="+mn-lt"/>
                <a:ea typeface="+mn-ea"/>
                <a:cs typeface="+mn-cs"/>
                <a:sym typeface="Arial"/>
              </a:defRPr>
            </a:pPr>
            <a:r>
              <a:t>Innovation &amp; Market Support</a:t>
            </a:r>
          </a:p>
          <a:p>
            <a:pPr algn="l" defTabSz="457200">
              <a:lnSpc>
                <a:spcPct val="140000"/>
              </a:lnSpc>
              <a:defRPr sz="3500">
                <a:latin typeface="+mn-lt"/>
                <a:ea typeface="+mn-ea"/>
                <a:cs typeface="+mn-cs"/>
                <a:sym typeface="Arial"/>
              </a:defRPr>
            </a:pPr>
            <a:r>
              <a:t>Trusted Advice</a:t>
            </a:r>
          </a:p>
          <a:p>
            <a:pPr algn="l" defTabSz="457200">
              <a:lnSpc>
                <a:spcPct val="140000"/>
              </a:lnSpc>
              <a:defRPr sz="3500">
                <a:latin typeface="+mn-lt"/>
                <a:ea typeface="+mn-ea"/>
                <a:cs typeface="+mn-cs"/>
                <a:sym typeface="Arial"/>
              </a:defRPr>
            </a:pPr>
            <a:r>
              <a:t>Support &amp; Certification</a:t>
            </a:r>
          </a:p>
        </p:txBody>
      </p:sp>
      <p:sp>
        <p:nvSpPr>
          <p:cNvPr id="66" name="International Partnerships…"/>
          <p:cNvSpPr txBox="1"/>
          <p:nvPr/>
        </p:nvSpPr>
        <p:spPr>
          <a:xfrm>
            <a:off x="16371978" y="7216378"/>
            <a:ext cx="8694010" cy="130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40000"/>
              </a:lnSpc>
              <a:defRPr sz="3500">
                <a:latin typeface="+mn-lt"/>
                <a:ea typeface="+mn-ea"/>
                <a:cs typeface="+mn-cs"/>
                <a:sym typeface="Arial"/>
              </a:defRPr>
            </a:pPr>
            <a:r>
              <a:t>International Partnerships</a:t>
            </a:r>
          </a:p>
          <a:p>
            <a:pPr algn="l" defTabSz="457200">
              <a:lnSpc>
                <a:spcPct val="140000"/>
              </a:lnSpc>
              <a:defRPr sz="3500">
                <a:latin typeface="+mn-lt"/>
                <a:ea typeface="+mn-ea"/>
                <a:cs typeface="+mn-cs"/>
                <a:sym typeface="Arial"/>
              </a:defRPr>
            </a:pPr>
            <a:r>
              <a:t>Operational Policy</a:t>
            </a:r>
          </a:p>
        </p:txBody>
      </p:sp>
      <p:sp>
        <p:nvSpPr>
          <p:cNvPr id="67" name="Applied Research Partners…"/>
          <p:cNvSpPr txBox="1"/>
          <p:nvPr/>
        </p:nvSpPr>
        <p:spPr>
          <a:xfrm>
            <a:off x="9235950" y="11013543"/>
            <a:ext cx="7148976" cy="1300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40000"/>
              </a:lnSpc>
              <a:defRPr sz="3500">
                <a:latin typeface="+mn-lt"/>
                <a:ea typeface="+mn-ea"/>
                <a:cs typeface="+mn-cs"/>
                <a:sym typeface="Arial"/>
              </a:defRPr>
            </a:pPr>
            <a:r>
              <a:t>Applied Research Partners</a:t>
            </a:r>
          </a:p>
          <a:p>
            <a:pPr algn="l" defTabSz="457200">
              <a:lnSpc>
                <a:spcPct val="140000"/>
              </a:lnSpc>
              <a:defRPr sz="3500">
                <a:latin typeface="+mn-lt"/>
                <a:ea typeface="+mn-ea"/>
                <a:cs typeface="+mn-cs"/>
                <a:sym typeface="Arial"/>
              </a:defRPr>
            </a:pPr>
            <a:r>
              <a:t>Funding for Innovation</a:t>
            </a:r>
          </a:p>
        </p:txBody>
      </p:sp>
      <p:sp>
        <p:nvSpPr>
          <p:cNvPr id="68" name="International Collaboration…"/>
          <p:cNvSpPr txBox="1"/>
          <p:nvPr/>
        </p:nvSpPr>
        <p:spPr>
          <a:xfrm>
            <a:off x="16339534" y="11013543"/>
            <a:ext cx="8694009" cy="1300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40000"/>
              </a:lnSpc>
              <a:defRPr sz="3500">
                <a:latin typeface="+mn-lt"/>
                <a:ea typeface="+mn-ea"/>
                <a:cs typeface="+mn-cs"/>
                <a:sym typeface="Arial"/>
              </a:defRPr>
            </a:pPr>
            <a:r>
              <a:t>International Collaboration</a:t>
            </a:r>
          </a:p>
          <a:p>
            <a:pPr algn="l" defTabSz="457200">
              <a:lnSpc>
                <a:spcPct val="140000"/>
              </a:lnSpc>
              <a:defRPr sz="3500">
                <a:latin typeface="+mn-lt"/>
                <a:ea typeface="+mn-ea"/>
                <a:cs typeface="+mn-cs"/>
                <a:sym typeface="Arial"/>
              </a:defRPr>
            </a:pPr>
            <a:r>
              <a:t>Citations</a:t>
            </a:r>
          </a:p>
        </p:txBody>
      </p:sp>
      <p:sp>
        <p:nvSpPr>
          <p:cNvPr id="69" name="Rectangle"/>
          <p:cNvSpPr/>
          <p:nvPr/>
        </p:nvSpPr>
        <p:spPr>
          <a:xfrm>
            <a:off x="9353429" y="7096169"/>
            <a:ext cx="13260658" cy="47161"/>
          </a:xfrm>
          <a:prstGeom prst="rect">
            <a:avLst/>
          </a:prstGeom>
          <a:solidFill>
            <a:srgbClr val="00B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0" name="Rectangle"/>
          <p:cNvSpPr/>
          <p:nvPr/>
        </p:nvSpPr>
        <p:spPr>
          <a:xfrm>
            <a:off x="9353429" y="3948077"/>
            <a:ext cx="13260658" cy="47161"/>
          </a:xfrm>
          <a:prstGeom prst="rect">
            <a:avLst/>
          </a:prstGeom>
          <a:solidFill>
            <a:srgbClr val="00B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1" name="Rectangle"/>
          <p:cNvSpPr/>
          <p:nvPr/>
        </p:nvSpPr>
        <p:spPr>
          <a:xfrm>
            <a:off x="9353429" y="10790489"/>
            <a:ext cx="13260658" cy="47161"/>
          </a:xfrm>
          <a:prstGeom prst="rect">
            <a:avLst/>
          </a:prstGeom>
          <a:solidFill>
            <a:srgbClr val="00B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01014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2805545"/>
            <a:ext cx="21971000" cy="9698971"/>
          </a:xfrm>
          <a:prstGeom prst="rect">
            <a:avLst/>
          </a:prstGeom>
        </p:spPr>
        <p:txBody>
          <a:bodyPr/>
          <a:lstStyle>
            <a:lvl2pPr>
              <a:defRPr sz="4400"/>
            </a:lvl2pPr>
            <a:lvl3pPr>
              <a:defRPr sz="3600"/>
            </a:lvl3pPr>
          </a:lstStyle>
          <a:p>
            <a:r>
              <a:rPr dirty="0"/>
              <a:t>Slide bullet text</a:t>
            </a:r>
            <a:endParaRPr lang="en-US" dirty="0"/>
          </a:p>
          <a:p>
            <a:pPr lvl="1"/>
            <a:endParaRPr lang="en-US" sz="4400" dirty="0"/>
          </a:p>
          <a:p>
            <a:pPr lvl="2"/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3907E69E-DE70-4507-AEDB-5476B8AEAA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7859" y="12446001"/>
            <a:ext cx="2081340" cy="10604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49648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hite" type="title">
  <p:cSld name="TIT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821af92eab_11_1445"/>
          <p:cNvSpPr txBox="1">
            <a:spLocks noGrp="1"/>
          </p:cNvSpPr>
          <p:nvPr>
            <p:ph type="body" idx="1"/>
          </p:nvPr>
        </p:nvSpPr>
        <p:spPr>
          <a:xfrm>
            <a:off x="1201340" y="11847162"/>
            <a:ext cx="219711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3700"/>
              <a:buFont typeface="Arial"/>
              <a:buNone/>
              <a:defRPr sz="3700" b="1">
                <a:solidFill>
                  <a:srgbClr val="00B1FF"/>
                </a:solidFill>
              </a:defRPr>
            </a:lvl1pPr>
            <a:lvl2pPr marL="914400" lvl="1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2pPr>
            <a:lvl3pPr marL="1371600" lvl="2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3pPr>
            <a:lvl4pPr marL="1828800" lvl="3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4pPr>
            <a:lvl5pPr marL="2286000" lvl="4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5pPr>
            <a:lvl6pPr marL="2743200" lvl="5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g2821af92eab_11_1445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14036100" cy="4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1700"/>
              <a:buFont typeface="Arial"/>
              <a:buNone/>
              <a:defRPr sz="117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g2821af92eab_11_1445"/>
          <p:cNvSpPr txBox="1">
            <a:spLocks noGrp="1"/>
          </p:cNvSpPr>
          <p:nvPr>
            <p:ph type="body" idx="2"/>
          </p:nvPr>
        </p:nvSpPr>
        <p:spPr>
          <a:xfrm>
            <a:off x="1201342" y="7210490"/>
            <a:ext cx="21971100" cy="19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5600"/>
              <a:buFont typeface="Arial"/>
              <a:buNone/>
              <a:defRPr sz="5600" b="1">
                <a:solidFill>
                  <a:srgbClr val="00B1F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5600"/>
              <a:buFont typeface="Arial"/>
              <a:buNone/>
              <a:defRPr sz="5600" b="1">
                <a:solidFill>
                  <a:srgbClr val="00B1FF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5600"/>
              <a:buFont typeface="Arial"/>
              <a:buNone/>
              <a:defRPr sz="5600" b="1">
                <a:solidFill>
                  <a:srgbClr val="00B1FF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5600"/>
              <a:buFont typeface="Arial"/>
              <a:buNone/>
              <a:defRPr sz="5600" b="1">
                <a:solidFill>
                  <a:srgbClr val="00B1FF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5600"/>
              <a:buFont typeface="Arial"/>
              <a:buNone/>
              <a:defRPr sz="5600" b="1">
                <a:solidFill>
                  <a:srgbClr val="00B1FF"/>
                </a:solidFill>
              </a:defRPr>
            </a:lvl5pPr>
            <a:lvl6pPr marL="2743200" lvl="5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pic>
        <p:nvPicPr>
          <p:cNvPr id="75" name="Google Shape;75;g2821af92eab_11_1445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4053" y="2390223"/>
            <a:ext cx="10429946" cy="1132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2821af92eab_11_144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374" y="918735"/>
            <a:ext cx="6126908" cy="312168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2821af92eab_11_1445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7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3">
  <p:cSld name="Title &amp; Bullets 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821af92eab_11_1452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100" cy="1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2821af92eab_11_1452"/>
          <p:cNvSpPr txBox="1">
            <a:spLocks noGrp="1"/>
          </p:cNvSpPr>
          <p:nvPr>
            <p:ph type="body" idx="1"/>
          </p:nvPr>
        </p:nvSpPr>
        <p:spPr>
          <a:xfrm>
            <a:off x="1206500" y="2785730"/>
            <a:ext cx="21971100" cy="9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1pPr>
            <a:lvl2pPr marL="914400" lvl="1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2pPr>
            <a:lvl3pPr marL="1371600" lvl="2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3pPr>
            <a:lvl4pPr marL="1828800" lvl="3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4pPr>
            <a:lvl5pPr marL="2286000" lvl="4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5pPr>
            <a:lvl6pPr marL="2743200" lvl="5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Font typeface="Arial"/>
              <a:buChar char="•"/>
              <a:defRPr/>
            </a:lvl6pPr>
            <a:lvl7pPr marL="3200400" lvl="6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Font typeface="Arial"/>
              <a:buChar char="•"/>
              <a:defRPr/>
            </a:lvl7pPr>
            <a:lvl8pPr marL="3657600" lvl="7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Font typeface="Arial"/>
              <a:buChar char="•"/>
              <a:defRPr/>
            </a:lvl8pPr>
            <a:lvl9pPr marL="4114800" lvl="8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Font typeface="Arial"/>
              <a:buChar char="•"/>
              <a:defRPr/>
            </a:lvl9pPr>
          </a:lstStyle>
          <a:p>
            <a:endParaRPr/>
          </a:p>
        </p:txBody>
      </p:sp>
      <p:pic>
        <p:nvPicPr>
          <p:cNvPr id="81" name="Google Shape;81;g2821af92eab_11_145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24916" y="12361605"/>
            <a:ext cx="2659082" cy="135439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2821af92eab_11_1452"/>
          <p:cNvSpPr txBox="1"/>
          <p:nvPr/>
        </p:nvSpPr>
        <p:spPr>
          <a:xfrm>
            <a:off x="12192000" y="12926299"/>
            <a:ext cx="4809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400" b="0" i="0" u="none" strike="noStrike" cap="none">
              <a:solidFill>
                <a:srgbClr val="00B1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2821af92eab_11_1457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5246"/>
            <a:ext cx="24580131" cy="1373296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2821af92eab_11_1457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7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g2821af92eab_11_1457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100" cy="4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700"/>
              <a:buFont typeface="Arial"/>
              <a:buNone/>
              <a:defRPr sz="11700">
                <a:solidFill>
                  <a:srgbClr val="FFFFFF"/>
                </a:solidFill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lank">
  <p:cSld name="Title &amp; 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821af92eab_11_1461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100" cy="1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9pPr>
          </a:lstStyle>
          <a:p>
            <a:endParaRPr/>
          </a:p>
        </p:txBody>
      </p:sp>
      <p:pic>
        <p:nvPicPr>
          <p:cNvPr id="89" name="Google Shape;89;g2821af92eab_11_1461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24916" y="12361605"/>
            <a:ext cx="2659082" cy="135439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2821af92eab_11_1461"/>
          <p:cNvSpPr txBox="1"/>
          <p:nvPr/>
        </p:nvSpPr>
        <p:spPr>
          <a:xfrm>
            <a:off x="12192000" y="12926299"/>
            <a:ext cx="4809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400" b="0" i="0" u="none" strike="noStrike" cap="none">
              <a:solidFill>
                <a:srgbClr val="00B1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2">
  <p:cSld name="Title &amp; Bullets 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821af92eab_11_1465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100" cy="1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2821af92eab_11_1465"/>
          <p:cNvSpPr txBox="1">
            <a:spLocks noGrp="1"/>
          </p:cNvSpPr>
          <p:nvPr>
            <p:ph type="body" idx="1"/>
          </p:nvPr>
        </p:nvSpPr>
        <p:spPr>
          <a:xfrm>
            <a:off x="1206500" y="2785730"/>
            <a:ext cx="21971100" cy="9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1pPr>
            <a:lvl2pPr marL="914400" lvl="1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2pPr>
            <a:lvl3pPr marL="1371600" lvl="2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3pPr>
            <a:lvl4pPr marL="1828800" lvl="3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4pPr>
            <a:lvl5pPr marL="2286000" lvl="4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5pPr>
            <a:lvl6pPr marL="2743200" lvl="5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Font typeface="Arial"/>
              <a:buChar char="•"/>
              <a:defRPr/>
            </a:lvl6pPr>
            <a:lvl7pPr marL="3200400" lvl="6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Font typeface="Arial"/>
              <a:buChar char="•"/>
              <a:defRPr/>
            </a:lvl7pPr>
            <a:lvl8pPr marL="3657600" lvl="7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Font typeface="Arial"/>
              <a:buChar char="•"/>
              <a:defRPr/>
            </a:lvl8pPr>
            <a:lvl9pPr marL="4114800" lvl="8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Font typeface="Arial"/>
              <a:buChar char="•"/>
              <a:defRPr/>
            </a:lvl9pPr>
          </a:lstStyle>
          <a:p>
            <a:endParaRPr/>
          </a:p>
        </p:txBody>
      </p:sp>
      <p:pic>
        <p:nvPicPr>
          <p:cNvPr id="94" name="Google Shape;94;g2821af92eab_11_146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24916" y="12361605"/>
            <a:ext cx="2659082" cy="135439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2821af92eab_11_1465"/>
          <p:cNvSpPr txBox="1"/>
          <p:nvPr/>
        </p:nvSpPr>
        <p:spPr>
          <a:xfrm>
            <a:off x="12192000" y="12926299"/>
            <a:ext cx="4809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400" b="0" i="0" u="none" strike="noStrike" cap="none">
              <a:solidFill>
                <a:srgbClr val="00B1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2821af92eab_11_1475" descr="3D Mark.png"/>
          <p:cNvPicPr preferRelativeResize="0"/>
          <p:nvPr/>
        </p:nvPicPr>
        <p:blipFill rotWithShape="1">
          <a:blip r:embed="rId2">
            <a:alphaModFix amt="28040"/>
          </a:blip>
          <a:srcRect/>
          <a:stretch/>
        </p:blipFill>
        <p:spPr>
          <a:xfrm>
            <a:off x="15916343" y="856308"/>
            <a:ext cx="8393333" cy="839333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2821af92eab_11_1475"/>
          <p:cNvSpPr txBox="1">
            <a:spLocks noGrp="1"/>
          </p:cNvSpPr>
          <p:nvPr>
            <p:ph type="body" idx="1"/>
          </p:nvPr>
        </p:nvSpPr>
        <p:spPr>
          <a:xfrm>
            <a:off x="11343969" y="1227969"/>
            <a:ext cx="97791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>
                <a:solidFill>
                  <a:srgbClr val="00B1FF"/>
                </a:solidFill>
              </a:defRPr>
            </a:lvl1pPr>
            <a:lvl2pPr marL="914400" lvl="1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2pPr>
            <a:lvl3pPr marL="1371600" lvl="2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3pPr>
            <a:lvl4pPr marL="1828800" lvl="3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4pPr>
            <a:lvl5pPr marL="2286000" lvl="4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5pPr>
            <a:lvl6pPr marL="2743200" lvl="5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g2821af92eab_11_1475"/>
          <p:cNvSpPr/>
          <p:nvPr/>
        </p:nvSpPr>
        <p:spPr>
          <a:xfrm>
            <a:off x="11343969" y="2853794"/>
            <a:ext cx="3569700" cy="152100"/>
          </a:xfrm>
          <a:prstGeom prst="rect">
            <a:avLst/>
          </a:prstGeom>
          <a:solidFill>
            <a:srgbClr val="00B1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2821af92eab_11_1475"/>
          <p:cNvSpPr txBox="1">
            <a:spLocks noGrp="1"/>
          </p:cNvSpPr>
          <p:nvPr>
            <p:ph type="body" idx="2"/>
          </p:nvPr>
        </p:nvSpPr>
        <p:spPr>
          <a:xfrm>
            <a:off x="11339402" y="3196211"/>
            <a:ext cx="97791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500"/>
              <a:buFont typeface="Arial"/>
              <a:buNone/>
              <a:defRPr sz="4500" b="1">
                <a:solidFill>
                  <a:srgbClr val="262626"/>
                </a:solidFill>
              </a:defRPr>
            </a:lvl1pPr>
            <a:lvl2pPr marL="914400" lvl="1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2pPr>
            <a:lvl3pPr marL="1371600" lvl="2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3pPr>
            <a:lvl4pPr marL="1828800" lvl="3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4pPr>
            <a:lvl5pPr marL="2286000" lvl="4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5pPr>
            <a:lvl6pPr marL="2743200" lvl="5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g2821af92eab_11_1475"/>
          <p:cNvSpPr txBox="1"/>
          <p:nvPr/>
        </p:nvSpPr>
        <p:spPr>
          <a:xfrm>
            <a:off x="11339402" y="4029351"/>
            <a:ext cx="10440000" cy="31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500+ International Members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110+ Member Meetings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60+ Alliance and Liaison partners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50+ Standards Working Groups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45+ Domain Working Groups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25+ Years of Not for Profit Work</a:t>
            </a:r>
            <a:b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10+ Regional and Country Forums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2821af92eab_11_1475"/>
          <p:cNvSpPr txBox="1"/>
          <p:nvPr/>
        </p:nvSpPr>
        <p:spPr>
          <a:xfrm>
            <a:off x="11339402" y="7135703"/>
            <a:ext cx="97791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2821af92eab_11_1475"/>
          <p:cNvSpPr txBox="1"/>
          <p:nvPr/>
        </p:nvSpPr>
        <p:spPr>
          <a:xfrm>
            <a:off x="11339402" y="8053019"/>
            <a:ext cx="10440000" cy="13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120+ Innovation Initiatives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380+ Technical reports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Quarterly Tech Trends monitoring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g2821af92eab_11_1475"/>
          <p:cNvSpPr txBox="1"/>
          <p:nvPr/>
        </p:nvSpPr>
        <p:spPr>
          <a:xfrm>
            <a:off x="11339402" y="9468763"/>
            <a:ext cx="97791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Standards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g2821af92eab_11_1475"/>
          <p:cNvSpPr txBox="1"/>
          <p:nvPr/>
        </p:nvSpPr>
        <p:spPr>
          <a:xfrm>
            <a:off x="11339402" y="10454222"/>
            <a:ext cx="10440000" cy="17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65+ Adopted Standards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300+ products with 1000+ certified implementations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1,700,000+ Operational Data Sets </a:t>
            </a:r>
            <a:b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Using OGC Standards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g2821af92eab_11_1475" descr="OGC Mark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9743" y="12374675"/>
            <a:ext cx="574285" cy="64790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2821af92eab_11_1475"/>
          <p:cNvSpPr txBox="1"/>
          <p:nvPr/>
        </p:nvSpPr>
        <p:spPr>
          <a:xfrm>
            <a:off x="2058447" y="12456573"/>
            <a:ext cx="10440000" cy="4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Copyright © 2023 Open Geospatial Consortium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2821af92eab_11_1475"/>
          <p:cNvSpPr txBox="1">
            <a:spLocks noGrp="1"/>
          </p:cNvSpPr>
          <p:nvPr>
            <p:ph type="sldNum" idx="12"/>
          </p:nvPr>
        </p:nvSpPr>
        <p:spPr>
          <a:xfrm>
            <a:off x="11938088" y="12968286"/>
            <a:ext cx="4953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821af92eab_11_1488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100" cy="1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2821af92eab_11_1488"/>
          <p:cNvSpPr txBox="1">
            <a:spLocks noGrp="1"/>
          </p:cNvSpPr>
          <p:nvPr>
            <p:ph type="body" idx="1"/>
          </p:nvPr>
        </p:nvSpPr>
        <p:spPr>
          <a:xfrm>
            <a:off x="1206500" y="2785730"/>
            <a:ext cx="21971100" cy="9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1pPr>
            <a:lvl2pPr marL="914400" lvl="1" indent="-565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300"/>
              <a:buFont typeface="Arial"/>
              <a:buChar char="•"/>
              <a:defRPr/>
            </a:lvl2pPr>
            <a:lvl3pPr marL="1371600" lvl="2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3pPr>
            <a:lvl4pPr marL="1828800" lvl="3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4pPr>
            <a:lvl5pPr marL="2286000" lvl="4" indent="-603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900"/>
              <a:buFont typeface="Arial"/>
              <a:buChar char="•"/>
              <a:defRPr/>
            </a:lvl5pPr>
            <a:lvl6pPr marL="2743200" lvl="5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g2821af92eab_11_1488"/>
          <p:cNvSpPr txBox="1">
            <a:spLocks noGrp="1"/>
          </p:cNvSpPr>
          <p:nvPr>
            <p:ph type="sldNum" idx="12"/>
          </p:nvPr>
        </p:nvSpPr>
        <p:spPr>
          <a:xfrm>
            <a:off x="11976360" y="13080314"/>
            <a:ext cx="4191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3">
  <p:cSld name="Title &amp; Bullets 3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1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1"/>
          <p:cNvSpPr txBox="1">
            <a:spLocks noGrp="1"/>
          </p:cNvSpPr>
          <p:nvPr>
            <p:ph type="body" idx="1"/>
          </p:nvPr>
        </p:nvSpPr>
        <p:spPr>
          <a:xfrm>
            <a:off x="1206500" y="2785730"/>
            <a:ext cx="21971100" cy="9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60350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5904"/>
              <a:buFont typeface="Arial"/>
              <a:buChar char="•"/>
              <a:defRPr/>
            </a:lvl1pPr>
            <a:lvl2pPr marL="914400" lvl="1" indent="-60350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5904"/>
              <a:buFont typeface="Arial"/>
              <a:buChar char="•"/>
              <a:defRPr/>
            </a:lvl2pPr>
            <a:lvl3pPr marL="1371600" lvl="2" indent="-60350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5904"/>
              <a:buFont typeface="Arial"/>
              <a:buChar char="•"/>
              <a:defRPr/>
            </a:lvl3pPr>
            <a:lvl4pPr marL="1828800" lvl="3" indent="-60350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5904"/>
              <a:buFont typeface="Arial"/>
              <a:buChar char="•"/>
              <a:defRPr/>
            </a:lvl4pPr>
            <a:lvl5pPr marL="2286000" lvl="4" indent="-60350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5904"/>
              <a:buFont typeface="Arial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p91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24916" y="12361605"/>
            <a:ext cx="2659084" cy="13543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91"/>
          <p:cNvSpPr txBox="1"/>
          <p:nvPr/>
        </p:nvSpPr>
        <p:spPr>
          <a:xfrm>
            <a:off x="12192000" y="12926299"/>
            <a:ext cx="4809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</a:pPr>
            <a:fld id="{00000000-1234-1234-1234-123412341234}" type="slidenum">
              <a:rPr lang="en-US"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500" b="0" i="0" u="none" strike="noStrike" cap="none">
              <a:solidFill>
                <a:srgbClr val="00B1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821af92eab_11_1492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100" cy="1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2821af92eab_11_1492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5651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5300"/>
              <a:buFont typeface="Arial"/>
              <a:buChar char="•"/>
              <a:defRPr sz="4500"/>
            </a:lvl2pPr>
            <a:lvl3pPr marL="1371600" lvl="2" indent="-53340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4800"/>
              <a:buFont typeface="Arial"/>
              <a:buChar char="•"/>
              <a:defRPr sz="4000"/>
            </a:lvl3pPr>
            <a:lvl4pPr marL="1828800" lvl="3" indent="-5143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4500"/>
              <a:buFont typeface="Arial"/>
              <a:buChar char="•"/>
              <a:defRPr sz="3700"/>
            </a:lvl4pPr>
            <a:lvl5pPr marL="2286000" lvl="4" indent="-48260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4000"/>
              <a:buFont typeface="Arial"/>
              <a:buChar char="•"/>
              <a:defRPr sz="3200"/>
            </a:lvl5pPr>
            <a:lvl6pPr marL="2743200" lvl="5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g2821af92eab_11_1492"/>
          <p:cNvSpPr txBox="1">
            <a:spLocks noGrp="1"/>
          </p:cNvSpPr>
          <p:nvPr>
            <p:ph type="sldNum" idx="12"/>
          </p:nvPr>
        </p:nvSpPr>
        <p:spPr>
          <a:xfrm>
            <a:off x="11945301" y="12968286"/>
            <a:ext cx="4809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821af92eab_11_1496"/>
          <p:cNvSpPr txBox="1">
            <a:spLocks noGrp="1"/>
          </p:cNvSpPr>
          <p:nvPr>
            <p:ph type="sldNum" idx="12"/>
          </p:nvPr>
        </p:nvSpPr>
        <p:spPr>
          <a:xfrm>
            <a:off x="9448800" y="12623800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00" rIns="182875" bIns="914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4" name="Google Shape;124;g2821af92eab_11_1496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24916" y="12361605"/>
            <a:ext cx="2659082" cy="1354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92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5246"/>
            <a:ext cx="24580123" cy="1373296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92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92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Arial"/>
              <a:buNone/>
              <a:defRPr sz="11600"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 - Gradient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95" descr="Asset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74288" y="-51154"/>
            <a:ext cx="25532576" cy="1376825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95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Arial"/>
              <a:buNone/>
              <a:defRPr sz="25000" b="1">
                <a:solidFill>
                  <a:srgbClr val="FFFFFF"/>
                </a:solidFill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Arial"/>
              <a:buNone/>
              <a:defRPr sz="25000" b="1">
                <a:solidFill>
                  <a:srgbClr val="FFFFFF"/>
                </a:solidFill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Arial"/>
              <a:buNone/>
              <a:defRPr sz="25000" b="1">
                <a:solidFill>
                  <a:srgbClr val="FFFFFF"/>
                </a:solidFill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Arial"/>
              <a:buNone/>
              <a:defRPr sz="25000" b="1">
                <a:solidFill>
                  <a:srgbClr val="FFFFFF"/>
                </a:solidFill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Arial"/>
              <a:buNone/>
              <a:defRPr sz="25000" b="1">
                <a:solidFill>
                  <a:srgbClr val="FFFFFF"/>
                </a:solidFill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5"/>
          <p:cNvSpPr txBox="1">
            <a:spLocks noGrp="1"/>
          </p:cNvSpPr>
          <p:nvPr>
            <p:ph type="body" idx="2"/>
          </p:nvPr>
        </p:nvSpPr>
        <p:spPr>
          <a:xfrm>
            <a:off x="1206500" y="8260024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Arial"/>
              <a:buNone/>
              <a:defRPr sz="5500">
                <a:solidFill>
                  <a:srgbClr val="FFFFFF"/>
                </a:solidFill>
              </a:defRPr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5"/>
          <p:cNvSpPr txBox="1">
            <a:spLocks noGrp="1"/>
          </p:cNvSpPr>
          <p:nvPr>
            <p:ph type="sldNum" idx="12"/>
          </p:nvPr>
        </p:nvSpPr>
        <p:spPr>
          <a:xfrm>
            <a:off x="11938088" y="12968286"/>
            <a:ext cx="495328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96" descr="3D Mark.png"/>
          <p:cNvPicPr preferRelativeResize="0"/>
          <p:nvPr/>
        </p:nvPicPr>
        <p:blipFill rotWithShape="1">
          <a:blip r:embed="rId2">
            <a:alphaModFix amt="28042"/>
          </a:blip>
          <a:srcRect/>
          <a:stretch/>
        </p:blipFill>
        <p:spPr>
          <a:xfrm>
            <a:off x="15916343" y="856308"/>
            <a:ext cx="8393334" cy="839333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96"/>
          <p:cNvSpPr txBox="1">
            <a:spLocks noGrp="1"/>
          </p:cNvSpPr>
          <p:nvPr>
            <p:ph type="body" idx="1"/>
          </p:nvPr>
        </p:nvSpPr>
        <p:spPr>
          <a:xfrm>
            <a:off x="11343969" y="1227969"/>
            <a:ext cx="9779001" cy="143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>
                <a:solidFill>
                  <a:srgbClr val="00B1FF"/>
                </a:solidFill>
              </a:defRPr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6"/>
          <p:cNvSpPr/>
          <p:nvPr/>
        </p:nvSpPr>
        <p:spPr>
          <a:xfrm>
            <a:off x="11343969" y="2853794"/>
            <a:ext cx="3569395" cy="151693"/>
          </a:xfrm>
          <a:prstGeom prst="rect">
            <a:avLst/>
          </a:prstGeom>
          <a:solidFill>
            <a:srgbClr val="00B1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96"/>
          <p:cNvSpPr txBox="1">
            <a:spLocks noGrp="1"/>
          </p:cNvSpPr>
          <p:nvPr>
            <p:ph type="body" idx="2"/>
          </p:nvPr>
        </p:nvSpPr>
        <p:spPr>
          <a:xfrm>
            <a:off x="11339402" y="3196211"/>
            <a:ext cx="9779001" cy="76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500"/>
              <a:buFont typeface="Arial"/>
              <a:buNone/>
              <a:defRPr sz="4500" b="1">
                <a:solidFill>
                  <a:srgbClr val="262626"/>
                </a:solidFill>
              </a:defRPr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96"/>
          <p:cNvSpPr txBox="1"/>
          <p:nvPr/>
        </p:nvSpPr>
        <p:spPr>
          <a:xfrm>
            <a:off x="11339402" y="4029351"/>
            <a:ext cx="10439854" cy="28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500+ International Members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110+ Member Meetings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60+ Alliance and Liaison partners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50+ Standards Working Groups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45+ Domain Working Groups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25+ Years of Not for Profit Work</a:t>
            </a:r>
            <a:b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10+ Regional and Country Forums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6"/>
          <p:cNvSpPr txBox="1"/>
          <p:nvPr/>
        </p:nvSpPr>
        <p:spPr>
          <a:xfrm>
            <a:off x="11339402" y="7135703"/>
            <a:ext cx="9779001" cy="76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96"/>
          <p:cNvSpPr txBox="1"/>
          <p:nvPr/>
        </p:nvSpPr>
        <p:spPr>
          <a:xfrm>
            <a:off x="11339402" y="8053019"/>
            <a:ext cx="10439854" cy="119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120+ Innovation Initiatives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380+ Technical reports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Quarterly Tech Trends monitoring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96"/>
          <p:cNvSpPr txBox="1"/>
          <p:nvPr/>
        </p:nvSpPr>
        <p:spPr>
          <a:xfrm>
            <a:off x="11339402" y="9468763"/>
            <a:ext cx="9779001" cy="76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Standards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6"/>
          <p:cNvSpPr txBox="1"/>
          <p:nvPr/>
        </p:nvSpPr>
        <p:spPr>
          <a:xfrm>
            <a:off x="11339402" y="10454222"/>
            <a:ext cx="10439854" cy="1602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65+ Adopted Standards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300+ products with 1000+ certified implementations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1,700,000+ Operational Data Sets </a:t>
            </a:r>
            <a:b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Using OGC Standards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96" descr="OGC Mark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9743" y="12374675"/>
            <a:ext cx="574285" cy="64790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6"/>
          <p:cNvSpPr txBox="1"/>
          <p:nvPr/>
        </p:nvSpPr>
        <p:spPr>
          <a:xfrm>
            <a:off x="2058447" y="12456573"/>
            <a:ext cx="10439855" cy="48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Copyright © 2023 Open Geospatial Consortium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96"/>
          <p:cNvSpPr txBox="1">
            <a:spLocks noGrp="1"/>
          </p:cNvSpPr>
          <p:nvPr>
            <p:ph type="sldNum" idx="12"/>
          </p:nvPr>
        </p:nvSpPr>
        <p:spPr>
          <a:xfrm>
            <a:off x="11938088" y="12968286"/>
            <a:ext cx="495328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7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7"/>
          <p:cNvSpPr txBox="1">
            <a:spLocks noGrp="1"/>
          </p:cNvSpPr>
          <p:nvPr>
            <p:ph type="body" idx="1"/>
          </p:nvPr>
        </p:nvSpPr>
        <p:spPr>
          <a:xfrm>
            <a:off x="1206500" y="2785730"/>
            <a:ext cx="21971000" cy="971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60350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5904"/>
              <a:buFont typeface="Arial"/>
              <a:buChar char="•"/>
              <a:defRPr/>
            </a:lvl1pPr>
            <a:lvl2pPr marL="914400" lvl="1" indent="-57226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5412"/>
              <a:buFont typeface="Arial"/>
              <a:buChar char="•"/>
              <a:defRPr/>
            </a:lvl2pPr>
            <a:lvl3pPr marL="1371600" lvl="2" indent="-60350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5904"/>
              <a:buFont typeface="Arial"/>
              <a:buChar char="•"/>
              <a:defRPr/>
            </a:lvl3pPr>
            <a:lvl4pPr marL="1828800" lvl="3" indent="-60350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5904"/>
              <a:buFont typeface="Arial"/>
              <a:buChar char="•"/>
              <a:defRPr/>
            </a:lvl4pPr>
            <a:lvl5pPr marL="2286000" lvl="4" indent="-60350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5904"/>
              <a:buFont typeface="Arial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97"/>
          <p:cNvSpPr txBox="1">
            <a:spLocks noGrp="1"/>
          </p:cNvSpPr>
          <p:nvPr>
            <p:ph type="sldNum" idx="12"/>
          </p:nvPr>
        </p:nvSpPr>
        <p:spPr>
          <a:xfrm>
            <a:off x="11976360" y="13080314"/>
            <a:ext cx="418783" cy="37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8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8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1pPr>
            <a:lvl2pPr marL="914400" lvl="1" indent="-572262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5412"/>
              <a:buFont typeface="Arial"/>
              <a:buChar char="•"/>
              <a:defRPr sz="4400"/>
            </a:lvl2pPr>
            <a:lvl3pPr marL="1371600" lvl="2" indent="-54102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4920"/>
              <a:buFont typeface="Arial"/>
              <a:buChar char="•"/>
              <a:defRPr sz="4000"/>
            </a:lvl3pPr>
            <a:lvl4pPr marL="1828800" lvl="3" indent="-509778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4428"/>
              <a:buFont typeface="Arial"/>
              <a:buChar char="•"/>
              <a:defRPr sz="3600"/>
            </a:lvl4pPr>
            <a:lvl5pPr marL="2286000" lvl="4" indent="-478535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3936"/>
              <a:buFont typeface="Arial"/>
              <a:buChar char="•"/>
              <a:defRPr sz="3200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98"/>
          <p:cNvSpPr txBox="1">
            <a:spLocks noGrp="1"/>
          </p:cNvSpPr>
          <p:nvPr>
            <p:ph type="sldNum" idx="12"/>
          </p:nvPr>
        </p:nvSpPr>
        <p:spPr>
          <a:xfrm>
            <a:off x="11945301" y="12968286"/>
            <a:ext cx="480901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48b048257f_0_226"/>
          <p:cNvSpPr txBox="1">
            <a:spLocks noGrp="1"/>
          </p:cNvSpPr>
          <p:nvPr>
            <p:ph type="title"/>
          </p:nvPr>
        </p:nvSpPr>
        <p:spPr>
          <a:xfrm>
            <a:off x="1676400" y="361950"/>
            <a:ext cx="210312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6400"/>
              <a:buFont typeface="Lato"/>
              <a:buNone/>
              <a:defRPr sz="6400">
                <a:solidFill>
                  <a:srgbClr val="02B1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g248b048257f_0_226"/>
          <p:cNvSpPr txBox="1">
            <a:spLocks noGrp="1"/>
          </p:cNvSpPr>
          <p:nvPr>
            <p:ph type="sldNum" idx="12"/>
          </p:nvPr>
        </p:nvSpPr>
        <p:spPr>
          <a:xfrm>
            <a:off x="9448800" y="12623800"/>
            <a:ext cx="5486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" name="Google Shape;66;g248b048257f_0_226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24916" y="12361606"/>
            <a:ext cx="2659084" cy="1354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9"/>
          <p:cNvSpPr txBox="1">
            <a:spLocks noGrp="1"/>
          </p:cNvSpPr>
          <p:nvPr>
            <p:ph type="sldNum" idx="12"/>
          </p:nvPr>
        </p:nvSpPr>
        <p:spPr>
          <a:xfrm>
            <a:off x="9448800" y="126238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2B1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" name="Google Shape;62;p99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24916" y="12361605"/>
            <a:ext cx="2659084" cy="1354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357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9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9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4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7226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412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4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4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4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4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4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4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4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9"/>
          <p:cNvSpPr txBox="1">
            <a:spLocks noGrp="1"/>
          </p:cNvSpPr>
          <p:nvPr>
            <p:ph type="sldNum" idx="12"/>
          </p:nvPr>
        </p:nvSpPr>
        <p:spPr>
          <a:xfrm>
            <a:off x="11976360" y="13080314"/>
            <a:ext cx="418783" cy="37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9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821af92eab_11_1441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100" cy="1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  <a:defRPr sz="8500" b="1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g2821af92eab_11_1441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2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651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300"/>
              <a:buFont typeface="Arial"/>
              <a:buChar char="•"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6032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6032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6032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6032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6032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6032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60325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B1FF"/>
              </a:buClr>
              <a:buSzPts val="5900"/>
              <a:buFont typeface="Arial"/>
              <a:buChar char="•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g2821af92eab_11_1441"/>
          <p:cNvSpPr txBox="1">
            <a:spLocks noGrp="1"/>
          </p:cNvSpPr>
          <p:nvPr>
            <p:ph type="sldNum" idx="12"/>
          </p:nvPr>
        </p:nvSpPr>
        <p:spPr>
          <a:xfrm>
            <a:off x="11976360" y="13080314"/>
            <a:ext cx="4191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gc.org/projects/initiatives/active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"/>
          <p:cNvSpPr txBox="1">
            <a:spLocks noGrp="1"/>
          </p:cNvSpPr>
          <p:nvPr>
            <p:ph type="title"/>
          </p:nvPr>
        </p:nvSpPr>
        <p:spPr>
          <a:xfrm>
            <a:off x="1206496" y="4478819"/>
            <a:ext cx="12604754" cy="2744373"/>
          </a:xfrm>
          <a:prstGeom prst="rect">
            <a:avLst/>
          </a:prstGeom>
          <a:solidFill>
            <a:srgbClr val="FFFFFF">
              <a:alpha val="63529"/>
            </a:srgbClr>
          </a:solidFill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ct val="111111"/>
              <a:buFont typeface="Arial"/>
              <a:buNone/>
            </a:pPr>
            <a:r>
              <a:rPr lang="en-US" sz="10700" dirty="0"/>
              <a:t>OGC Marine  DWG</a:t>
            </a:r>
            <a:br>
              <a:rPr lang="en-US" sz="11500" dirty="0"/>
            </a:br>
            <a:r>
              <a:rPr lang="en-US" sz="8800" dirty="0"/>
              <a:t>Connecting Land and Sea 2023  and the Future</a:t>
            </a:r>
            <a:endParaRPr sz="9600" dirty="0"/>
          </a:p>
        </p:txBody>
      </p:sp>
      <p:sp>
        <p:nvSpPr>
          <p:cNvPr id="131" name="Google Shape;131;p1"/>
          <p:cNvSpPr txBox="1">
            <a:spLocks noGrp="1"/>
          </p:cNvSpPr>
          <p:nvPr>
            <p:ph type="body" idx="1"/>
          </p:nvPr>
        </p:nvSpPr>
        <p:spPr>
          <a:xfrm>
            <a:off x="1201340" y="11173692"/>
            <a:ext cx="21971003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3600"/>
              <a:buFont typeface="Arial"/>
              <a:buNone/>
            </a:pPr>
            <a:r>
              <a:rPr lang="en-CA" dirty="0"/>
              <a:t>Rafael Ponce, Marine DWG Co-chair, ESRI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3600"/>
              <a:buFont typeface="Arial"/>
              <a:buNone/>
            </a:pPr>
            <a:r>
              <a:rPr lang="en-CA" dirty="0"/>
              <a:t>Trevor Taylor, OGC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3600"/>
              <a:buFont typeface="Arial"/>
              <a:buNone/>
            </a:pPr>
            <a:r>
              <a:rPr lang="en-CA" dirty="0"/>
              <a:t>March 7, 2024</a:t>
            </a:r>
            <a:endParaRPr dirty="0"/>
          </a:p>
        </p:txBody>
      </p:sp>
      <p:pic>
        <p:nvPicPr>
          <p:cNvPr id="3" name="Picture 2" descr="A logo on a white background&#10;&#10;Description automatically generated">
            <a:extLst>
              <a:ext uri="{FF2B5EF4-FFF2-40B4-BE49-F238E27FC236}">
                <a16:creationId xmlns:a16="http://schemas.microsoft.com/office/drawing/2014/main" id="{7940CB62-D1DC-B383-5611-83D5E501F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447" y="8703565"/>
            <a:ext cx="9899061" cy="13391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248b048257f_0_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580574" cy="140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248b048257f_0_274"/>
          <p:cNvSpPr txBox="1"/>
          <p:nvPr/>
        </p:nvSpPr>
        <p:spPr>
          <a:xfrm>
            <a:off x="1352975" y="2453410"/>
            <a:ext cx="21678000" cy="9699540"/>
          </a:xfrm>
          <a:prstGeom prst="rect">
            <a:avLst/>
          </a:prstGeom>
          <a:noFill/>
          <a:ln>
            <a:noFill/>
          </a:ln>
          <a:effectLst>
            <a:outerShdw blurRad="128588" dist="123825" dir="52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With Climate change comes a massive increased risk to billions of people </a:t>
            </a:r>
            <a:endParaRPr sz="72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1500"/>
              </a:spcBef>
              <a:spcAft>
                <a:spcPts val="0"/>
              </a:spcAft>
              <a:buNone/>
            </a:pPr>
            <a:br>
              <a:rPr lang="en-US" sz="7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7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Disasters, reduced food security, environmental degradation and more.  </a:t>
            </a:r>
            <a:endParaRPr sz="72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1500"/>
              </a:spcBef>
              <a:spcAft>
                <a:spcPts val="0"/>
              </a:spcAft>
              <a:buNone/>
            </a:pPr>
            <a:endParaRPr sz="72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 need to get better at connecting data and information!</a:t>
            </a:r>
            <a:endParaRPr sz="72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E57DC-EED2-2A52-B33A-7F053DF3D69B}"/>
              </a:ext>
            </a:extLst>
          </p:cNvPr>
          <p:cNvSpPr txBox="1"/>
          <p:nvPr/>
        </p:nvSpPr>
        <p:spPr>
          <a:xfrm>
            <a:off x="4329404" y="701740"/>
            <a:ext cx="14425127" cy="1569660"/>
          </a:xfrm>
          <a:prstGeom prst="rect">
            <a:avLst/>
          </a:prstGeom>
          <a:noFill/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9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165021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5"/>
          <p:cNvSpPr txBox="1">
            <a:spLocks noGrp="1"/>
          </p:cNvSpPr>
          <p:nvPr>
            <p:ph type="title"/>
          </p:nvPr>
        </p:nvSpPr>
        <p:spPr>
          <a:xfrm>
            <a:off x="1682746" y="97155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Arial"/>
              <a:buNone/>
            </a:pPr>
            <a:r>
              <a:rPr lang="en-US" sz="7200" dirty="0"/>
              <a:t>The global Geospatial/</a:t>
            </a:r>
            <a:r>
              <a:rPr lang="en-US" sz="7200" dirty="0" err="1"/>
              <a:t>Hydrospatial</a:t>
            </a:r>
            <a:r>
              <a:rPr lang="en-US" sz="7200" dirty="0"/>
              <a:t> community recognized fundamental need to:</a:t>
            </a:r>
            <a:endParaRPr sz="7200" dirty="0"/>
          </a:p>
        </p:txBody>
      </p:sp>
      <p:sp>
        <p:nvSpPr>
          <p:cNvPr id="2" name="Google Shape;163;g248b048257f_0_266">
            <a:extLst>
              <a:ext uri="{FF2B5EF4-FFF2-40B4-BE49-F238E27FC236}">
                <a16:creationId xmlns:a16="http://schemas.microsoft.com/office/drawing/2014/main" id="{57E9E7B0-492C-034A-C9F1-03325A01EF74}"/>
              </a:ext>
            </a:extLst>
          </p:cNvPr>
          <p:cNvSpPr txBox="1">
            <a:spLocks/>
          </p:cNvSpPr>
          <p:nvPr/>
        </p:nvSpPr>
        <p:spPr>
          <a:xfrm>
            <a:off x="2352375" y="4464375"/>
            <a:ext cx="20825100" cy="8040300"/>
          </a:xfrm>
          <a:prstGeom prst="rect">
            <a:avLst/>
          </a:prstGeom>
          <a:effectLst>
            <a:outerShdw blurRad="128588" dist="1333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50800" tIns="50800" rIns="50800" bIns="508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692404">
              <a:spcBef>
                <a:spcPts val="3600"/>
              </a:spcBef>
              <a:buClr>
                <a:srgbClr val="FFFFFF"/>
              </a:buClr>
              <a:buSzPts val="7304"/>
              <a:buFont typeface="Verdana"/>
              <a:buChar char="•"/>
            </a:pPr>
            <a:r>
              <a:rPr lang="en-US" sz="6200" dirty="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rPr>
              <a:t>Improve how well we connect land and sea data </a:t>
            </a:r>
            <a:r>
              <a:rPr lang="en-US" sz="6200" b="1" dirty="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rPr>
              <a:t>(a big challenge!)</a:t>
            </a:r>
          </a:p>
          <a:p>
            <a:pPr marL="457200" indent="-692404">
              <a:spcBef>
                <a:spcPts val="3600"/>
              </a:spcBef>
              <a:buClr>
                <a:srgbClr val="FFFFFF"/>
              </a:buClr>
              <a:buSzPts val="7304"/>
              <a:buFont typeface="Verdana"/>
              <a:buChar char="•"/>
            </a:pPr>
            <a:r>
              <a:rPr lang="en-US" sz="6200" dirty="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rPr>
              <a:t>Improve </a:t>
            </a:r>
            <a:r>
              <a:rPr lang="en-US" sz="6200" b="1" dirty="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rPr>
              <a:t>regional connectivity </a:t>
            </a:r>
            <a:r>
              <a:rPr lang="en-US" sz="6200" dirty="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rPr>
              <a:t>between various </a:t>
            </a:r>
            <a:r>
              <a:rPr lang="en-US" sz="6200" dirty="0" err="1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rPr>
              <a:t>MSDIs</a:t>
            </a:r>
            <a:r>
              <a:rPr lang="en-US" sz="6200" dirty="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rPr>
              <a:t> at different maturity levels</a:t>
            </a:r>
          </a:p>
          <a:p>
            <a:pPr marL="457200" indent="-692404">
              <a:spcBef>
                <a:spcPts val="3600"/>
              </a:spcBef>
              <a:buClr>
                <a:srgbClr val="FFFFFF"/>
              </a:buClr>
              <a:buSzPts val="7304"/>
              <a:buFont typeface="Verdana"/>
              <a:buChar char="•"/>
            </a:pPr>
            <a:r>
              <a:rPr lang="en-US" sz="6200" dirty="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rPr>
              <a:t>Unlock </a:t>
            </a:r>
            <a:r>
              <a:rPr lang="en-US" sz="6200" b="1" dirty="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rPr>
              <a:t>the value of non-navigational data</a:t>
            </a:r>
          </a:p>
          <a:p>
            <a:pPr marL="457200" indent="-692404">
              <a:spcBef>
                <a:spcPts val="3600"/>
              </a:spcBef>
              <a:buClr>
                <a:srgbClr val="FFFFFF"/>
              </a:buClr>
              <a:buSzPts val="7304"/>
              <a:buFont typeface="Verdana"/>
              <a:buChar char="•"/>
            </a:pPr>
            <a:r>
              <a:rPr lang="en-US" sz="6200" dirty="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rPr>
              <a:t>Make everything </a:t>
            </a:r>
            <a:r>
              <a:rPr lang="en-US" sz="6200" b="1" dirty="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rPr>
              <a:t>more FAIR</a:t>
            </a:r>
            <a:r>
              <a:rPr lang="en-US" sz="6200" dirty="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67993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894B33D-90C6-1212-1DE0-C4B27DEB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023" y="-127590"/>
            <a:ext cx="22911121" cy="1433163"/>
          </a:xfrm>
        </p:spPr>
        <p:txBody>
          <a:bodyPr>
            <a:noAutofit/>
          </a:bodyPr>
          <a:lstStyle/>
          <a:p>
            <a:r>
              <a:rPr lang="en-US" sz="7700" dirty="0">
                <a:latin typeface="Arial" panose="020B0604020202020204" pitchFamily="34" charset="0"/>
                <a:cs typeface="Arial" panose="020B0604020202020204" pitchFamily="34" charset="0"/>
              </a:rPr>
              <a:t>A Committed and Strong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4A39E-4AFC-D2B9-0198-CDE240BAD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53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F3B3-0FFB-DA9D-D7A5-17123C14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Thank you to our Sponsors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7AF6C-F2ED-98D7-626E-F4FF96509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15" y="5327652"/>
            <a:ext cx="1459976" cy="1871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F35A3-1045-AFFA-71C0-EDF6B0B8D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54" y="5364904"/>
            <a:ext cx="2857500" cy="198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3F496-39FC-840F-CA22-AFBF1A21F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1107" y="7455194"/>
            <a:ext cx="2024523" cy="2024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A40DF2-5509-1AC7-6302-4421E480F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389" y="5915494"/>
            <a:ext cx="3619221" cy="942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E620E-9A92-49CB-9DA5-3DABC7A08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8805" y="8029270"/>
            <a:ext cx="1511488" cy="1004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9939C-38C2-36F6-4301-5B31338FE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4764" y="5572491"/>
            <a:ext cx="1439610" cy="1499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5C41E0-E5A6-1117-2EB4-BE34D4B22A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4402" y="5605707"/>
            <a:ext cx="2687181" cy="1433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8DA726-1AFB-8003-B1DC-F694F20765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76052" y="7810263"/>
            <a:ext cx="1439609" cy="1439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ED0F1A-0C13-650E-0274-E605F0244E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9891" y="7853082"/>
            <a:ext cx="3400444" cy="113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52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FB59A-74ED-EEA8-A0ED-5BC13744D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Partnerships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9784C852-3B51-9E68-AA92-C0F196F7F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52" y="4069552"/>
            <a:ext cx="17868509" cy="5919796"/>
          </a:xfrm>
          <a:prstGeom prst="rect">
            <a:avLst/>
          </a:prstGeom>
        </p:spPr>
      </p:pic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E8493BC-56EF-37D3-7A32-18AD9CFC8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906" y="4553665"/>
            <a:ext cx="2408364" cy="2532935"/>
          </a:xfrm>
          <a:prstGeom prst="rect">
            <a:avLst/>
          </a:prstGeom>
        </p:spPr>
      </p:pic>
      <p:pic>
        <p:nvPicPr>
          <p:cNvPr id="9" name="Picture 8" descr="A blue square with white text and a logo&#10;&#10;Description automatically generated">
            <a:extLst>
              <a:ext uri="{FF2B5EF4-FFF2-40B4-BE49-F238E27FC236}">
                <a16:creationId xmlns:a16="http://schemas.microsoft.com/office/drawing/2014/main" id="{0544529E-98FC-E794-BCDB-9A55D9C47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370" y="586039"/>
            <a:ext cx="2913289" cy="277715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B74B93A-7EE1-E054-13DC-EA7F15C75472}"/>
              </a:ext>
            </a:extLst>
          </p:cNvPr>
          <p:cNvSpPr/>
          <p:nvPr/>
        </p:nvSpPr>
        <p:spPr>
          <a:xfrm>
            <a:off x="14783631" y="6958139"/>
            <a:ext cx="4454769" cy="33946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04127-DBE6-A7FA-8524-22F3D79A9797}"/>
              </a:ext>
            </a:extLst>
          </p:cNvPr>
          <p:cNvSpPr txBox="1"/>
          <p:nvPr/>
        </p:nvSpPr>
        <p:spPr>
          <a:xfrm>
            <a:off x="1291611" y="10481268"/>
            <a:ext cx="134920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/>
              <a:t>Practical Demonstrations on potential “how to implement standards-based technologies” based on use cases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C8D2B7-9577-2894-72B9-E75FF33C70C9}"/>
              </a:ext>
            </a:extLst>
          </p:cNvPr>
          <p:cNvCxnSpPr>
            <a:cxnSpLocks/>
          </p:cNvCxnSpPr>
          <p:nvPr/>
        </p:nvCxnSpPr>
        <p:spPr>
          <a:xfrm flipV="1">
            <a:off x="14332894" y="9662520"/>
            <a:ext cx="1410098" cy="12435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DG 9">
            <a:extLst>
              <a:ext uri="{FF2B5EF4-FFF2-40B4-BE49-F238E27FC236}">
                <a16:creationId xmlns:a16="http://schemas.microsoft.com/office/drawing/2014/main" id="{BEE00263-ADBC-B0B7-C9B3-9F36D27FF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3876" y="586039"/>
            <a:ext cx="2777154" cy="277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902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</a:pPr>
            <a:r>
              <a:rPr lang="en-US" dirty="0" err="1"/>
              <a:t>FMSDI</a:t>
            </a:r>
            <a:r>
              <a:rPr lang="en-US" dirty="0"/>
              <a:t> 2023: A Taste</a:t>
            </a:r>
            <a:endParaRPr i="1" dirty="0"/>
          </a:p>
        </p:txBody>
      </p:sp>
      <p:sp>
        <p:nvSpPr>
          <p:cNvPr id="233" name="Google Shape;233;p10"/>
          <p:cNvSpPr txBox="1">
            <a:spLocks noGrp="1"/>
          </p:cNvSpPr>
          <p:nvPr>
            <p:ph type="body" idx="1"/>
          </p:nvPr>
        </p:nvSpPr>
        <p:spPr>
          <a:xfrm>
            <a:off x="566775" y="2785725"/>
            <a:ext cx="13417200" cy="18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1828800" lvl="3" indent="-628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6300"/>
              <a:buAutoNum type="arabicPeriod"/>
            </a:pPr>
            <a:r>
              <a:rPr lang="en-US" sz="6300" b="1" dirty="0"/>
              <a:t>Digital Twin of Land Sea Interface – Singapore</a:t>
            </a:r>
            <a:endParaRPr sz="6300" b="1" dirty="0"/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30449" y="2134532"/>
            <a:ext cx="5048126" cy="2757819"/>
          </a:xfrm>
          <a:prstGeom prst="rect">
            <a:avLst/>
          </a:prstGeom>
          <a:noFill/>
          <a:ln>
            <a:noFill/>
          </a:ln>
          <a:effectLst>
            <a:outerShdw blurRad="214313" dist="190500" dir="7440000" algn="bl" rotWithShape="0">
              <a:srgbClr val="666666">
                <a:alpha val="48627"/>
              </a:srgbClr>
            </a:outerShdw>
          </a:effectLst>
        </p:spPr>
      </p:pic>
      <p:pic>
        <p:nvPicPr>
          <p:cNvPr id="235" name="Google Shape;23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03800" y="3312800"/>
            <a:ext cx="4214366" cy="2237900"/>
          </a:xfrm>
          <a:prstGeom prst="rect">
            <a:avLst/>
          </a:prstGeom>
          <a:noFill/>
          <a:ln>
            <a:noFill/>
          </a:ln>
          <a:effectLst>
            <a:outerShdw blurRad="228600" dist="190500" dir="7500000" algn="bl" rotWithShape="0">
              <a:srgbClr val="666666">
                <a:alpha val="48627"/>
              </a:srgbClr>
            </a:outerShdw>
          </a:effectLst>
        </p:spPr>
      </p:pic>
      <p:pic>
        <p:nvPicPr>
          <p:cNvPr id="236" name="Google Shape;23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34616" y="5927927"/>
            <a:ext cx="5142982" cy="2506749"/>
          </a:xfrm>
          <a:prstGeom prst="rect">
            <a:avLst/>
          </a:prstGeom>
          <a:noFill/>
          <a:ln>
            <a:noFill/>
          </a:ln>
          <a:effectLst>
            <a:outerShdw blurRad="200025" dist="161925" dir="7440000" algn="bl" rotWithShape="0">
              <a:srgbClr val="666666">
                <a:alpha val="48627"/>
              </a:srgbClr>
            </a:outerShdw>
          </a:effectLst>
        </p:spPr>
      </p:pic>
      <p:pic>
        <p:nvPicPr>
          <p:cNvPr id="237" name="Google Shape;237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03800" y="6647052"/>
            <a:ext cx="4844873" cy="2237900"/>
          </a:xfrm>
          <a:prstGeom prst="rect">
            <a:avLst/>
          </a:prstGeom>
          <a:noFill/>
          <a:ln>
            <a:noFill/>
          </a:ln>
          <a:effectLst>
            <a:outerShdw blurRad="228600" dist="190500" dir="7440000" algn="bl" rotWithShape="0">
              <a:srgbClr val="666666">
                <a:alpha val="48627"/>
              </a:srgbClr>
            </a:outerShdw>
          </a:effectLst>
        </p:spPr>
      </p:pic>
      <p:pic>
        <p:nvPicPr>
          <p:cNvPr id="238" name="Google Shape;238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368236" y="9354502"/>
            <a:ext cx="5048102" cy="2695952"/>
          </a:xfrm>
          <a:prstGeom prst="rect">
            <a:avLst/>
          </a:prstGeom>
          <a:noFill/>
          <a:ln>
            <a:noFill/>
          </a:ln>
          <a:effectLst>
            <a:outerShdw blurRad="228600" dist="190500" dir="7380000" algn="bl" rotWithShape="0">
              <a:srgbClr val="666666">
                <a:alpha val="48627"/>
              </a:srgbClr>
            </a:outerShdw>
          </a:effectLst>
        </p:spPr>
      </p:pic>
      <p:pic>
        <p:nvPicPr>
          <p:cNvPr id="239" name="Google Shape;239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878049" y="10144825"/>
            <a:ext cx="4214374" cy="2370591"/>
          </a:xfrm>
          <a:prstGeom prst="rect">
            <a:avLst/>
          </a:prstGeom>
          <a:noFill/>
          <a:ln>
            <a:noFill/>
          </a:ln>
          <a:effectLst>
            <a:outerShdw blurRad="214313" dist="190500" dir="7500000" algn="bl" rotWithShape="0">
              <a:srgbClr val="666666">
                <a:alpha val="48627"/>
              </a:srgbClr>
            </a:outerShdw>
          </a:effectLst>
        </p:spPr>
      </p:pic>
      <p:sp>
        <p:nvSpPr>
          <p:cNvPr id="240" name="Google Shape;240;p10"/>
          <p:cNvSpPr txBox="1">
            <a:spLocks noGrp="1"/>
          </p:cNvSpPr>
          <p:nvPr>
            <p:ph type="body" idx="1"/>
          </p:nvPr>
        </p:nvSpPr>
        <p:spPr>
          <a:xfrm>
            <a:off x="566775" y="6340225"/>
            <a:ext cx="13305300" cy="18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1828800" lvl="3" indent="-628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6300"/>
              <a:buAutoNum type="arabicPeriod" startAt="2"/>
            </a:pPr>
            <a:r>
              <a:rPr lang="en-US" sz="6300" b="1" dirty="0"/>
              <a:t>Digital Arctic Connecting Land &amp; Sea – Canadian Arctic</a:t>
            </a:r>
            <a:endParaRPr sz="6300" b="1" dirty="0"/>
          </a:p>
        </p:txBody>
      </p:sp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566775" y="9829050"/>
            <a:ext cx="13305300" cy="20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1828800" lvl="3" indent="-628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6300"/>
              <a:buAutoNum type="arabicPeriod" startAt="3"/>
            </a:pPr>
            <a:r>
              <a:rPr lang="en-US" sz="6300" b="1" dirty="0"/>
              <a:t>Integrating Land &amp; Sea for Various Use Cases – Caribbean</a:t>
            </a:r>
            <a:endParaRPr sz="63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2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Arial"/>
              <a:buNone/>
            </a:pPr>
            <a:r>
              <a:rPr lang="en-US" dirty="0"/>
              <a:t>SINGAPORE 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Arial"/>
              <a:buNone/>
            </a:pPr>
            <a:r>
              <a:rPr lang="en-US" sz="9600" dirty="0"/>
              <a:t>Digital Twin of Land Sea Interface</a:t>
            </a:r>
            <a:endParaRPr sz="9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5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Arial"/>
              <a:buNone/>
            </a:pPr>
            <a:r>
              <a:rPr lang="en-US" dirty="0"/>
              <a:t>Digital ARCTIC 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6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</a:pPr>
            <a:r>
              <a:rPr lang="en-US" dirty="0"/>
              <a:t>Arctic : Overview</a:t>
            </a:r>
            <a:endParaRPr dirty="0"/>
          </a:p>
        </p:txBody>
      </p:sp>
      <p:sp>
        <p:nvSpPr>
          <p:cNvPr id="736" name="Google Shape;736;p66"/>
          <p:cNvSpPr txBox="1">
            <a:spLocks noGrp="1"/>
          </p:cNvSpPr>
          <p:nvPr>
            <p:ph type="body" idx="1"/>
          </p:nvPr>
        </p:nvSpPr>
        <p:spPr>
          <a:xfrm>
            <a:off x="1206500" y="2785725"/>
            <a:ext cx="21971100" cy="10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200"/>
              <a:buNone/>
            </a:pPr>
            <a:r>
              <a:rPr lang="en-US" sz="5200" b="1" dirty="0"/>
              <a:t>The Challenge</a:t>
            </a:r>
            <a:endParaRPr sz="5200" b="1" dirty="0"/>
          </a:p>
          <a:p>
            <a:pPr marL="914400" lvl="1" indent="-552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100"/>
              <a:buChar char="•"/>
            </a:pPr>
            <a:r>
              <a:rPr lang="en-US" sz="5100" dirty="0"/>
              <a:t>How to efficiently discover and present diverse data, from many sources, for a variety of scenarios in the Arctic</a:t>
            </a:r>
            <a:endParaRPr sz="51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51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300"/>
              <a:buNone/>
            </a:pPr>
            <a:r>
              <a:rPr lang="en-US" sz="5300" b="1" dirty="0"/>
              <a:t>Scenarios</a:t>
            </a:r>
            <a:endParaRPr sz="5300" b="1" dirty="0"/>
          </a:p>
          <a:p>
            <a:pPr marL="914400" lvl="1" indent="-552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100"/>
              <a:buChar char="•"/>
            </a:pPr>
            <a:r>
              <a:rPr lang="en-US" sz="5100" dirty="0"/>
              <a:t>Impact of Arctic ice melt rates on Bow whale and Killer whale populations and behavior</a:t>
            </a:r>
            <a:endParaRPr sz="5100" dirty="0"/>
          </a:p>
          <a:p>
            <a:pPr marL="914400" lvl="1" indent="-552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100"/>
              <a:buChar char="•"/>
            </a:pPr>
            <a:r>
              <a:rPr lang="en-US" sz="5100" dirty="0"/>
              <a:t>How spatial data can be used to analyze and visualize the impacts of climate change on the Arctic environment, infrastructure and inhabitants.</a:t>
            </a:r>
            <a:endParaRPr sz="5100" dirty="0"/>
          </a:p>
          <a:p>
            <a:pPr marL="914400" lvl="1" indent="-552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100"/>
              <a:buChar char="•"/>
            </a:pPr>
            <a:r>
              <a:rPr lang="en-US" sz="5100" dirty="0"/>
              <a:t>Identify Arctic communities at higher risk of adverse health outcomes due to microplastic bioaccumulation toxicity.</a:t>
            </a:r>
            <a:endParaRPr sz="51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5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Arial"/>
              <a:buNone/>
            </a:pPr>
            <a:r>
              <a:rPr lang="en-US" dirty="0"/>
              <a:t>Land and Sea CARIBBEAN  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>
          <a:extLst>
            <a:ext uri="{FF2B5EF4-FFF2-40B4-BE49-F238E27FC236}">
              <a16:creationId xmlns:a16="http://schemas.microsoft.com/office/drawing/2014/main" id="{C9862014-8098-0E62-89A7-7264B47BF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">
            <a:extLst>
              <a:ext uri="{FF2B5EF4-FFF2-40B4-BE49-F238E27FC236}">
                <a16:creationId xmlns:a16="http://schemas.microsoft.com/office/drawing/2014/main" id="{CF482396-4DE3-42D8-42D3-C54C7057C7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</a:pPr>
            <a:r>
              <a:rPr lang="en-US" dirty="0"/>
              <a:t>Agenda – OGC Land and Sea 2023 Pilot</a:t>
            </a:r>
            <a:endParaRPr dirty="0"/>
          </a:p>
        </p:txBody>
      </p:sp>
      <p:sp>
        <p:nvSpPr>
          <p:cNvPr id="330" name="Google Shape;330;p13">
            <a:extLst>
              <a:ext uri="{FF2B5EF4-FFF2-40B4-BE49-F238E27FC236}">
                <a16:creationId xmlns:a16="http://schemas.microsoft.com/office/drawing/2014/main" id="{BA5C5523-FFEB-CABE-6C9B-99BEB3FF53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500" y="2785730"/>
            <a:ext cx="21971100" cy="9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685800" indent="-685800"/>
            <a:r>
              <a:rPr lang="en-CA" b="1" dirty="0"/>
              <a:t>Welcome, Introduction and Context Setting (Rafael Ponce, Marine DWG Co-chair)</a:t>
            </a:r>
          </a:p>
          <a:p>
            <a:pPr marL="685800" indent="-685800"/>
            <a:r>
              <a:rPr lang="en-US" sz="4800" b="1" dirty="0"/>
              <a:t>Digital Twin of Land Sea Interface – Singapore - 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Background, Process, and Challenges </a:t>
            </a: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( SOON, Kean </a:t>
            </a:r>
            <a:r>
              <a:rPr lang="en-US" altLang="en-US" b="1" dirty="0" err="1">
                <a:solidFill>
                  <a:schemeClr val="tx1"/>
                </a:solidFill>
                <a:latin typeface="Arial" panose="020B0604020202020204" pitchFamily="34" charset="0"/>
              </a:rPr>
              <a:t>Huat</a:t>
            </a: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  SLA,  CHEW , Lawrence , MPA)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685800" indent="-685800"/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Overview ( Trevor Taylor, OGC)</a:t>
            </a:r>
          </a:p>
          <a:p>
            <a:pPr marL="1143000" lvl="1" indent="-685800"/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Digital Arctic Connecting Land &amp; Sea – Canadian Arctic</a:t>
            </a:r>
          </a:p>
          <a:p>
            <a:pPr marL="1143000" lvl="1" indent="-685800"/>
            <a:r>
              <a:rPr lang="en-US" sz="4400" b="1" dirty="0"/>
              <a:t>Integrating Land &amp; Sea for Various Use Cases – Caribbean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685800" indent="-685800"/>
            <a:r>
              <a:rPr lang="en-CA" b="1" dirty="0"/>
              <a:t>2024/2025 potential Scenarios/Use Cases  (Trevor Taylor, OGC)</a:t>
            </a:r>
          </a:p>
          <a:p>
            <a:pPr marL="685800" indent="-685800"/>
            <a:r>
              <a:rPr lang="en-CA" b="1" dirty="0"/>
              <a:t>Discussion ( Rafael </a:t>
            </a:r>
            <a:r>
              <a:rPr lang="en-CA" b="1" dirty="0" err="1"/>
              <a:t>Poncem</a:t>
            </a:r>
            <a:r>
              <a:rPr lang="en-CA" b="1" dirty="0"/>
              <a:t> OGC Marine DWG Co-chair)</a:t>
            </a:r>
          </a:p>
          <a:p>
            <a:pPr marL="685800" indent="-685800"/>
            <a:r>
              <a:rPr lang="en-CA" b="1" dirty="0"/>
              <a:t>Close</a:t>
            </a: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5904"/>
              <a:buNone/>
            </a:pPr>
            <a:endParaRPr lang="en-CA" b="1" dirty="0"/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5904"/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622972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6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</a:pPr>
            <a:r>
              <a:rPr lang="en-US" dirty="0"/>
              <a:t>Caribbean : Overview</a:t>
            </a:r>
            <a:endParaRPr dirty="0"/>
          </a:p>
        </p:txBody>
      </p:sp>
      <p:sp>
        <p:nvSpPr>
          <p:cNvPr id="508" name="Google Shape;508;p36"/>
          <p:cNvSpPr txBox="1">
            <a:spLocks noGrp="1"/>
          </p:cNvSpPr>
          <p:nvPr>
            <p:ph type="body" idx="1"/>
          </p:nvPr>
        </p:nvSpPr>
        <p:spPr>
          <a:xfrm>
            <a:off x="1206500" y="2385600"/>
            <a:ext cx="21971100" cy="103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5100"/>
              <a:buNone/>
            </a:pPr>
            <a:r>
              <a:rPr lang="en-US" sz="5100" b="1" dirty="0"/>
              <a:t>Five Scenarios</a:t>
            </a:r>
            <a:endParaRPr sz="5100" b="1" dirty="0"/>
          </a:p>
          <a:p>
            <a:pPr marL="914400" lvl="1" indent="-5524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5100"/>
              <a:buChar char="•"/>
            </a:pPr>
            <a:r>
              <a:rPr lang="en-US" sz="5100" dirty="0"/>
              <a:t>Concentration and distribution of micro-plastics before and after climate events</a:t>
            </a:r>
            <a:endParaRPr sz="5100" dirty="0"/>
          </a:p>
          <a:p>
            <a:pPr marL="914400" lvl="1" indent="-5524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5100"/>
              <a:buChar char="•"/>
            </a:pPr>
            <a:r>
              <a:rPr lang="en-US" sz="5100" dirty="0"/>
              <a:t>Tropical storms and hurricanes: Improving decision making using improved data availability through standards</a:t>
            </a:r>
            <a:endParaRPr sz="5100" dirty="0"/>
          </a:p>
          <a:p>
            <a:pPr marL="914400" lvl="1" indent="-5524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5100"/>
              <a:buChar char="•"/>
            </a:pPr>
            <a:r>
              <a:rPr lang="en-US" sz="5100" dirty="0"/>
              <a:t>Develop a Offshore Wind Farm Decision Support System framework to aid site selection.</a:t>
            </a:r>
            <a:endParaRPr sz="5100" dirty="0"/>
          </a:p>
          <a:p>
            <a:pPr marL="914400" lvl="1" indent="-5524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5100"/>
              <a:buChar char="•"/>
            </a:pPr>
            <a:r>
              <a:rPr lang="en-US" sz="5100" dirty="0"/>
              <a:t>Hurricane Health Risk Index identifies a priori the underlying health and medical needs of a hurricane-impacted population</a:t>
            </a:r>
            <a:endParaRPr sz="5100" dirty="0"/>
          </a:p>
          <a:p>
            <a:pPr marL="914400" lvl="1" indent="-5524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5100"/>
              <a:buChar char="•"/>
            </a:pPr>
            <a:r>
              <a:rPr lang="en-US" sz="5100" dirty="0"/>
              <a:t>Leveraging navigational data for non-navigational purposes by understanding how useable this type of data is for building a geospatial information management foundation</a:t>
            </a:r>
          </a:p>
          <a:p>
            <a:pPr marL="361950" lvl="1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5100"/>
              <a:buNone/>
            </a:pPr>
            <a:endParaRPr lang="en-US" sz="5100" dirty="0"/>
          </a:p>
          <a:p>
            <a:pPr marL="361950" lvl="1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5100"/>
              <a:buNone/>
            </a:pPr>
            <a:r>
              <a:rPr lang="en-CA" sz="5100" b="1" dirty="0"/>
              <a:t>Methodology</a:t>
            </a:r>
          </a:p>
          <a:p>
            <a:pPr marL="1047750" lvl="1" indent="-685800">
              <a:lnSpc>
                <a:spcPct val="120000"/>
              </a:lnSpc>
              <a:spcBef>
                <a:spcPts val="1000"/>
              </a:spcBef>
              <a:buSzPts val="5100"/>
            </a:pPr>
            <a:r>
              <a:rPr lang="en-CA" sz="5100" dirty="0"/>
              <a:t>Use OGC / IHO and other standards to improve FAIR within a collection of diverse scenarios.</a:t>
            </a:r>
          </a:p>
          <a:p>
            <a:pPr marL="1047750" lvl="1" indent="-685800">
              <a:lnSpc>
                <a:spcPct val="120000"/>
              </a:lnSpc>
              <a:spcBef>
                <a:spcPts val="1000"/>
              </a:spcBef>
              <a:buSzPts val="5100"/>
            </a:pPr>
            <a:r>
              <a:rPr lang="en-CA" sz="5100" dirty="0"/>
              <a:t>Determine how well data from disparate sources “fits” together. </a:t>
            </a:r>
          </a:p>
          <a:p>
            <a:pPr marL="1047750" lvl="1" indent="-685800">
              <a:lnSpc>
                <a:spcPct val="120000"/>
              </a:lnSpc>
              <a:spcBef>
                <a:spcPts val="1000"/>
              </a:spcBef>
              <a:buSzPts val="5100"/>
            </a:pPr>
            <a:r>
              <a:rPr lang="en-CA" sz="5100" dirty="0"/>
              <a:t>Determine non-navigational data use within the “Blue Economy” - sustainable use of ocean resources for economic growth, improved livelihoods, and jobs while preserving the health of ocean ecosystem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B43B-EAE3-652A-ADFE-4B04C1F0E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Deep Dive –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4C34A-2722-FDC8-3EE7-2B903CE2F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7687" y="2903718"/>
            <a:ext cx="14751255" cy="2582683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Now Public  - pending small edits and publication on the OGC Website. OGC members can download it. For the moment. It will be added to the IHO Body of Knowledge once fully published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F5835EA-51F6-F421-DD83-3199F943C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067" y="6004519"/>
            <a:ext cx="6911320" cy="732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07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52460-8F47-8624-4538-9C5AD7B17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2024/25 Pilot – Potential Scenarios/Use cases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401EA-B683-6FF1-EF9F-358A3F547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n-US" sz="4000" b="1" i="0" u="sng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Connecting Land and Sea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Use cases designed to make progress on solving the </a:t>
            </a:r>
            <a:r>
              <a:rPr lang="en-US" sz="4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hard problem of connecting data and overcoming gaps between land and sea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,-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eg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datums,  challenges related to local datums. Examples may include scenarios involving ports, slow-onset disasters crossing national boundaries (Cyclones), continued work in Arctic Coastal areas, storm surge and potential additional small island states.</a:t>
            </a:r>
          </a:p>
          <a:p>
            <a:pPr algn="l"/>
            <a:r>
              <a:rPr lang="en-US" sz="4000" b="1" i="0" u="sng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Connecting to the Oceans Community</a:t>
            </a:r>
            <a:r>
              <a:rPr lang="en-US" sz="4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Use cases designed to connect better to global  Ocean science data. Examples may include biodiversity, ecosystems, and sea surface temperature predictive models and may be connected to the current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OGC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 Open Science Persistent Demonstrator.</a:t>
            </a:r>
          </a:p>
          <a:p>
            <a:pPr algn="l"/>
            <a:r>
              <a:rPr lang="en-US" sz="4000" b="1" i="0" u="sng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Digital Twins for Land and Sea. 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Use cases designed to further experiment with OGC and other standards related to connecting Digital Twins of the Land and sea.( Built Environment)</a:t>
            </a:r>
          </a:p>
          <a:p>
            <a:pPr algn="l"/>
            <a:r>
              <a:rPr lang="en-US" sz="4000" b="1" i="0" u="sng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Water Column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Use cases designed to explore underwater data gathering/water column for scenarios such as  near coastal environmental monitoring and  seabed and sub-seabed  resource management</a:t>
            </a:r>
          </a:p>
          <a:p>
            <a:pPr algn="l"/>
            <a:r>
              <a:rPr lang="en-US" sz="4000" b="1" u="sng" dirty="0">
                <a:solidFill>
                  <a:srgbClr val="222222"/>
                </a:solidFill>
                <a:latin typeface="Arial" panose="020B0604020202020204" pitchFamily="34" charset="0"/>
              </a:rPr>
              <a:t>Coastal Data Integration  </a:t>
            </a:r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</a:rPr>
              <a:t>Use Cases integrating Marine, Met, environmental, and built  infrastructure for a “coast” – huge challenge!</a:t>
            </a:r>
          </a:p>
          <a:p>
            <a:pPr algn="l"/>
            <a:r>
              <a:rPr lang="en-US" sz="4000" b="1" i="0" u="sng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Advance the implementation of MPAs (S-122) </a:t>
            </a:r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</a:rPr>
              <a:t>– lots till to be done!</a:t>
            </a:r>
            <a:endParaRPr lang="en-US" sz="4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073F0-9369-21D7-D4BC-08E98823666E}"/>
              </a:ext>
            </a:extLst>
          </p:cNvPr>
          <p:cNvSpPr txBox="1"/>
          <p:nvPr/>
        </p:nvSpPr>
        <p:spPr>
          <a:xfrm>
            <a:off x="6098458" y="6704112"/>
            <a:ext cx="12196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portal.ogc.org/files/?</a:t>
            </a:r>
            <a:r>
              <a:rPr lang="en-CA" dirty="0" err="1"/>
              <a:t>artifact_id</a:t>
            </a:r>
            <a:r>
              <a:rPr lang="en-CA" dirty="0"/>
              <a:t>=106819&amp;version=1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76EB8-2A2F-7BC7-6967-FB10A14BA52F}"/>
              </a:ext>
            </a:extLst>
          </p:cNvPr>
          <p:cNvSpPr txBox="1"/>
          <p:nvPr/>
        </p:nvSpPr>
        <p:spPr>
          <a:xfrm>
            <a:off x="6098458" y="6704112"/>
            <a:ext cx="12196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portal.ogc.org/files/?</a:t>
            </a:r>
            <a:r>
              <a:rPr lang="en-CA" dirty="0" err="1"/>
              <a:t>artifact_id</a:t>
            </a:r>
            <a:r>
              <a:rPr lang="en-CA" dirty="0"/>
              <a:t>=106819&amp;version=1</a:t>
            </a:r>
          </a:p>
        </p:txBody>
      </p:sp>
    </p:spTree>
    <p:extLst>
      <p:ext uri="{BB962C8B-B14F-4D97-AF65-F5344CB8AC3E}">
        <p14:creationId xmlns:p14="http://schemas.microsoft.com/office/powerpoint/2010/main" val="3470192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36BBC-DEC0-14C0-804D-F458E8A6F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0C3D3-286D-9785-713E-C13A8749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Moderated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E7757-6DD2-51B8-A175-955BF9A4D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6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6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What is important for your organization/region?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222222"/>
                </a:solidFill>
                <a:latin typeface="Arial" panose="020B0604020202020204" pitchFamily="34" charset="0"/>
              </a:rPr>
              <a:t>(How to !)</a:t>
            </a:r>
            <a:endParaRPr lang="en-US" sz="6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831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p88" descr="Hot-air balloons viewed from below against a blue sky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11198" y="1270000"/>
            <a:ext cx="9344152" cy="10780776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88"/>
          <p:cNvSpPr txBox="1">
            <a:spLocks noGrp="1"/>
          </p:cNvSpPr>
          <p:nvPr>
            <p:ph type="body" idx="1"/>
          </p:nvPr>
        </p:nvSpPr>
        <p:spPr>
          <a:xfrm>
            <a:off x="11343969" y="1227969"/>
            <a:ext cx="9779001" cy="143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8500"/>
              <a:buFont typeface="Arial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881" name="Google Shape;881;p88"/>
          <p:cNvSpPr txBox="1">
            <a:spLocks noGrp="1"/>
          </p:cNvSpPr>
          <p:nvPr>
            <p:ph type="body" idx="2"/>
          </p:nvPr>
        </p:nvSpPr>
        <p:spPr>
          <a:xfrm>
            <a:off x="11339402" y="3196211"/>
            <a:ext cx="9779001" cy="76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500"/>
              <a:buFont typeface="Arial"/>
              <a:buNone/>
            </a:pPr>
            <a:r>
              <a:rPr lang="en-US"/>
              <a:t>Community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106d2b4813b_0_4" descr="Hot-air balloons viewed from below against a blue sky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6034" t="297" r="1434" b="3807"/>
          <a:stretch/>
        </p:blipFill>
        <p:spPr>
          <a:xfrm>
            <a:off x="1211198" y="1466651"/>
            <a:ext cx="7184128" cy="10782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9"/>
          <p:cNvGrpSpPr/>
          <p:nvPr/>
        </p:nvGrpSpPr>
        <p:grpSpPr>
          <a:xfrm>
            <a:off x="1005750" y="6202520"/>
            <a:ext cx="21981116" cy="6733400"/>
            <a:chOff x="502875" y="3190160"/>
            <a:chExt cx="10990558" cy="3366700"/>
          </a:xfrm>
        </p:grpSpPr>
        <p:sp>
          <p:nvSpPr>
            <p:cNvPr id="231" name="Google Shape;231;p9"/>
            <p:cNvSpPr/>
            <p:nvPr/>
          </p:nvSpPr>
          <p:spPr>
            <a:xfrm>
              <a:off x="502875" y="5725860"/>
              <a:ext cx="1965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9528133" y="3190160"/>
              <a:ext cx="19653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837723" y="3548349"/>
              <a:ext cx="1965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5901651" y="3986089"/>
              <a:ext cx="1965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4102059" y="4576555"/>
              <a:ext cx="1965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2302467" y="5255890"/>
              <a:ext cx="19653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" name="Google Shape;237;p9"/>
          <p:cNvSpPr txBox="1"/>
          <p:nvPr/>
        </p:nvSpPr>
        <p:spPr>
          <a:xfrm>
            <a:off x="1370596" y="775231"/>
            <a:ext cx="21642900" cy="23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</a:pPr>
            <a:r>
              <a:rPr lang="en-CA" sz="8000" b="1" i="0" u="none" strike="noStrike" cap="none" dirty="0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rPr>
              <a:t>How does OGC Work?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9"/>
          <p:cNvSpPr txBox="1"/>
          <p:nvPr/>
        </p:nvSpPr>
        <p:spPr>
          <a:xfrm>
            <a:off x="-78835" y="2964530"/>
            <a:ext cx="4386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2140" y="4819495"/>
            <a:ext cx="13783170" cy="690778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9"/>
          <p:cNvSpPr txBox="1"/>
          <p:nvPr/>
        </p:nvSpPr>
        <p:spPr>
          <a:xfrm>
            <a:off x="4737371" y="3711305"/>
            <a:ext cx="7802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0A2FF"/>
                </a:solidFill>
                <a:latin typeface="Arial"/>
                <a:ea typeface="Arial"/>
                <a:cs typeface="Arial"/>
                <a:sym typeface="Arial"/>
              </a:rPr>
              <a:t>Collaborative Solutions and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0A2FF"/>
                </a:solidFill>
                <a:latin typeface="Arial"/>
                <a:ea typeface="Arial"/>
                <a:cs typeface="Arial"/>
                <a:sym typeface="Arial"/>
              </a:rPr>
              <a:t>Innovation Program (COSI)</a:t>
            </a:r>
            <a:endParaRPr sz="3000" b="0" i="0" u="none" strike="noStrike" cap="none">
              <a:solidFill>
                <a:srgbClr val="00A2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9"/>
          <p:cNvSpPr txBox="1"/>
          <p:nvPr/>
        </p:nvSpPr>
        <p:spPr>
          <a:xfrm>
            <a:off x="11787979" y="3942027"/>
            <a:ext cx="780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0A2FF"/>
                </a:solidFill>
                <a:latin typeface="Arial"/>
                <a:ea typeface="Arial"/>
                <a:cs typeface="Arial"/>
                <a:sym typeface="Arial"/>
              </a:rPr>
              <a:t>Standards Program</a:t>
            </a:r>
            <a:endParaRPr sz="3000" b="0" i="0" u="none" strike="noStrike" cap="none">
              <a:solidFill>
                <a:srgbClr val="00A2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9" descr="Group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39113" y="716961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9" descr="Group success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0828" y="7169618"/>
            <a:ext cx="2862993" cy="286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9" descr="Group success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90069" y="7169624"/>
            <a:ext cx="2862993" cy="286299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9"/>
          <p:cNvSpPr txBox="1"/>
          <p:nvPr/>
        </p:nvSpPr>
        <p:spPr>
          <a:xfrm>
            <a:off x="6824475" y="12112650"/>
            <a:ext cx="3627900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00A2FF"/>
                </a:solidFill>
                <a:latin typeface="Arial"/>
                <a:ea typeface="Arial"/>
                <a:cs typeface="Arial"/>
                <a:sym typeface="Arial"/>
              </a:rPr>
              <a:t>Testbeds , Pilots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3000"/>
              <a:buFont typeface="Arial"/>
              <a:buNone/>
            </a:pPr>
            <a:r>
              <a:rPr lang="en-US" sz="3000" b="1" dirty="0">
                <a:solidFill>
                  <a:srgbClr val="00A2FF"/>
                </a:solidFill>
              </a:rPr>
              <a:t>Sprints and more</a:t>
            </a:r>
            <a:endParaRPr sz="3000" b="0" i="0" u="none" strike="noStrike" cap="none" dirty="0">
              <a:solidFill>
                <a:srgbClr val="00A2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9"/>
          <p:cNvSpPr txBox="1"/>
          <p:nvPr/>
        </p:nvSpPr>
        <p:spPr>
          <a:xfrm>
            <a:off x="12185925" y="11958250"/>
            <a:ext cx="70062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0A2FF"/>
                </a:solidFill>
                <a:latin typeface="Arial"/>
                <a:ea typeface="Arial"/>
                <a:cs typeface="Arial"/>
                <a:sym typeface="Arial"/>
              </a:rPr>
              <a:t>Domain</a:t>
            </a:r>
            <a:r>
              <a:rPr lang="en-US" sz="3000" b="0" i="0" u="none" strike="noStrike" cap="none">
                <a:solidFill>
                  <a:srgbClr val="00A2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b="1" i="0" u="none" strike="noStrike" cap="none">
                <a:solidFill>
                  <a:srgbClr val="00A2FF"/>
                </a:solidFill>
                <a:latin typeface="Arial"/>
                <a:ea typeface="Arial"/>
                <a:cs typeface="Arial"/>
                <a:sym typeface="Arial"/>
              </a:rPr>
              <a:t>Working Groups (DWGs)</a:t>
            </a:r>
            <a:endParaRPr sz="3000" b="1" i="0" u="none" strike="noStrike" cap="none">
              <a:solidFill>
                <a:srgbClr val="00A2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1100"/>
              <a:buFont typeface="Arial"/>
              <a:buNone/>
            </a:pPr>
            <a:r>
              <a:rPr lang="en-US" sz="3000" b="1" i="0" u="none" strike="noStrike" cap="none">
                <a:solidFill>
                  <a:srgbClr val="00A2FF"/>
                </a:solidFill>
                <a:latin typeface="Arial"/>
                <a:ea typeface="Arial"/>
                <a:cs typeface="Arial"/>
                <a:sym typeface="Arial"/>
              </a:rPr>
              <a:t>Standards Working Groups (SWGs)</a:t>
            </a:r>
            <a:endParaRPr sz="3000" b="1" i="0" u="none" strike="noStrike" cap="none">
              <a:solidFill>
                <a:srgbClr val="00A2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"/>
          <p:cNvSpPr txBox="1"/>
          <p:nvPr/>
        </p:nvSpPr>
        <p:spPr>
          <a:xfrm>
            <a:off x="445050" y="1129607"/>
            <a:ext cx="23493900" cy="17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FF"/>
              </a:buClr>
              <a:buSzPts val="18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00B1FF"/>
                </a:solidFill>
                <a:latin typeface="Arial"/>
                <a:ea typeface="Arial"/>
                <a:cs typeface="Arial"/>
                <a:sym typeface="Arial"/>
              </a:rPr>
              <a:t>Selected Active Initiatives ( Total 24)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"/>
          <p:cNvSpPr txBox="1"/>
          <p:nvPr/>
        </p:nvSpPr>
        <p:spPr>
          <a:xfrm>
            <a:off x="3329262" y="11871050"/>
            <a:ext cx="17725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 more COSI initiatives: </a:t>
            </a:r>
            <a:r>
              <a:rPr lang="en-US" sz="3200" b="0" i="0" u="sng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https://www.ogc.org/projects/initiatives/active</a:t>
            </a:r>
            <a:endParaRPr sz="3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110" y="4078761"/>
            <a:ext cx="5650950" cy="37622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1960"/>
              </a:srgbClr>
            </a:outerShdw>
          </a:effectLst>
        </p:spPr>
      </p:pic>
      <p:pic>
        <p:nvPicPr>
          <p:cNvPr id="260" name="Google Shape;260;p5" descr="OSPD base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95511" y="3760101"/>
            <a:ext cx="6305550" cy="42067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D722920-B585-F58D-CB7E-A12901D4F2A8}"/>
              </a:ext>
            </a:extLst>
          </p:cNvPr>
          <p:cNvSpPr/>
          <p:nvPr/>
        </p:nvSpPr>
        <p:spPr>
          <a:xfrm>
            <a:off x="6781801" y="3030607"/>
            <a:ext cx="8305800" cy="5238750"/>
          </a:xfrm>
          <a:prstGeom prst="ellipse">
            <a:avLst/>
          </a:prstGeom>
          <a:noFill/>
          <a:ln w="793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Google Shape;258;p5">
            <a:extLst>
              <a:ext uri="{FF2B5EF4-FFF2-40B4-BE49-F238E27FC236}">
                <a16:creationId xmlns:a16="http://schemas.microsoft.com/office/drawing/2014/main" id="{1594147C-85F3-1792-3FBD-ABD3CC33572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17086" y="8658128"/>
            <a:ext cx="5650950" cy="26852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1960"/>
              </a:srgbClr>
            </a:outerShdw>
          </a:effectLst>
        </p:spPr>
      </p:pic>
      <p:pic>
        <p:nvPicPr>
          <p:cNvPr id="5" name="Picture 4" descr="A aerial view of a beach&#10;&#10;Description automatically generated">
            <a:extLst>
              <a:ext uri="{FF2B5EF4-FFF2-40B4-BE49-F238E27FC236}">
                <a16:creationId xmlns:a16="http://schemas.microsoft.com/office/drawing/2014/main" id="{1BB5DA94-46C2-D8F8-D57D-9E7BDF47B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4061" y="4078761"/>
            <a:ext cx="6477000" cy="33603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48b048257f_0_247"/>
          <p:cNvSpPr txBox="1">
            <a:spLocks noGrp="1"/>
          </p:cNvSpPr>
          <p:nvPr>
            <p:ph type="body" idx="1"/>
          </p:nvPr>
        </p:nvSpPr>
        <p:spPr>
          <a:xfrm>
            <a:off x="-660400" y="108535"/>
            <a:ext cx="21971100" cy="7241700"/>
          </a:xfrm>
          <a:prstGeom prst="rect">
            <a:avLst/>
          </a:prstGeom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dirty="0"/>
              <a:t>Why?</a:t>
            </a:r>
            <a:endParaRPr sz="10000" dirty="0"/>
          </a:p>
        </p:txBody>
      </p:sp>
      <p:pic>
        <p:nvPicPr>
          <p:cNvPr id="6" name="Picture 5" descr="A aerial view of a beach&#10;&#10;Description automatically generated">
            <a:extLst>
              <a:ext uri="{FF2B5EF4-FFF2-40B4-BE49-F238E27FC236}">
                <a16:creationId xmlns:a16="http://schemas.microsoft.com/office/drawing/2014/main" id="{571D9995-519F-E035-EA77-E478048EC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883" y="5081571"/>
            <a:ext cx="10581433" cy="54898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248b048257f_0_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0150" y="-141150"/>
            <a:ext cx="24754152" cy="139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48b048257f_0_253"/>
          <p:cNvSpPr txBox="1"/>
          <p:nvPr/>
        </p:nvSpPr>
        <p:spPr>
          <a:xfrm>
            <a:off x="2939500" y="3109975"/>
            <a:ext cx="18504900" cy="77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Around 40%  of the World's population lives in a Coastal zone </a:t>
            </a:r>
            <a:br>
              <a:rPr lang="en-US" sz="7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7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(up to 100KM inland)</a:t>
            </a:r>
            <a:endParaRPr sz="72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62182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248b048257f_0_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25" y="-177250"/>
            <a:ext cx="24699100" cy="138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248b048257f_0_261"/>
          <p:cNvSpPr txBox="1"/>
          <p:nvPr/>
        </p:nvSpPr>
        <p:spPr>
          <a:xfrm>
            <a:off x="2939500" y="3109975"/>
            <a:ext cx="18504900" cy="7788600"/>
          </a:xfrm>
          <a:prstGeom prst="rect">
            <a:avLst/>
          </a:prstGeom>
          <a:noFill/>
          <a:ln>
            <a:noFill/>
          </a:ln>
          <a:effectLst>
            <a:outerShdw blurRad="114300" dist="1238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9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75% of Megacities are in coastal zones</a:t>
            </a:r>
            <a:endParaRPr sz="94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566215"/>
      </p:ext>
    </p:extLst>
  </p:cSld>
  <p:clrMapOvr>
    <a:masterClrMapping/>
  </p:clrMapOvr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262626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262626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D0D03987A6EC42AD87700F21A8293F" ma:contentTypeVersion="4" ma:contentTypeDescription="Create a new document." ma:contentTypeScope="" ma:versionID="7bc7db94f5168d7a455063a0b66d8ced">
  <xsd:schema xmlns:xsd="http://www.w3.org/2001/XMLSchema" xmlns:xs="http://www.w3.org/2001/XMLSchema" xmlns:p="http://schemas.microsoft.com/office/2006/metadata/properties" xmlns:ns3="092a1049-59a0-48a4-9ae2-60f88f19c0b1" targetNamespace="http://schemas.microsoft.com/office/2006/metadata/properties" ma:root="true" ma:fieldsID="265d5ad8f9bf0b207b026fb2309bcbe5" ns3:_="">
    <xsd:import namespace="092a1049-59a0-48a4-9ae2-60f88f19c0b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2a1049-59a0-48a4-9ae2-60f88f19c0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2FC2B1-38EB-4978-9C03-52F17CB4BD4B}">
  <ds:schemaRefs>
    <ds:schemaRef ds:uri="http://purl.org/dc/elements/1.1/"/>
    <ds:schemaRef ds:uri="http://schemas.microsoft.com/office/2006/metadata/properties"/>
    <ds:schemaRef ds:uri="092a1049-59a0-48a4-9ae2-60f88f19c0b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1311D52-FE1C-4FA5-8C68-5C925A21C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2a1049-59a0-48a4-9ae2-60f88f19c0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A9C8A5-EEDE-4F18-A3ED-C8657A8384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12248</TotalTime>
  <Words>904</Words>
  <Application>Microsoft Office PowerPoint</Application>
  <PresentationFormat>Custom</PresentationFormat>
  <Paragraphs>87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Verdana</vt:lpstr>
      <vt:lpstr>Helvetica Neue</vt:lpstr>
      <vt:lpstr>Calibri</vt:lpstr>
      <vt:lpstr>Lato</vt:lpstr>
      <vt:lpstr>30_BasicColor</vt:lpstr>
      <vt:lpstr>30_BasicColor</vt:lpstr>
      <vt:lpstr>OGC Marine  DWG Connecting Land and Sea 2023  and the Future</vt:lpstr>
      <vt:lpstr>Agenda – OGC Land and Sea 2023 Pilot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global Geospatial/Hydrospatial community recognized fundamental need to:</vt:lpstr>
      <vt:lpstr>A Committed and Strong Community</vt:lpstr>
      <vt:lpstr>Thank you to our Sponsors</vt:lpstr>
      <vt:lpstr>Partnerships</vt:lpstr>
      <vt:lpstr>FMSDI 2023: A Taste</vt:lpstr>
      <vt:lpstr>SINGAPORE  Digital Twin of Land Sea Interface</vt:lpstr>
      <vt:lpstr>Digital ARCTIC </vt:lpstr>
      <vt:lpstr>Arctic : Overview</vt:lpstr>
      <vt:lpstr>Land and Sea CARIBBEAN  </vt:lpstr>
      <vt:lpstr>Caribbean : Overview</vt:lpstr>
      <vt:lpstr>Deep Dive – Report</vt:lpstr>
      <vt:lpstr>2024/25 Pilot – Potential Scenarios/Use cases</vt:lpstr>
      <vt:lpstr>Moderated Discussion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Federated Marine SDI Pilot 2023  Demonstration &amp; Results</dc:title>
  <dc:creator>Robert Thomas</dc:creator>
  <cp:lastModifiedBy>Trevor Taylor</cp:lastModifiedBy>
  <cp:revision>38</cp:revision>
  <dcterms:modified xsi:type="dcterms:W3CDTF">2024-03-06T08:00:53Z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0x0101008AD0D03987A6EC42AD87700F21A8293F</vt:lpwstr>
  </property>
</Properties>
</file>