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1"/>
  </p:notesMasterIdLst>
  <p:sldIdLst>
    <p:sldId id="257" r:id="rId3"/>
    <p:sldId id="276" r:id="rId4"/>
    <p:sldId id="280" r:id="rId5"/>
    <p:sldId id="281" r:id="rId6"/>
    <p:sldId id="277" r:id="rId7"/>
    <p:sldId id="282" r:id="rId8"/>
    <p:sldId id="283" r:id="rId9"/>
    <p:sldId id="28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946" autoAdjust="0"/>
  </p:normalViewPr>
  <p:slideViewPr>
    <p:cSldViewPr snapToGrid="0">
      <p:cViewPr varScale="1">
        <p:scale>
          <a:sx n="73" d="100"/>
          <a:sy n="73" d="100"/>
        </p:scale>
        <p:origin x="990"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61F9FE-9A4C-4CD5-8AD8-89373F03046D}" type="datetimeFigureOut">
              <a:rPr lang="en-US" smtClean="0"/>
              <a:t>5/5/2022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6C5877-7885-48EB-A356-3B22B498DD0E}" type="slidenum">
              <a:rPr lang="en-US" smtClean="0"/>
              <a:t>‹#›</a:t>
            </a:fld>
            <a:endParaRPr lang="en-US"/>
          </a:p>
        </p:txBody>
      </p:sp>
    </p:spTree>
    <p:extLst>
      <p:ext uri="{BB962C8B-B14F-4D97-AF65-F5344CB8AC3E}">
        <p14:creationId xmlns:p14="http://schemas.microsoft.com/office/powerpoint/2010/main" val="880145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6C5877-7885-48EB-A356-3B22B498DD0E}" type="slidenum">
              <a:rPr lang="en-US" smtClean="0"/>
              <a:t>1</a:t>
            </a:fld>
            <a:endParaRPr lang="en-US"/>
          </a:p>
        </p:txBody>
      </p:sp>
    </p:spTree>
    <p:extLst>
      <p:ext uri="{BB962C8B-B14F-4D97-AF65-F5344CB8AC3E}">
        <p14:creationId xmlns:p14="http://schemas.microsoft.com/office/powerpoint/2010/main" val="2561235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D882AE5-FAC3-423A-B758-BBDC686AEF6F}"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3615670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4"/>
            <a:ext cx="994409" cy="1325878"/>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882AE5-FAC3-423A-B758-BBDC686AEF6F}"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299792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4"/>
            <a:ext cx="994409" cy="1325878"/>
          </a:xfrm>
          <a:prstGeom prst="rect">
            <a:avLst/>
          </a:prstGeom>
        </p:spPr>
      </p:pic>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882AE5-FAC3-423A-B758-BBDC686AEF6F}"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48038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4"/>
            <a:ext cx="994409" cy="1325878"/>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882AE5-FAC3-423A-B758-BBDC686AEF6F}"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59041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4"/>
            <a:ext cx="994409" cy="1325878"/>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882AE5-FAC3-423A-B758-BBDC686AEF6F}"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3458862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882AE5-FAC3-423A-B758-BBDC686AEF6F}"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15383-AF90-4642-BF35-34EA9D262291}"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4"/>
            <a:ext cx="994409" cy="1325878"/>
          </a:xfrm>
          <a:prstGeom prst="rect">
            <a:avLst/>
          </a:prstGeom>
        </p:spPr>
      </p:pic>
    </p:spTree>
    <p:extLst>
      <p:ext uri="{BB962C8B-B14F-4D97-AF65-F5344CB8AC3E}">
        <p14:creationId xmlns:p14="http://schemas.microsoft.com/office/powerpoint/2010/main" val="935343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4"/>
            <a:ext cx="994409" cy="1325878"/>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882AE5-FAC3-423A-B758-BBDC686AEF6F}" type="datetimeFigureOut">
              <a:rPr lang="en-US" smtClean="0"/>
              <a:t>5/5/2022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2945048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4"/>
            <a:ext cx="994409" cy="1325878"/>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882AE5-FAC3-423A-B758-BBDC686AEF6F}" type="datetimeFigureOut">
              <a:rPr lang="en-US" smtClean="0"/>
              <a:t>5/5/2022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3497535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4"/>
            <a:ext cx="994409" cy="1325878"/>
          </a:xfrm>
          <a:prstGeom prst="rect">
            <a:avLst/>
          </a:prstGeom>
        </p:spPr>
      </p:pic>
      <p:sp>
        <p:nvSpPr>
          <p:cNvPr id="2" name="Date Placeholder 1"/>
          <p:cNvSpPr>
            <a:spLocks noGrp="1"/>
          </p:cNvSpPr>
          <p:nvPr>
            <p:ph type="dt" sz="half" idx="10"/>
          </p:nvPr>
        </p:nvSpPr>
        <p:spPr/>
        <p:txBody>
          <a:bodyPr/>
          <a:lstStyle/>
          <a:p>
            <a:fld id="{6D882AE5-FAC3-423A-B758-BBDC686AEF6F}" type="datetimeFigureOut">
              <a:rPr lang="en-US" smtClean="0"/>
              <a:t>5/5/2022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318333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4"/>
            <a:ext cx="994409" cy="1325878"/>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marL="228600" indent="-228600">
              <a:buFont typeface="Wingdings" panose="05000000000000000000" pitchFamily="2" charset="2"/>
              <a:buChar char="§"/>
              <a:defRPr sz="3200"/>
            </a:lvl1pPr>
            <a:lvl2pPr marL="685800" indent="-228600">
              <a:buFont typeface="Wingdings" panose="05000000000000000000" pitchFamily="2" charset="2"/>
              <a:buChar char="§"/>
              <a:defRPr sz="2800"/>
            </a:lvl2pPr>
            <a:lvl3pPr marL="1143000" indent="-228600">
              <a:buFont typeface="Wingdings" panose="05000000000000000000" pitchFamily="2" charset="2"/>
              <a:buChar char="§"/>
              <a:defRPr sz="2400"/>
            </a:lvl3pPr>
            <a:lvl4pPr marL="1600200" indent="-228600">
              <a:buFont typeface="Wingdings" panose="05000000000000000000" pitchFamily="2" charset="2"/>
              <a:buChar char="§"/>
              <a:defRPr sz="2000"/>
            </a:lvl4pPr>
            <a:lvl5pPr marL="2057400" indent="-228600">
              <a:buFont typeface="Wingdings" panose="05000000000000000000" pitchFamily="2" charset="2"/>
              <a:buChar cha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882AE5-FAC3-423A-B758-BBDC686AEF6F}"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184627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4"/>
            <a:ext cx="994409" cy="1325878"/>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882AE5-FAC3-423A-B758-BBDC686AEF6F}"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2593485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82AE5-FAC3-423A-B758-BBDC686AEF6F}" type="datetimeFigureOut">
              <a:rPr lang="en-US" smtClean="0"/>
              <a:t>5/5/2022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15383-AF90-4642-BF35-34EA9D262291}" type="slidenum">
              <a:rPr lang="en-US" smtClean="0"/>
              <a:t>‹#›</a:t>
            </a:fld>
            <a:endParaRPr lang="en-US"/>
          </a:p>
        </p:txBody>
      </p:sp>
    </p:spTree>
    <p:extLst>
      <p:ext uri="{BB962C8B-B14F-4D97-AF65-F5344CB8AC3E}">
        <p14:creationId xmlns:p14="http://schemas.microsoft.com/office/powerpoint/2010/main" val="3732331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cid:ii_kvck9me71"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0070" y="1122363"/>
            <a:ext cx="7361196" cy="2387600"/>
          </a:xfrm>
        </p:spPr>
        <p:txBody>
          <a:bodyPr>
            <a:noAutofit/>
          </a:bodyPr>
          <a:lstStyle/>
          <a:p>
            <a:pPr algn="l"/>
            <a:r>
              <a:rPr lang="en-US" sz="2800" dirty="0"/>
              <a:t>ARMSDIWG Report</a:t>
            </a:r>
          </a:p>
        </p:txBody>
      </p:sp>
      <p:sp>
        <p:nvSpPr>
          <p:cNvPr id="3" name="Subtitle 2"/>
          <p:cNvSpPr>
            <a:spLocks noGrp="1"/>
          </p:cNvSpPr>
          <p:nvPr>
            <p:ph type="subTitle" idx="1"/>
          </p:nvPr>
        </p:nvSpPr>
        <p:spPr>
          <a:xfrm>
            <a:off x="760070" y="3602038"/>
            <a:ext cx="6847009" cy="2112962"/>
          </a:xfrm>
        </p:spPr>
        <p:txBody>
          <a:bodyPr>
            <a:normAutofit/>
          </a:bodyPr>
          <a:lstStyle/>
          <a:p>
            <a:pPr algn="l">
              <a:lnSpc>
                <a:spcPct val="120000"/>
              </a:lnSpc>
              <a:spcAft>
                <a:spcPts val="1000"/>
              </a:spcAft>
            </a:pPr>
            <a:r>
              <a:rPr lang="en-US" sz="2000" i="1" dirty="0"/>
              <a:t>Current status and planned actions of the ARMSDIWG in its fifth full year of operation.</a:t>
            </a:r>
            <a:endParaRPr lang="en-US" sz="2000" dirty="0"/>
          </a:p>
          <a:p>
            <a:pPr algn="l"/>
            <a:r>
              <a:rPr lang="en-US" sz="2000" dirty="0">
                <a:solidFill>
                  <a:schemeClr val="tx1">
                    <a:lumMod val="50000"/>
                    <a:lumOff val="50000"/>
                  </a:schemeClr>
                </a:solidFill>
              </a:rPr>
              <a:t>MSDIWG13</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1266" y="1143001"/>
            <a:ext cx="3428999" cy="4571998"/>
          </a:xfrm>
          <a:prstGeom prst="rect">
            <a:avLst/>
          </a:prstGeom>
        </p:spPr>
      </p:pic>
    </p:spTree>
    <p:extLst>
      <p:ext uri="{BB962C8B-B14F-4D97-AF65-F5344CB8AC3E}">
        <p14:creationId xmlns:p14="http://schemas.microsoft.com/office/powerpoint/2010/main" val="3337847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ARMSDIWG5</a:t>
            </a:r>
          </a:p>
        </p:txBody>
      </p:sp>
      <p:sp>
        <p:nvSpPr>
          <p:cNvPr id="3" name="Content Placeholder 2"/>
          <p:cNvSpPr>
            <a:spLocks noGrp="1"/>
          </p:cNvSpPr>
          <p:nvPr>
            <p:ph idx="1"/>
          </p:nvPr>
        </p:nvSpPr>
        <p:spPr/>
        <p:txBody>
          <a:bodyPr numCol="2">
            <a:normAutofit fontScale="77500" lnSpcReduction="20000"/>
          </a:bodyPr>
          <a:lstStyle/>
          <a:p>
            <a:pPr>
              <a:lnSpc>
                <a:spcPct val="120000"/>
              </a:lnSpc>
            </a:pPr>
            <a:r>
              <a:rPr lang="en-US" sz="2400" b="1" dirty="0"/>
              <a:t>Meetings</a:t>
            </a:r>
          </a:p>
          <a:p>
            <a:pPr lvl="1">
              <a:lnSpc>
                <a:spcPct val="120000"/>
              </a:lnSpc>
            </a:pPr>
            <a:r>
              <a:rPr lang="en-US" sz="2000" dirty="0"/>
              <a:t>ARMSDIWG 5.1, 09 NOV 2020</a:t>
            </a:r>
          </a:p>
          <a:p>
            <a:pPr lvl="1">
              <a:lnSpc>
                <a:spcPct val="120000"/>
              </a:lnSpc>
            </a:pPr>
            <a:r>
              <a:rPr lang="en-US" sz="2000" dirty="0"/>
              <a:t>ARMSDIWG 5.2, 12 NOV 2020</a:t>
            </a:r>
          </a:p>
          <a:p>
            <a:pPr lvl="1">
              <a:lnSpc>
                <a:spcPct val="120000"/>
              </a:lnSpc>
            </a:pPr>
            <a:r>
              <a:rPr lang="en-US" sz="2000" dirty="0"/>
              <a:t>ARMSDIWG 5.3, 10 MAY 2021</a:t>
            </a:r>
          </a:p>
          <a:p>
            <a:pPr lvl="1">
              <a:lnSpc>
                <a:spcPct val="120000"/>
              </a:lnSpc>
            </a:pPr>
            <a:r>
              <a:rPr lang="en-US" sz="2000" dirty="0"/>
              <a:t>ARMSDIWG 5.4, 20 MAY 2021</a:t>
            </a:r>
          </a:p>
          <a:p>
            <a:pPr lvl="1">
              <a:lnSpc>
                <a:spcPct val="120000"/>
              </a:lnSpc>
            </a:pPr>
            <a:r>
              <a:rPr lang="en-US" sz="2000" dirty="0"/>
              <a:t>ARMSDIWG 5.5, 30 JUN 2021</a:t>
            </a:r>
          </a:p>
          <a:p>
            <a:pPr lvl="1">
              <a:lnSpc>
                <a:spcPct val="120000"/>
              </a:lnSpc>
            </a:pPr>
            <a:r>
              <a:rPr lang="en-US" sz="2000" dirty="0"/>
              <a:t>ARMSDIWG 5.6, 30 SEP 2021</a:t>
            </a:r>
          </a:p>
          <a:p>
            <a:pPr>
              <a:lnSpc>
                <a:spcPct val="120000"/>
              </a:lnSpc>
            </a:pPr>
            <a:endParaRPr lang="en-US" sz="2400" dirty="0"/>
          </a:p>
          <a:p>
            <a:pPr>
              <a:lnSpc>
                <a:spcPct val="120000"/>
              </a:lnSpc>
            </a:pPr>
            <a:endParaRPr lang="en-US" sz="2400" b="1" i="1" dirty="0"/>
          </a:p>
          <a:p>
            <a:pPr>
              <a:lnSpc>
                <a:spcPct val="120000"/>
              </a:lnSpc>
            </a:pPr>
            <a:endParaRPr lang="en-US" sz="2400" b="1" i="1" dirty="0"/>
          </a:p>
          <a:p>
            <a:pPr>
              <a:lnSpc>
                <a:spcPct val="120000"/>
              </a:lnSpc>
            </a:pPr>
            <a:endParaRPr lang="en-US" sz="2400" b="1" i="1" dirty="0"/>
          </a:p>
          <a:p>
            <a:pPr marL="0" indent="0">
              <a:lnSpc>
                <a:spcPct val="120000"/>
              </a:lnSpc>
              <a:buNone/>
            </a:pPr>
            <a:endParaRPr lang="en-US" sz="2400" b="1" i="1" dirty="0"/>
          </a:p>
          <a:p>
            <a:pPr>
              <a:lnSpc>
                <a:spcPct val="120000"/>
              </a:lnSpc>
            </a:pPr>
            <a:r>
              <a:rPr lang="en-US" sz="2400" b="1" dirty="0"/>
              <a:t>Highlights</a:t>
            </a:r>
          </a:p>
          <a:p>
            <a:pPr lvl="1">
              <a:lnSpc>
                <a:spcPct val="120000"/>
              </a:lnSpc>
            </a:pPr>
            <a:r>
              <a:rPr lang="en-US" sz="2000" i="1" dirty="0"/>
              <a:t>An assessment of Arctic Voyage Planning Guide (AVPG) feasibility with limited resources</a:t>
            </a:r>
          </a:p>
          <a:p>
            <a:pPr lvl="1">
              <a:lnSpc>
                <a:spcPct val="120000"/>
              </a:lnSpc>
            </a:pPr>
            <a:r>
              <a:rPr lang="en-US" sz="2000" i="1" dirty="0"/>
              <a:t>An information session on automatic identification system (AIS): Global Maritime Traffic Density Service</a:t>
            </a:r>
          </a:p>
          <a:p>
            <a:pPr lvl="1">
              <a:lnSpc>
                <a:spcPct val="120000"/>
              </a:lnSpc>
            </a:pPr>
            <a:r>
              <a:rPr lang="en-US" sz="2000" i="1" dirty="0"/>
              <a:t>Planning for participating in the Federated MSDI-Pilot activity organized by Open Geospatial Consortium (OGC)</a:t>
            </a:r>
          </a:p>
          <a:p>
            <a:pPr lvl="1">
              <a:lnSpc>
                <a:spcPct val="120000"/>
              </a:lnSpc>
            </a:pPr>
            <a:r>
              <a:rPr lang="en-US" sz="2000" i="1" dirty="0"/>
              <a:t>Potential collaboration to Arctic Council Arctic Data Policy with Arctic SDI</a:t>
            </a:r>
          </a:p>
          <a:p>
            <a:pPr lvl="1">
              <a:lnSpc>
                <a:spcPct val="120000"/>
              </a:lnSpc>
            </a:pPr>
            <a:r>
              <a:rPr lang="en-US" sz="2000" i="1" dirty="0"/>
              <a:t>Reporting national MSDI progress towards ARHC activities</a:t>
            </a:r>
          </a:p>
          <a:p>
            <a:pPr lvl="1">
              <a:lnSpc>
                <a:spcPct val="120000"/>
              </a:lnSpc>
            </a:pPr>
            <a:r>
              <a:rPr lang="en-US" sz="2000" i="1" dirty="0"/>
              <a:t>5-year reassessment of the working group</a:t>
            </a:r>
          </a:p>
        </p:txBody>
      </p:sp>
    </p:spTree>
    <p:extLst>
      <p:ext uri="{BB962C8B-B14F-4D97-AF65-F5344CB8AC3E}">
        <p14:creationId xmlns:p14="http://schemas.microsoft.com/office/powerpoint/2010/main" val="207545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401962" cy="1325563"/>
          </a:xfrm>
        </p:spPr>
        <p:txBody>
          <a:bodyPr>
            <a:noAutofit/>
          </a:bodyPr>
          <a:lstStyle/>
          <a:p>
            <a:r>
              <a:rPr lang="en-US" sz="3200" dirty="0"/>
              <a:t>Cooperation with Arctic SDI</a:t>
            </a:r>
          </a:p>
        </p:txBody>
      </p:sp>
      <p:pic>
        <p:nvPicPr>
          <p:cNvPr id="6" name="Picture 5">
            <a:extLst>
              <a:ext uri="{FF2B5EF4-FFF2-40B4-BE49-F238E27FC236}">
                <a16:creationId xmlns:a16="http://schemas.microsoft.com/office/drawing/2014/main" id="{47578351-5FE1-4E3E-B2C2-E271440350C8}"/>
              </a:ext>
            </a:extLst>
          </p:cNvPr>
          <p:cNvPicPr>
            <a:picLocks noChangeAspect="1"/>
          </p:cNvPicPr>
          <p:nvPr/>
        </p:nvPicPr>
        <p:blipFill>
          <a:blip r:embed="rId2"/>
          <a:stretch>
            <a:fillRect/>
          </a:stretch>
        </p:blipFill>
        <p:spPr>
          <a:xfrm>
            <a:off x="6898968" y="0"/>
            <a:ext cx="5293032" cy="6858000"/>
          </a:xfrm>
          <a:prstGeom prst="rect">
            <a:avLst/>
          </a:prstGeom>
        </p:spPr>
      </p:pic>
      <p:sp>
        <p:nvSpPr>
          <p:cNvPr id="7" name="Content Placeholder 2">
            <a:extLst>
              <a:ext uri="{FF2B5EF4-FFF2-40B4-BE49-F238E27FC236}">
                <a16:creationId xmlns:a16="http://schemas.microsoft.com/office/drawing/2014/main" id="{7C62ED73-CE18-4A56-A719-A5D47D7838C1}"/>
              </a:ext>
            </a:extLst>
          </p:cNvPr>
          <p:cNvSpPr>
            <a:spLocks noGrp="1"/>
          </p:cNvSpPr>
          <p:nvPr>
            <p:ph idx="1"/>
          </p:nvPr>
        </p:nvSpPr>
        <p:spPr>
          <a:xfrm>
            <a:off x="838199" y="1825625"/>
            <a:ext cx="6291649" cy="4351338"/>
          </a:xfrm>
        </p:spPr>
        <p:txBody>
          <a:bodyPr>
            <a:normAutofit fontScale="62500" lnSpcReduction="20000"/>
          </a:bodyPr>
          <a:lstStyle/>
          <a:p>
            <a:pPr>
              <a:lnSpc>
                <a:spcPct val="120000"/>
              </a:lnSpc>
            </a:pPr>
            <a:r>
              <a:rPr lang="en-US" dirty="0"/>
              <a:t>The approved Joint Statement of Intent between the Arctic SDI Board and the Arctic Regional Hydrographic Commission (2020) has been provided in PDF format for posting to the ARHC web page.</a:t>
            </a:r>
          </a:p>
          <a:p>
            <a:pPr>
              <a:lnSpc>
                <a:spcPct val="120000"/>
              </a:lnSpc>
            </a:pPr>
            <a:r>
              <a:rPr lang="en-US" dirty="0"/>
              <a:t>ARMSDIWG confirmed that the Copernicus Marine Service sea ice web services are available, and the US representation from ARMSDIWG began a dialog with the U.S. National Ice Center (USNIC) and the National Snow and Ice Data Center (NSIDC) about potential for future high-quality sea ice web services sourced from NSIDC for reuse.</a:t>
            </a:r>
          </a:p>
          <a:p>
            <a:pPr>
              <a:lnSpc>
                <a:spcPct val="120000"/>
              </a:lnSpc>
            </a:pPr>
            <a:r>
              <a:rPr lang="en-US" dirty="0"/>
              <a:t>ARMSDIWG to participate in Arctic SDI project helping to refine the harvesting of relevant marine data services for the region.</a:t>
            </a:r>
          </a:p>
          <a:p>
            <a:pPr>
              <a:lnSpc>
                <a:spcPct val="120000"/>
              </a:lnSpc>
            </a:pPr>
            <a:endParaRPr lang="en-US" dirty="0"/>
          </a:p>
        </p:txBody>
      </p:sp>
    </p:spTree>
    <p:extLst>
      <p:ext uri="{BB962C8B-B14F-4D97-AF65-F5344CB8AC3E}">
        <p14:creationId xmlns:p14="http://schemas.microsoft.com/office/powerpoint/2010/main" val="126107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5FCBC-18F0-482D-AAC8-EA807D7D15F6}"/>
              </a:ext>
            </a:extLst>
          </p:cNvPr>
          <p:cNvSpPr>
            <a:spLocks noGrp="1"/>
          </p:cNvSpPr>
          <p:nvPr>
            <p:ph type="title"/>
          </p:nvPr>
        </p:nvSpPr>
        <p:spPr/>
        <p:txBody>
          <a:bodyPr/>
          <a:lstStyle/>
          <a:p>
            <a:r>
              <a:rPr lang="en-US" dirty="0"/>
              <a:t>Federated Marine SDI-Pilot (FMSDI-Pilot)</a:t>
            </a:r>
          </a:p>
        </p:txBody>
      </p:sp>
      <p:sp>
        <p:nvSpPr>
          <p:cNvPr id="3" name="Content Placeholder 2">
            <a:extLst>
              <a:ext uri="{FF2B5EF4-FFF2-40B4-BE49-F238E27FC236}">
                <a16:creationId xmlns:a16="http://schemas.microsoft.com/office/drawing/2014/main" id="{076C3A5B-1529-4EF3-B318-39945C95BA6A}"/>
              </a:ext>
            </a:extLst>
          </p:cNvPr>
          <p:cNvSpPr>
            <a:spLocks noGrp="1"/>
          </p:cNvSpPr>
          <p:nvPr>
            <p:ph idx="1"/>
          </p:nvPr>
        </p:nvSpPr>
        <p:spPr/>
        <p:txBody>
          <a:bodyPr>
            <a:normAutofit lnSpcReduction="10000"/>
          </a:bodyPr>
          <a:lstStyle/>
          <a:p>
            <a:pPr>
              <a:lnSpc>
                <a:spcPct val="100000"/>
              </a:lnSpc>
            </a:pPr>
            <a:r>
              <a:rPr lang="en-US" dirty="0"/>
              <a:t>Organized by OGC, the FMSDI-Pilot is excellent opportunity for collaboration of stakeholders across the marine domain.</a:t>
            </a:r>
          </a:p>
          <a:p>
            <a:pPr>
              <a:lnSpc>
                <a:spcPct val="100000"/>
              </a:lnSpc>
            </a:pPr>
            <a:r>
              <a:rPr lang="en-US" dirty="0"/>
              <a:t>Builds upon the foundation of the OGC-IHO MSDI Concept Development Study (CDS) from 2018-2019 that included the participation of several ARMSDIWG member organizations.</a:t>
            </a:r>
          </a:p>
          <a:p>
            <a:pPr>
              <a:lnSpc>
                <a:spcPct val="100000"/>
              </a:lnSpc>
            </a:pPr>
            <a:r>
              <a:rPr lang="en-US" dirty="0"/>
              <a:t>Multiple members of ARMSDIWG are currently, or in the process of, supporting the Federated MSDI-Pilot.</a:t>
            </a:r>
          </a:p>
          <a:p>
            <a:pPr>
              <a:lnSpc>
                <a:spcPct val="100000"/>
              </a:lnSpc>
            </a:pPr>
            <a:r>
              <a:rPr lang="en-US" dirty="0"/>
              <a:t>Potential exists to explore use cases of voyage planning with a land/sea interface component in the Arctic, as well as other use cases in other regions.</a:t>
            </a:r>
          </a:p>
        </p:txBody>
      </p:sp>
    </p:spTree>
    <p:extLst>
      <p:ext uri="{BB962C8B-B14F-4D97-AF65-F5344CB8AC3E}">
        <p14:creationId xmlns:p14="http://schemas.microsoft.com/office/powerpoint/2010/main" val="1713467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AVPG Status</a:t>
            </a:r>
            <a:br>
              <a:rPr lang="en-US" dirty="0"/>
            </a:br>
            <a:r>
              <a:rPr lang="en-US" dirty="0"/>
              <a:t>(Web Services)</a:t>
            </a:r>
          </a:p>
        </p:txBody>
      </p:sp>
      <p:sp>
        <p:nvSpPr>
          <p:cNvPr id="3" name="Content Placeholder 2"/>
          <p:cNvSpPr>
            <a:spLocks noGrp="1"/>
          </p:cNvSpPr>
          <p:nvPr>
            <p:ph idx="1"/>
          </p:nvPr>
        </p:nvSpPr>
        <p:spPr>
          <a:xfrm>
            <a:off x="838200" y="1825625"/>
            <a:ext cx="3987784" cy="4351338"/>
          </a:xfrm>
        </p:spPr>
        <p:txBody>
          <a:bodyPr>
            <a:normAutofit/>
          </a:bodyPr>
          <a:lstStyle/>
          <a:p>
            <a:pPr>
              <a:lnSpc>
                <a:spcPct val="100000"/>
              </a:lnSpc>
            </a:pPr>
            <a:r>
              <a:rPr lang="en-US" sz="2000" dirty="0"/>
              <a:t>Only 21% of AVPG Datasets are collectively available as a </a:t>
            </a:r>
            <a:r>
              <a:rPr lang="en-US" sz="2000" b="1" dirty="0"/>
              <a:t>geospatial web service</a:t>
            </a:r>
            <a:r>
              <a:rPr lang="en-US" sz="2000" dirty="0"/>
              <a:t>.</a:t>
            </a:r>
          </a:p>
          <a:p>
            <a:pPr>
              <a:lnSpc>
                <a:spcPct val="100000"/>
              </a:lnSpc>
            </a:pPr>
            <a:r>
              <a:rPr lang="en-US" sz="2000" dirty="0"/>
              <a:t>No single theme is fully covered by ARHC </a:t>
            </a:r>
            <a:r>
              <a:rPr lang="en-US" sz="2000" dirty="0" err="1"/>
              <a:t>HOs.</a:t>
            </a:r>
            <a:endParaRPr lang="en-US" sz="2000" dirty="0"/>
          </a:p>
        </p:txBody>
      </p:sp>
      <p:pic>
        <p:nvPicPr>
          <p:cNvPr id="5" name="Picture 4" descr="Current Web Service Availability for AVPG Themes (2020) (3).png">
            <a:extLst>
              <a:ext uri="{FF2B5EF4-FFF2-40B4-BE49-F238E27FC236}">
                <a16:creationId xmlns:a16="http://schemas.microsoft.com/office/drawing/2014/main" id="{12DCDB56-1078-4B32-A965-75864E1CB663}"/>
              </a:ext>
            </a:extLst>
          </p:cNvPr>
          <p:cNvPicPr/>
          <p:nvPr/>
        </p:nvPicPr>
        <p:blipFill rotWithShape="1">
          <a:blip r:embed="rId2" r:link="rId3" cstate="print">
            <a:extLst>
              <a:ext uri="{28A0092B-C50C-407E-A947-70E740481C1C}">
                <a14:useLocalDpi xmlns:a14="http://schemas.microsoft.com/office/drawing/2010/main" val="0"/>
              </a:ext>
            </a:extLst>
          </a:blip>
          <a:srcRect l="1494" t="4558" r="3620" b="3742"/>
          <a:stretch/>
        </p:blipFill>
        <p:spPr bwMode="auto">
          <a:xfrm>
            <a:off x="4825984" y="734681"/>
            <a:ext cx="6822319" cy="612331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94207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59BF9-B2E6-4778-AD3D-95F74FBBC9C2}"/>
              </a:ext>
            </a:extLst>
          </p:cNvPr>
          <p:cNvSpPr>
            <a:spLocks noGrp="1"/>
          </p:cNvSpPr>
          <p:nvPr>
            <p:ph type="title"/>
          </p:nvPr>
        </p:nvSpPr>
        <p:spPr/>
        <p:txBody>
          <a:bodyPr>
            <a:normAutofit/>
          </a:bodyPr>
          <a:lstStyle/>
          <a:p>
            <a:r>
              <a:rPr lang="en-US" dirty="0"/>
              <a:t>5-year Reassessment of ARMSDIWG</a:t>
            </a:r>
          </a:p>
        </p:txBody>
      </p:sp>
      <p:sp>
        <p:nvSpPr>
          <p:cNvPr id="3" name="Content Placeholder 2">
            <a:extLst>
              <a:ext uri="{FF2B5EF4-FFF2-40B4-BE49-F238E27FC236}">
                <a16:creationId xmlns:a16="http://schemas.microsoft.com/office/drawing/2014/main" id="{FCC7B3B6-CA0D-42A9-9FFB-7850D07727CE}"/>
              </a:ext>
            </a:extLst>
          </p:cNvPr>
          <p:cNvSpPr>
            <a:spLocks noGrp="1"/>
          </p:cNvSpPr>
          <p:nvPr>
            <p:ph idx="1"/>
          </p:nvPr>
        </p:nvSpPr>
        <p:spPr/>
        <p:txBody>
          <a:bodyPr>
            <a:normAutofit/>
          </a:bodyPr>
          <a:lstStyle/>
          <a:p>
            <a:r>
              <a:rPr lang="en-US" sz="2400" dirty="0"/>
              <a:t>List of milestones achieved in report.</a:t>
            </a:r>
          </a:p>
          <a:p>
            <a:r>
              <a:rPr lang="en-US" sz="2400" dirty="0"/>
              <a:t>ARMSDIWG with their current resources and their organizational breadth/structure are very limited in capacity and cannot equally mirror that of Arctic SDI to contribute in an equal way or support operational tasks that may be desired by ARHC, such as the AVPG.</a:t>
            </a:r>
          </a:p>
          <a:p>
            <a:r>
              <a:rPr lang="en-US" sz="2400" dirty="0"/>
              <a:t>ARMSDIWG’s previous Terms of Reference (</a:t>
            </a:r>
            <a:r>
              <a:rPr lang="en-US" sz="2400" dirty="0" err="1"/>
              <a:t>ToR</a:t>
            </a:r>
            <a:r>
              <a:rPr lang="en-US" sz="2400" dirty="0"/>
              <a:t>) was not initiated with an operational component, so the last few years of ARMSDIWG interpreting AVPG criteria/requested data, inventorying available datasets, etc. has been a lengthy process without achieving a prototype stage at the very least.</a:t>
            </a:r>
          </a:p>
        </p:txBody>
      </p:sp>
    </p:spTree>
    <p:extLst>
      <p:ext uri="{BB962C8B-B14F-4D97-AF65-F5344CB8AC3E}">
        <p14:creationId xmlns:p14="http://schemas.microsoft.com/office/powerpoint/2010/main" val="2961830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809758-E0B8-427F-B3C0-0EA7C33CCE1F}"/>
              </a:ext>
            </a:extLst>
          </p:cNvPr>
          <p:cNvPicPr>
            <a:picLocks noChangeAspect="1"/>
          </p:cNvPicPr>
          <p:nvPr/>
        </p:nvPicPr>
        <p:blipFill>
          <a:blip r:embed="rId2"/>
          <a:stretch>
            <a:fillRect/>
          </a:stretch>
        </p:blipFill>
        <p:spPr>
          <a:xfrm>
            <a:off x="6901543" y="117733"/>
            <a:ext cx="5108812" cy="6622534"/>
          </a:xfrm>
          <a:prstGeom prst="rect">
            <a:avLst/>
          </a:prstGeom>
        </p:spPr>
      </p:pic>
      <p:sp>
        <p:nvSpPr>
          <p:cNvPr id="2" name="Title 1">
            <a:extLst>
              <a:ext uri="{FF2B5EF4-FFF2-40B4-BE49-F238E27FC236}">
                <a16:creationId xmlns:a16="http://schemas.microsoft.com/office/drawing/2014/main" id="{F1659BF9-B2E6-4778-AD3D-95F74FBBC9C2}"/>
              </a:ext>
            </a:extLst>
          </p:cNvPr>
          <p:cNvSpPr>
            <a:spLocks noGrp="1"/>
          </p:cNvSpPr>
          <p:nvPr>
            <p:ph type="title"/>
          </p:nvPr>
        </p:nvSpPr>
        <p:spPr>
          <a:xfrm>
            <a:off x="838200" y="365125"/>
            <a:ext cx="6063343" cy="1325563"/>
          </a:xfrm>
        </p:spPr>
        <p:txBody>
          <a:bodyPr>
            <a:normAutofit/>
          </a:bodyPr>
          <a:lstStyle/>
          <a:p>
            <a:r>
              <a:rPr lang="en-US" dirty="0"/>
              <a:t>5-year Reassessment of ARMSDIWG</a:t>
            </a:r>
          </a:p>
        </p:txBody>
      </p:sp>
      <p:sp>
        <p:nvSpPr>
          <p:cNvPr id="3" name="Content Placeholder 2">
            <a:extLst>
              <a:ext uri="{FF2B5EF4-FFF2-40B4-BE49-F238E27FC236}">
                <a16:creationId xmlns:a16="http://schemas.microsoft.com/office/drawing/2014/main" id="{FCC7B3B6-CA0D-42A9-9FFB-7850D07727CE}"/>
              </a:ext>
            </a:extLst>
          </p:cNvPr>
          <p:cNvSpPr>
            <a:spLocks noGrp="1"/>
          </p:cNvSpPr>
          <p:nvPr>
            <p:ph idx="1"/>
          </p:nvPr>
        </p:nvSpPr>
        <p:spPr>
          <a:xfrm>
            <a:off x="838200" y="1825625"/>
            <a:ext cx="6354170" cy="4351338"/>
          </a:xfrm>
        </p:spPr>
        <p:txBody>
          <a:bodyPr>
            <a:normAutofit fontScale="62500" lnSpcReduction="20000"/>
          </a:bodyPr>
          <a:lstStyle/>
          <a:p>
            <a:pPr>
              <a:lnSpc>
                <a:spcPct val="120000"/>
              </a:lnSpc>
            </a:pPr>
            <a:r>
              <a:rPr lang="en-US" dirty="0"/>
              <a:t>The truth today is that an Arctic user still does not currently have a central or common way to find authoritative Arctic marine spatial data from ARHC’s HOs, nor do they have a total set (i.e. gaps in coverage) of usable web services available to them for the majority of themes they’ve asked for in various studies and surveys.</a:t>
            </a:r>
          </a:p>
          <a:p>
            <a:pPr lvl="1">
              <a:lnSpc>
                <a:spcPct val="120000"/>
              </a:lnSpc>
            </a:pPr>
            <a:r>
              <a:rPr lang="en-US" dirty="0"/>
              <a:t>ARMSDIWG cannot require an individual HO to create data and make that data Findable, Accessible, Interoperable, and Reusable (FAIR Data Principles)</a:t>
            </a:r>
          </a:p>
          <a:p>
            <a:pPr lvl="1">
              <a:lnSpc>
                <a:spcPct val="120000"/>
              </a:lnSpc>
            </a:pPr>
            <a:r>
              <a:rPr lang="en-US" dirty="0"/>
              <a:t>Those requirements come from the HO’s government and its office polices to produce data or make it available.</a:t>
            </a:r>
          </a:p>
          <a:p>
            <a:pPr lvl="1">
              <a:lnSpc>
                <a:spcPct val="120000"/>
              </a:lnSpc>
            </a:pPr>
            <a:r>
              <a:rPr lang="en-US" dirty="0"/>
              <a:t>ARMSDIWG can help organize and make recommendations as to what types of data HOs could produce to fulfill the feedback received from users in the Arctic (ref. checklist).</a:t>
            </a:r>
          </a:p>
          <a:p>
            <a:pPr lvl="1">
              <a:lnSpc>
                <a:spcPct val="120000"/>
              </a:lnSpc>
            </a:pPr>
            <a:r>
              <a:rPr lang="en-US" dirty="0"/>
              <a:t>It is ultimately up to each HO to make available the data that they can share.</a:t>
            </a:r>
          </a:p>
        </p:txBody>
      </p:sp>
    </p:spTree>
    <p:extLst>
      <p:ext uri="{BB962C8B-B14F-4D97-AF65-F5344CB8AC3E}">
        <p14:creationId xmlns:p14="http://schemas.microsoft.com/office/powerpoint/2010/main" val="1275659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2CCF-CB6D-4131-99E6-EED675DCF0DE}"/>
              </a:ext>
            </a:extLst>
          </p:cNvPr>
          <p:cNvSpPr>
            <a:spLocks noGrp="1"/>
          </p:cNvSpPr>
          <p:nvPr>
            <p:ph type="title"/>
          </p:nvPr>
        </p:nvSpPr>
        <p:spPr/>
        <p:txBody>
          <a:bodyPr/>
          <a:lstStyle/>
          <a:p>
            <a:r>
              <a:rPr lang="en-US" dirty="0"/>
              <a:t>5-year Reassessment of ARMSDIWG</a:t>
            </a:r>
          </a:p>
        </p:txBody>
      </p:sp>
      <p:sp>
        <p:nvSpPr>
          <p:cNvPr id="3" name="Content Placeholder 2">
            <a:extLst>
              <a:ext uri="{FF2B5EF4-FFF2-40B4-BE49-F238E27FC236}">
                <a16:creationId xmlns:a16="http://schemas.microsoft.com/office/drawing/2014/main" id="{32D83B5D-827A-4586-B544-C3A5340CF7EC}"/>
              </a:ext>
            </a:extLst>
          </p:cNvPr>
          <p:cNvSpPr>
            <a:spLocks noGrp="1"/>
          </p:cNvSpPr>
          <p:nvPr>
            <p:ph idx="1"/>
          </p:nvPr>
        </p:nvSpPr>
        <p:spPr/>
        <p:txBody>
          <a:bodyPr>
            <a:normAutofit/>
          </a:bodyPr>
          <a:lstStyle/>
          <a:p>
            <a:r>
              <a:rPr lang="en-US" sz="2400" dirty="0"/>
              <a:t>After 5 years of ARMSDIWG’s existence and meeting the threshold of their current capacity, </a:t>
            </a:r>
            <a:r>
              <a:rPr lang="en-US" sz="2400" dirty="0">
                <a:highlight>
                  <a:srgbClr val="00FFFF"/>
                </a:highlight>
              </a:rPr>
              <a:t>ARHC may want to reassess what they would like to achieve with regards to MSDI in the region</a:t>
            </a:r>
            <a:r>
              <a:rPr lang="en-US" sz="2400" dirty="0"/>
              <a:t>.</a:t>
            </a:r>
          </a:p>
          <a:p>
            <a:r>
              <a:rPr lang="en-US" sz="2400" dirty="0"/>
              <a:t>ARMSDIWG has provided an updated </a:t>
            </a:r>
            <a:r>
              <a:rPr lang="en-US" sz="2400" dirty="0" err="1"/>
              <a:t>ToR</a:t>
            </a:r>
            <a:r>
              <a:rPr lang="en-US" sz="2400" dirty="0"/>
              <a:t> and aligned Work Plan given their current capacity and resources for ARHC consideration.</a:t>
            </a:r>
            <a:endParaRPr lang="en-US" dirty="0"/>
          </a:p>
        </p:txBody>
      </p:sp>
    </p:spTree>
    <p:extLst>
      <p:ext uri="{BB962C8B-B14F-4D97-AF65-F5344CB8AC3E}">
        <p14:creationId xmlns:p14="http://schemas.microsoft.com/office/powerpoint/2010/main" val="4155274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19-07-26" portionMarking="false" caveat="false" tool="AACG" toolVersion="20182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B826E6F8-A648-43D2-A8E7-64F389011F55}">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otalTime>1884</TotalTime>
  <Words>707</Words>
  <Application>Microsoft Office PowerPoint</Application>
  <PresentationFormat>Widescreen</PresentationFormat>
  <Paragraphs>49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ARMSDIWG Report</vt:lpstr>
      <vt:lpstr>ARMSDIWG5</vt:lpstr>
      <vt:lpstr>Cooperation with Arctic SDI</vt:lpstr>
      <vt:lpstr>Federated Marine SDI-Pilot (FMSDI-Pilot)</vt:lpstr>
      <vt:lpstr>AVPG Status (Web Services)</vt:lpstr>
      <vt:lpstr>5-year Reassessment of ARMSDIWG</vt:lpstr>
      <vt:lpstr>5-year Reassessment of ARMSDIWG</vt:lpstr>
      <vt:lpstr>5-year Reassessment of ARMSDIWG</vt:lpstr>
    </vt:vector>
  </TitlesOfParts>
  <Company>U.S.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Carisio Sebastian P Mr NGA-SFHNA USA CIV</dc:creator>
  <cp:lastModifiedBy>Johnson Caitlin S NGA-SFHSD USA CIV</cp:lastModifiedBy>
  <cp:revision>110</cp:revision>
  <dcterms:created xsi:type="dcterms:W3CDTF">2019-07-26T13:23:55Z</dcterms:created>
  <dcterms:modified xsi:type="dcterms:W3CDTF">2022-05-05T18:39:07Z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201820</vt:lpwstr>
  </property>
  <property fmtid="{D5CDD505-2E9C-101B-9397-08002B2CF9AE}" pid="20" name="AACG_CustomClassXMLPart">
    <vt:lpwstr>{B826E6F8-A648-43D2-A8E7-64F389011F55}</vt:lpwstr>
  </property>
</Properties>
</file>