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sldIdLst>
    <p:sldId id="274" r:id="rId3"/>
    <p:sldId id="269" r:id="rId4"/>
    <p:sldId id="268" r:id="rId5"/>
    <p:sldId id="275" r:id="rId6"/>
    <p:sldId id="271" r:id="rId7"/>
    <p:sldId id="276" r:id="rId8"/>
    <p:sldId id="270" r:id="rId9"/>
    <p:sldId id="277" r:id="rId10"/>
    <p:sldId id="272" r:id="rId11"/>
    <p:sldId id="273" r:id="rId12"/>
    <p:sldId id="279" r:id="rId13"/>
    <p:sldId id="280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6C6"/>
    <a:srgbClr val="8EB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1" autoAdjust="0"/>
    <p:restoredTop sz="63094" autoAdjust="0"/>
  </p:normalViewPr>
  <p:slideViewPr>
    <p:cSldViewPr snapToGrid="0">
      <p:cViewPr varScale="1">
        <p:scale>
          <a:sx n="68" d="100"/>
          <a:sy n="68" d="100"/>
        </p:scale>
        <p:origin x="25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4AAD-DB4C-4DE4-A088-B54049A1401F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B1789-66BD-433D-9F8E-BE367E80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4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2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0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1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b="0" i="1" dirty="0"/>
          </a:p>
          <a:p>
            <a:pPr marL="457200" lvl="1" indent="0">
              <a:buFontTx/>
              <a:buNone/>
            </a:pPr>
            <a:r>
              <a:rPr lang="en-US" b="0" baseline="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6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8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6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B1789-66BD-433D-9F8E-BE367E800C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85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7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B1789-66BD-433D-9F8E-BE367E800C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7EA41E6-BC2B-4DF0-B2B5-AB3CBD943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AACG_Title_Header_Shape"/>
          <p:cNvSpPr txBox="1"/>
          <p:nvPr userDrawn="1"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ourier"/>
              </a:rPr>
              <a:t>UNCLASSIFIED</a:t>
            </a:r>
          </a:p>
        </p:txBody>
      </p:sp>
      <p:sp>
        <p:nvSpPr>
          <p:cNvPr id="8" name="AACG_Title_Footer_Shape"/>
          <p:cNvSpPr txBox="1"/>
          <p:nvPr userDrawn="1"/>
        </p:nvSpPr>
        <p:spPr>
          <a:xfrm>
            <a:off x="0" y="6568301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0" dirty="0">
                <a:solidFill>
                  <a:srgbClr val="000000"/>
                </a:solidFill>
                <a:latin typeface="Courier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6416467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F24860C-945C-464F-8A8C-1D958113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74846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E31F632-F56B-4ECC-919E-5FDFA1D7F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2299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8DA07EC-6C0A-421D-9E32-612D282AE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66734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18A2A2A-3A59-4423-BAFB-3D2B491DF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57055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68EDDEE-7644-48E4-ACA3-CA7E198E1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5968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D87DED4-EA0C-4A54-9279-D7D6FA1C6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55531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CD7D56B-245D-439D-8004-D3AFD4623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3921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86806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112BF90-65BC-4896-ACA6-B341D164E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00369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C203363-4BBE-43AB-BBEE-0CA593BF99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66883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6209731"/>
            <a:ext cx="9144000" cy="464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055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7213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737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773738"/>
            <a:ext cx="1027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ACG_CaveatHeader_Shape"/>
          <p:cNvSpPr txBox="1"/>
          <p:nvPr userDrawn="1"/>
        </p:nvSpPr>
        <p:spPr>
          <a:xfrm>
            <a:off x="0" y="279400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sz="1200" b="0" dirty="0">
              <a:solidFill>
                <a:srgbClr val="000000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45065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45340" y="1796432"/>
            <a:ext cx="7772400" cy="33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Marine Spatial Data Infrastructure Working Group</a:t>
            </a:r>
          </a:p>
          <a:p>
            <a:endParaRPr lang="en-US" dirty="0"/>
          </a:p>
          <a:p>
            <a:r>
              <a:rPr lang="en-US" sz="3200" dirty="0"/>
              <a:t>United States of America (USA)</a:t>
            </a:r>
          </a:p>
          <a:p>
            <a:r>
              <a:rPr lang="en-US" sz="3200" dirty="0"/>
              <a:t>National Report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5742569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NGA GEOINT Services - </a:t>
            </a:r>
            <a:r>
              <a:rPr lang="en-US" sz="2800" dirty="0"/>
              <a:t>Digital Elevation Models (DEMs)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76" y="1506262"/>
            <a:ext cx="4797324" cy="26149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13714"/>
            <a:ext cx="4764549" cy="26149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70579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SDI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1" y="1241469"/>
            <a:ext cx="5146646" cy="320772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59" y="2691285"/>
            <a:ext cx="4540324" cy="29796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041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</a:t>
            </a:r>
            <a:r>
              <a:rPr lang="en-US" dirty="0" err="1"/>
              <a:t>Cadastre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5125"/>
            <a:ext cx="4362342" cy="277007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034392" y="1472742"/>
            <a:ext cx="3786252" cy="40302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354" fontAlgn="auto">
              <a:spcAft>
                <a:spcPts val="0"/>
              </a:spcAft>
              <a:defRPr/>
            </a:pPr>
            <a:r>
              <a:rPr lang="en-US" sz="2000" dirty="0"/>
              <a:t>MarineCadastre.gov provides direct access to authoritative and trusted datasets. </a:t>
            </a:r>
          </a:p>
          <a:p>
            <a:pPr lvl="1" defTabSz="914354" fontAlgn="auto">
              <a:spcAft>
                <a:spcPts val="0"/>
              </a:spcAft>
              <a:defRPr/>
            </a:pPr>
            <a:r>
              <a:rPr lang="en-US" sz="2000" dirty="0"/>
              <a:t>Provides data , tools, and technical support for US Ocean Planning</a:t>
            </a:r>
          </a:p>
          <a:p>
            <a:pPr lvl="1" defTabSz="914354" fontAlgn="auto">
              <a:spcAft>
                <a:spcPts val="0"/>
              </a:spcAft>
              <a:defRPr/>
            </a:pPr>
            <a:r>
              <a:rPr lang="en-US" sz="2000" dirty="0"/>
              <a:t>27+ data providers contributing over 280 data layers</a:t>
            </a:r>
          </a:p>
          <a:p>
            <a:pPr lvl="1" defTabSz="914354" fontAlgn="auto">
              <a:spcAft>
                <a:spcPts val="0"/>
              </a:spcAft>
              <a:defRPr/>
            </a:pPr>
            <a:r>
              <a:rPr lang="en-US" sz="2000" dirty="0"/>
              <a:t>Downloadable and Service Enabled</a:t>
            </a:r>
          </a:p>
          <a:p>
            <a:pPr lvl="1" defTabSz="914354" fontAlgn="auto">
              <a:spcAft>
                <a:spcPts val="0"/>
              </a:spcAft>
              <a:defRPr/>
            </a:pPr>
            <a:r>
              <a:rPr lang="en-US" sz="2000" dirty="0"/>
              <a:t>National Data Viewer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81" y="3385783"/>
            <a:ext cx="3649111" cy="23938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2597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7A92-26FF-4A6C-8465-A3FBA367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Maritime Traffic Density Service (GMTDS)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7B950-8AE6-4763-8A6E-5B5D64BBC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83946"/>
            <a:ext cx="4114800" cy="3035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E2160-A3FE-4471-A83C-C99AA77270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6" r="1863"/>
          <a:stretch/>
        </p:blipFill>
        <p:spPr>
          <a:xfrm>
            <a:off x="4360985" y="1590931"/>
            <a:ext cx="4579034" cy="31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6295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49" y="2103438"/>
            <a:ext cx="8229600" cy="1143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289794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47011"/>
            <a:ext cx="7772400" cy="1362075"/>
          </a:xfrm>
        </p:spPr>
        <p:txBody>
          <a:bodyPr/>
          <a:lstStyle/>
          <a:p>
            <a:r>
              <a:rPr lang="en-US" dirty="0"/>
              <a:t>POLICY AND GOVERNANCE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28049"/>
            <a:ext cx="7772400" cy="40943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United States of America, MSDI</a:t>
            </a:r>
          </a:p>
        </p:txBody>
      </p:sp>
    </p:spTree>
    <p:extLst>
      <p:ext uri="{BB962C8B-B14F-4D97-AF65-F5344CB8AC3E}">
        <p14:creationId xmlns:p14="http://schemas.microsoft.com/office/powerpoint/2010/main" val="49146642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- International MSDI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930"/>
            <a:ext cx="8229600" cy="4887093"/>
          </a:xfrm>
        </p:spPr>
        <p:txBody>
          <a:bodyPr/>
          <a:lstStyle/>
          <a:p>
            <a:r>
              <a:rPr lang="en-US" sz="2000" dirty="0"/>
              <a:t>IHO MSDIWG</a:t>
            </a:r>
          </a:p>
          <a:p>
            <a:r>
              <a:rPr lang="en-US" sz="2000" dirty="0"/>
              <a:t>IHO Arctic Regional Hydrographic Commission (ARHC)</a:t>
            </a:r>
          </a:p>
          <a:p>
            <a:pPr lvl="1"/>
            <a:r>
              <a:rPr lang="en-US" sz="1600" dirty="0"/>
              <a:t>Arctic Regional MSDIWG (ARMSDIWG)</a:t>
            </a:r>
          </a:p>
          <a:p>
            <a:r>
              <a:rPr lang="en-US" sz="2000" dirty="0"/>
              <a:t>IHO </a:t>
            </a:r>
            <a:r>
              <a:rPr lang="en-US" sz="2000" dirty="0" err="1"/>
              <a:t>Meso</a:t>
            </a:r>
            <a:r>
              <a:rPr lang="en-US" sz="2000" dirty="0"/>
              <a:t> American &amp; Caribbean Sea Hydrographic Commission (MACHC)</a:t>
            </a:r>
          </a:p>
          <a:p>
            <a:pPr lvl="1"/>
            <a:r>
              <a:rPr lang="en-US" sz="1600" dirty="0"/>
              <a:t>MACHC MSDIWG (MMSDIWG)</a:t>
            </a:r>
          </a:p>
          <a:p>
            <a:r>
              <a:rPr lang="en-US" sz="2000" dirty="0"/>
              <a:t>IHO South-West Pacific Hydrographic Commission (SWPHC)</a:t>
            </a:r>
          </a:p>
          <a:p>
            <a:pPr lvl="1"/>
            <a:r>
              <a:rPr lang="en-US" sz="1600" dirty="0"/>
              <a:t>SWPHC MSDIWG</a:t>
            </a:r>
          </a:p>
          <a:p>
            <a:r>
              <a:rPr lang="en-US" sz="2000" dirty="0"/>
              <a:t>UN-GGIM Working Group on Marine Geospatial Information (WG-MGI)</a:t>
            </a:r>
          </a:p>
          <a:p>
            <a:r>
              <a:rPr lang="en-US" sz="2000" dirty="0"/>
              <a:t>OGC Marine Domain Working Group (Marine DWG)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IHO-OGC Marine Spatial Data Infrastructure Concept Development Study (MSDI-CDS)</a:t>
            </a:r>
          </a:p>
          <a:p>
            <a:r>
              <a:rPr lang="en-US" sz="2000" dirty="0"/>
              <a:t>Federated MSDI Pilot – </a:t>
            </a:r>
            <a:r>
              <a:rPr lang="en-US" sz="2000" i="1" dirty="0"/>
              <a:t>Connecting Land and Sea Across Nations</a:t>
            </a:r>
          </a:p>
        </p:txBody>
      </p:sp>
    </p:spTree>
    <p:extLst>
      <p:ext uri="{BB962C8B-B14F-4D97-AF65-F5344CB8AC3E}">
        <p14:creationId xmlns:p14="http://schemas.microsoft.com/office/powerpoint/2010/main" val="44286237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National Policies and Legislation</a:t>
            </a:r>
            <a:endParaRPr lang="en-US" dirty="0"/>
          </a:p>
        </p:txBody>
      </p:sp>
      <p:sp>
        <p:nvSpPr>
          <p:cNvPr id="299" name="Content Placeholder 4"/>
          <p:cNvSpPr txBox="1">
            <a:spLocks/>
          </p:cNvSpPr>
          <p:nvPr/>
        </p:nvSpPr>
        <p:spPr>
          <a:xfrm>
            <a:off x="457200" y="1237129"/>
            <a:ext cx="4894976" cy="50157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354" fontAlgn="auto">
              <a:spcAft>
                <a:spcPts val="0"/>
              </a:spcAft>
              <a:defRPr/>
            </a:pPr>
            <a:r>
              <a:rPr lang="en-US" sz="2000" b="1" i="1" kern="0" dirty="0"/>
              <a:t>Presidential Executive Order 13840 </a:t>
            </a:r>
            <a:r>
              <a:rPr lang="en-US" sz="2000" kern="0" dirty="0"/>
              <a:t>– Ocean Policy to Advance the Economic, Security, and Environmental Interests of the United States. </a:t>
            </a:r>
          </a:p>
          <a:p>
            <a:pPr marL="0" indent="0" defTabSz="914354" fontAlgn="auto">
              <a:spcAft>
                <a:spcPts val="0"/>
              </a:spcAft>
              <a:buNone/>
              <a:defRPr/>
            </a:pPr>
            <a:endParaRPr lang="en-US" sz="2000" kern="0" dirty="0"/>
          </a:p>
          <a:p>
            <a:pPr defTabSz="914354" fontAlgn="auto">
              <a:spcAft>
                <a:spcPts val="0"/>
              </a:spcAft>
              <a:defRPr/>
            </a:pPr>
            <a:r>
              <a:rPr lang="en-US" sz="2000" b="1" i="1" kern="0" dirty="0"/>
              <a:t>Foundations for Evidence-Based Policymaking Act of 2017 </a:t>
            </a:r>
          </a:p>
          <a:p>
            <a:pPr lvl="1" defTabSz="914354" fontAlgn="auto">
              <a:spcAft>
                <a:spcPts val="0"/>
              </a:spcAft>
              <a:defRPr/>
            </a:pPr>
            <a:r>
              <a:rPr lang="en-US" sz="1200" kern="0" dirty="0"/>
              <a:t>Title II – Open Government Data Act</a:t>
            </a:r>
          </a:p>
          <a:p>
            <a:pPr defTabSz="914354" fontAlgn="auto">
              <a:spcAft>
                <a:spcPts val="0"/>
              </a:spcAft>
              <a:defRPr/>
            </a:pPr>
            <a:endParaRPr lang="en-US" sz="2000" kern="0" dirty="0"/>
          </a:p>
          <a:p>
            <a:pPr defTabSz="914354" fontAlgn="auto">
              <a:spcAft>
                <a:spcPts val="0"/>
              </a:spcAft>
              <a:defRPr/>
            </a:pPr>
            <a:r>
              <a:rPr lang="en-US" sz="2000" b="1" i="1" kern="0" dirty="0"/>
              <a:t>Geospatial Data Act of 2018 (GDA)</a:t>
            </a:r>
          </a:p>
          <a:p>
            <a:pPr marL="0" indent="0" defTabSz="914354" fontAlgn="auto">
              <a:spcAft>
                <a:spcPts val="0"/>
              </a:spcAft>
              <a:buNone/>
              <a:defRPr/>
            </a:pPr>
            <a:endParaRPr lang="en-US" sz="2000" b="1" i="1" kern="0" dirty="0"/>
          </a:p>
          <a:p>
            <a:pPr defTabSz="914354" fontAlgn="auto">
              <a:spcAft>
                <a:spcPts val="0"/>
              </a:spcAft>
              <a:defRPr/>
            </a:pPr>
            <a:r>
              <a:rPr lang="en-US" sz="2000" b="1" i="1" kern="0" dirty="0"/>
              <a:t>National Spatial Data Infrastructure Strategic Plan 2021-2024</a:t>
            </a:r>
          </a:p>
          <a:p>
            <a:pPr lvl="1" defTabSz="914354" fontAlgn="auto">
              <a:spcAft>
                <a:spcPts val="0"/>
              </a:spcAft>
              <a:defRPr/>
            </a:pPr>
            <a:r>
              <a:rPr lang="en-US" sz="1600" b="1" i="1" kern="0" dirty="0"/>
              <a:t>Federal Geographic Data Committee</a:t>
            </a:r>
          </a:p>
          <a:p>
            <a:pPr marL="0" indent="0" defTabSz="914354" fontAlgn="auto">
              <a:spcAft>
                <a:spcPts val="0"/>
              </a:spcAft>
              <a:buNone/>
              <a:defRPr/>
            </a:pPr>
            <a:endParaRPr lang="en-US" sz="2000" b="1" i="1" kern="0" dirty="0"/>
          </a:p>
          <a:p>
            <a:pPr defTabSz="914354" fontAlgn="auto">
              <a:spcAft>
                <a:spcPts val="0"/>
              </a:spcAft>
              <a:defRPr/>
            </a:pPr>
            <a:endParaRPr lang="en-US" sz="2000" b="1" i="1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854" y="2309019"/>
            <a:ext cx="3389810" cy="24831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sx="102000" sy="102000" algn="tl" rotWithShape="0">
              <a:schemeClr val="bg1">
                <a:lumMod val="75000"/>
                <a:alpha val="40000"/>
              </a:schemeClr>
            </a:outerShdw>
            <a:reflection blurRad="6350" stA="19000" endPos="20000" dist="1143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91647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2313" y="4247011"/>
            <a:ext cx="7772400" cy="1362075"/>
          </a:xfrm>
        </p:spPr>
        <p:txBody>
          <a:bodyPr/>
          <a:lstStyle/>
          <a:p>
            <a:r>
              <a:rPr lang="en-US" dirty="0"/>
              <a:t>Information Systems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28049"/>
            <a:ext cx="7772400" cy="40943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United States of America, MSDI</a:t>
            </a:r>
          </a:p>
        </p:txBody>
      </p:sp>
    </p:spTree>
    <p:extLst>
      <p:ext uri="{BB962C8B-B14F-4D97-AF65-F5344CB8AC3E}">
        <p14:creationId xmlns:p14="http://schemas.microsoft.com/office/powerpoint/2010/main" val="149671418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817"/>
            <a:ext cx="8229600" cy="1143000"/>
          </a:xfrm>
        </p:spPr>
        <p:txBody>
          <a:bodyPr/>
          <a:lstStyle/>
          <a:p>
            <a:r>
              <a:rPr lang="en-US" dirty="0"/>
              <a:t>Information Systems</a:t>
            </a:r>
          </a:p>
        </p:txBody>
      </p:sp>
      <p:sp>
        <p:nvSpPr>
          <p:cNvPr id="299" name="Content Placeholder 4"/>
          <p:cNvSpPr txBox="1">
            <a:spLocks/>
          </p:cNvSpPr>
          <p:nvPr/>
        </p:nvSpPr>
        <p:spPr>
          <a:xfrm>
            <a:off x="583034" y="1416817"/>
            <a:ext cx="4416805" cy="4581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354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354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Charting Information / Production Databases</a:t>
            </a:r>
          </a:p>
          <a:p>
            <a:pPr lvl="1" indent="-342900" defTabSz="914354" fontAlgn="auto">
              <a:spcAft>
                <a:spcPts val="0"/>
              </a:spcAft>
              <a:buFontTx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Nautical Information System (NIS)</a:t>
            </a:r>
          </a:p>
          <a:p>
            <a:pPr lvl="1" indent="-342900" defTabSz="914354" fontAlgn="auto">
              <a:spcAft>
                <a:spcPts val="0"/>
              </a:spcAft>
              <a:buFontTx/>
              <a:buChar char="•"/>
              <a:defRPr/>
            </a:pPr>
            <a:r>
              <a:rPr lang="en-US" sz="1600" kern="0" baseline="0" dirty="0">
                <a:solidFill>
                  <a:prstClr val="black"/>
                </a:solidFill>
                <a:latin typeface="Calibri"/>
              </a:rPr>
              <a:t>National</a:t>
            </a:r>
            <a:r>
              <a:rPr lang="en-US" sz="1600" kern="0" dirty="0">
                <a:solidFill>
                  <a:prstClr val="black"/>
                </a:solidFill>
                <a:latin typeface="Calibri"/>
              </a:rPr>
              <a:t> Bathymetric Source (NBS)</a:t>
            </a:r>
          </a:p>
          <a:p>
            <a:pPr defTabSz="914354" fontAlgn="auto">
              <a:spcAft>
                <a:spcPts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Server Infrastructure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lvl="1" indent="-342900" defTabSz="914354" fontAlgn="auto">
              <a:spcAft>
                <a:spcPts val="0"/>
              </a:spcAft>
              <a:buFontTx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GIS Servers (Internal &amp; External)</a:t>
            </a:r>
          </a:p>
          <a:p>
            <a:pPr lvl="1" indent="-342900" defTabSz="914354" fontAlgn="auto">
              <a:spcAft>
                <a:spcPts val="0"/>
              </a:spcAft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Database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Servers (Internal &amp; External)</a:t>
            </a:r>
          </a:p>
          <a:p>
            <a:pPr lvl="1" indent="-342900" defTabSz="914354" fontAlgn="auto">
              <a:spcAft>
                <a:spcPts val="0"/>
              </a:spcAft>
              <a:buFontTx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/>
              </a:rPr>
              <a:t>Physical vs. Virtual….</a:t>
            </a:r>
          </a:p>
          <a:p>
            <a:pPr defTabSz="914354" fontAlgn="auto">
              <a:spcAft>
                <a:spcPts val="0"/>
              </a:spcAft>
              <a:defRPr/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</a:p>
          <a:p>
            <a:pPr marL="746125" lvl="1" indent="-342900" defTabSz="91435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</a:rPr>
              <a:t>Esri</a:t>
            </a:r>
            <a:endParaRPr lang="en-US" sz="1600" kern="0" dirty="0">
              <a:solidFill>
                <a:prstClr val="black"/>
              </a:solidFill>
            </a:endParaRPr>
          </a:p>
          <a:p>
            <a:pPr marL="746125" lvl="1" indent="-342900" defTabSz="91435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</a:rPr>
              <a:t>Caris</a:t>
            </a:r>
            <a:endParaRPr lang="en-US" sz="1600" kern="0" dirty="0">
              <a:solidFill>
                <a:prstClr val="black"/>
              </a:solidFill>
            </a:endParaRPr>
          </a:p>
          <a:p>
            <a:pPr marL="746125" lvl="1" indent="-342900" defTabSz="91435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</a:rPr>
              <a:t>SevenCs</a:t>
            </a:r>
            <a:endParaRPr lang="en-US" sz="1600" kern="0" dirty="0">
              <a:solidFill>
                <a:prstClr val="black"/>
              </a:solidFill>
            </a:endParaRPr>
          </a:p>
          <a:p>
            <a:pPr marL="746125" lvl="1" indent="-342900" defTabSz="914354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</a:rPr>
              <a:t>Etc. </a:t>
            </a:r>
          </a:p>
          <a:p>
            <a:pPr lvl="1" defTabSz="914354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indent="-342900" defTabSz="914354" fontAlgn="auto">
              <a:spcAft>
                <a:spcPts val="0"/>
              </a:spcAft>
              <a:buFontTx/>
              <a:buChar char="•"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82" y="1677798"/>
            <a:ext cx="3039618" cy="38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124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247011"/>
            <a:ext cx="7772400" cy="1362075"/>
          </a:xfrm>
        </p:spPr>
        <p:txBody>
          <a:bodyPr/>
          <a:lstStyle/>
          <a:p>
            <a:r>
              <a:rPr lang="en-US" dirty="0"/>
              <a:t>Technical standards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28049"/>
            <a:ext cx="7772400" cy="40943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United States of America, MSDI</a:t>
            </a:r>
          </a:p>
        </p:txBody>
      </p:sp>
    </p:spTree>
    <p:extLst>
      <p:ext uri="{BB962C8B-B14F-4D97-AF65-F5344CB8AC3E}">
        <p14:creationId xmlns:p14="http://schemas.microsoft.com/office/powerpoint/2010/main" val="140606811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Standards</a:t>
            </a:r>
          </a:p>
        </p:txBody>
      </p:sp>
      <p:sp>
        <p:nvSpPr>
          <p:cNvPr id="299" name="Content Placeholder 4"/>
          <p:cNvSpPr txBox="1">
            <a:spLocks/>
          </p:cNvSpPr>
          <p:nvPr/>
        </p:nvSpPr>
        <p:spPr>
          <a:xfrm>
            <a:off x="457200" y="1718743"/>
            <a:ext cx="4894976" cy="3772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354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IHO S-100 Standard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354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354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Geospatial Consortium (OGC) Standards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354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354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i="1" kern="0" noProof="0" dirty="0">
                <a:solidFill>
                  <a:prstClr val="black"/>
                </a:solidFill>
                <a:latin typeface="Calibri"/>
              </a:rPr>
              <a:t>Federal Geographic Data Committee (FGDC) Metadata Standards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52176" y="2125363"/>
            <a:ext cx="3622230" cy="2372497"/>
            <a:chOff x="5352176" y="2125363"/>
            <a:chExt cx="3622230" cy="23724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9" t="7788" r="13212" b="6911"/>
            <a:stretch/>
          </p:blipFill>
          <p:spPr>
            <a:xfrm>
              <a:off x="5352176" y="2125363"/>
              <a:ext cx="3595816" cy="237249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01661" y="4313194"/>
              <a:ext cx="127274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Image courtesy of opensource.com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073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247011"/>
            <a:ext cx="7772400" cy="1362075"/>
          </a:xfrm>
        </p:spPr>
        <p:txBody>
          <a:bodyPr/>
          <a:lstStyle/>
          <a:p>
            <a:r>
              <a:rPr lang="en-US" dirty="0"/>
              <a:t>Geographic content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28049"/>
            <a:ext cx="7772400" cy="40943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United States of America, MSDI</a:t>
            </a:r>
          </a:p>
        </p:txBody>
      </p:sp>
    </p:spTree>
    <p:extLst>
      <p:ext uri="{BB962C8B-B14F-4D97-AF65-F5344CB8AC3E}">
        <p14:creationId xmlns:p14="http://schemas.microsoft.com/office/powerpoint/2010/main" val="47582025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ustom Desig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lass:Classification xmlns:class="urn:us:gov:cia:enterprise:schema:Classification:2.3" dateClassified="2018-01-17" portionMarking="false" caveat="false" tool="AACG" toolVersion="201720">
  <class:ClassificationMarking type="USClassificationMarking" value="UNCLASSIFIED"/>
  <class:ClassifiedBy>1092869-0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Props1.xml><?xml version="1.0" encoding="utf-8"?>
<ds:datastoreItem xmlns:ds="http://schemas.openxmlformats.org/officeDocument/2006/customXml" ds:itemID="{32C50429-9264-4D22-B4FA-60CBF2BC9F79}">
  <ds:schemaRefs>
    <ds:schemaRef ds:uri="urn:us:gov:cia:enterprise:schema:Classification:2.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2940</TotalTime>
  <Words>343</Words>
  <Application>Microsoft Office PowerPoint</Application>
  <PresentationFormat>On-screen Show (4:3)</PresentationFormat>
  <Paragraphs>79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</vt:lpstr>
      <vt:lpstr>Custom Design</vt:lpstr>
      <vt:lpstr>PowerPoint Presentation</vt:lpstr>
      <vt:lpstr>POLICY AND GOVERNANCE</vt:lpstr>
      <vt:lpstr>US - International MSDI Participation</vt:lpstr>
      <vt:lpstr>National Policies and Legislation</vt:lpstr>
      <vt:lpstr>Information Systems</vt:lpstr>
      <vt:lpstr>Information Systems</vt:lpstr>
      <vt:lpstr>Technical standards</vt:lpstr>
      <vt:lpstr>Technical Standards</vt:lpstr>
      <vt:lpstr>Geographic content</vt:lpstr>
      <vt:lpstr>NGA GEOINT Services - Digital Elevation Models (DEMs)</vt:lpstr>
      <vt:lpstr>National SDI</vt:lpstr>
      <vt:lpstr>Marine Cadastre</vt:lpstr>
      <vt:lpstr>Global Maritime Traffic Density Service (GMTDS)</vt:lpstr>
      <vt:lpstr>Thank You</vt:lpstr>
    </vt:vector>
  </TitlesOfParts>
  <Company>U.S.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NGA Arctic GEOINT Services</dc:title>
  <dc:creator>Carisio Sebastian P Mr NGA-SFHNA USA CIV</dc:creator>
  <cp:lastModifiedBy>Johnson Caitlin S NGA-SFHSD USA CIV</cp:lastModifiedBy>
  <cp:revision>115</cp:revision>
  <dcterms:created xsi:type="dcterms:W3CDTF">2018-01-17T19:17:55Z</dcterms:created>
  <dcterms:modified xsi:type="dcterms:W3CDTF">2022-05-06T02:04:35Z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  <property fmtid="{D5CDD505-2E9C-101B-9397-08002B2CF9AE}" pid="15" name="PortionWaiver">
    <vt:lpwstr/>
  </property>
  <property fmtid="{D5CDD505-2E9C-101B-9397-08002B2CF9AE}" pid="16" name="AACG_OrconOriginator">
    <vt:lpwstr/>
  </property>
  <property fmtid="{D5CDD505-2E9C-101B-9397-08002B2CF9AE}" pid="17" name="AACG_OrconRecipients">
    <vt:lpwstr/>
  </property>
  <property fmtid="{D5CDD505-2E9C-101B-9397-08002B2CF9AE}" pid="18" name="AACG_SatWarningType">
    <vt:lpwstr/>
  </property>
  <property fmtid="{D5CDD505-2E9C-101B-9397-08002B2CF9AE}" pid="19" name="AACG_NatoWarningClassLevel">
    <vt:lpwstr/>
  </property>
  <property fmtid="{D5CDD505-2E9C-101B-9397-08002B2CF9AE}" pid="20" name="AACG_CustomClassXMLPart">
    <vt:lpwstr>{32C50429-9264-4D22-B4FA-60CBF2BC9F79}</vt:lpwstr>
  </property>
</Properties>
</file>