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6"/>
  </p:sldMasterIdLst>
  <p:notesMasterIdLst>
    <p:notesMasterId r:id="rId13"/>
  </p:notesMasterIdLst>
  <p:sldIdLst>
    <p:sldId id="256" r:id="rId7"/>
    <p:sldId id="273" r:id="rId8"/>
    <p:sldId id="272" r:id="rId9"/>
    <p:sldId id="271" r:id="rId10"/>
    <p:sldId id="269"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822" autoAdjust="0"/>
  </p:normalViewPr>
  <p:slideViewPr>
    <p:cSldViewPr snapToGrid="0">
      <p:cViewPr>
        <p:scale>
          <a:sx n="68" d="100"/>
          <a:sy n="68" d="100"/>
        </p:scale>
        <p:origin x="211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A9B22A-55EC-4A68-A1AE-1A1AE03C8C30}" type="datetimeFigureOut">
              <a:rPr lang="en-US" smtClean="0"/>
              <a:t>5/8/2022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4B252-8EFF-4387-B930-F07556521AEC}" type="slidenum">
              <a:rPr lang="en-US" smtClean="0"/>
              <a:t>‹#›</a:t>
            </a:fld>
            <a:endParaRPr lang="en-US" dirty="0"/>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iho.int/uploads/user/Inter-Regional%20Coordination/MSDIWG/MISC/SDI-portals.pdf"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iho.int/en/msdiwg-0"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14B252-8EFF-4387-B930-F07556521AEC}" type="slidenum">
              <a:rPr lang="en-US" smtClean="0"/>
              <a:t>1</a:t>
            </a:fld>
            <a:endParaRPr lang="en-US" dirty="0"/>
          </a:p>
        </p:txBody>
      </p:sp>
    </p:spTree>
    <p:extLst>
      <p:ext uri="{BB962C8B-B14F-4D97-AF65-F5344CB8AC3E}">
        <p14:creationId xmlns:p14="http://schemas.microsoft.com/office/powerpoint/2010/main" val="345176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South West Pacific Marine Spatial Data Infrastructure Working Group was established on February 2021 with Paul </a:t>
            </a:r>
            <a:r>
              <a:rPr lang="en-GB" dirty="0" err="1"/>
              <a:t>Silogeris</a:t>
            </a:r>
            <a:r>
              <a:rPr lang="en-GB" dirty="0"/>
              <a:t> from the Australian Geospatial-Intelligence Organisation as Vice Chair and myself Helen Phillips from the UK Hydrographic Office as Chair. </a:t>
            </a:r>
          </a:p>
          <a:p>
            <a:endParaRPr lang="en-GB" dirty="0"/>
          </a:p>
          <a:p>
            <a:pPr algn="l"/>
            <a:r>
              <a:rPr lang="en-GB" dirty="0"/>
              <a:t>Our purpose is </a:t>
            </a:r>
            <a:r>
              <a:rPr lang="en-GB" b="0" i="0" dirty="0">
                <a:solidFill>
                  <a:srgbClr val="001C22"/>
                </a:solidFill>
                <a:effectLst/>
                <a:latin typeface="Helvetica Neue LT W05_75 Bold"/>
              </a:rPr>
              <a:t>to promote the sustainable development and use of the oceans, seas and inland waters in line with the United Nations Sustainable Development Goals.</a:t>
            </a:r>
          </a:p>
          <a:p>
            <a:pPr algn="l"/>
            <a:r>
              <a:rPr lang="en-GB" b="0" i="0" dirty="0">
                <a:solidFill>
                  <a:srgbClr val="001C22"/>
                </a:solidFill>
                <a:effectLst/>
                <a:latin typeface="Helvetica Neue LT W05_75 Bold"/>
              </a:rPr>
              <a:t>And our effort is based on the 9 Strategic Pathways from the United Nations Global Geospatial Information Management, Integrated Geospatial Information Framework. (UN-GGIM IGIF) </a:t>
            </a:r>
          </a:p>
          <a:p>
            <a:endParaRPr lang="en-GB" dirty="0"/>
          </a:p>
        </p:txBody>
      </p:sp>
      <p:sp>
        <p:nvSpPr>
          <p:cNvPr id="4" name="Slide Number Placeholder 3"/>
          <p:cNvSpPr>
            <a:spLocks noGrp="1"/>
          </p:cNvSpPr>
          <p:nvPr>
            <p:ph type="sldNum" sz="quarter" idx="5"/>
          </p:nvPr>
        </p:nvSpPr>
        <p:spPr/>
        <p:txBody>
          <a:bodyPr/>
          <a:lstStyle/>
          <a:p>
            <a:fld id="{5C14B252-8EFF-4387-B930-F07556521AEC}" type="slidenum">
              <a:rPr lang="en-US" smtClean="0"/>
              <a:t>2</a:t>
            </a:fld>
            <a:endParaRPr lang="en-US" dirty="0"/>
          </a:p>
        </p:txBody>
      </p:sp>
    </p:spTree>
    <p:extLst>
      <p:ext uri="{BB962C8B-B14F-4D97-AF65-F5344CB8AC3E}">
        <p14:creationId xmlns:p14="http://schemas.microsoft.com/office/powerpoint/2010/main" val="2578341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pPr>
            <a:r>
              <a:rPr lang="en-GB" sz="1800" dirty="0">
                <a:effectLst/>
                <a:latin typeface="Johnston ITC Std Light" panose="02000504040000020003" pitchFamily="50" charset="0"/>
                <a:ea typeface="Calibri" panose="020F0502020204030204" pitchFamily="34" charset="0"/>
              </a:rPr>
              <a:t>Since the first meeting last year Paul and I have prioritised involving members in how we operate as a group and we have focused on developing engagement, and collaboration amongst members. </a:t>
            </a:r>
          </a:p>
          <a:p>
            <a:pPr algn="just">
              <a:lnSpc>
                <a:spcPct val="115000"/>
              </a:lnSpc>
            </a:pPr>
            <a:r>
              <a:rPr lang="en-GB" sz="1800" dirty="0">
                <a:effectLst/>
                <a:latin typeface="Johnston ITC Std Light" panose="02000504040000020003" pitchFamily="50" charset="0"/>
                <a:ea typeface="Calibri" panose="020F0502020204030204" pitchFamily="34" charset="0"/>
              </a:rPr>
              <a:t>We have had feedback thanking us for creating an inclusive space and it is wonderful how in every session attendees participate fully and frequently ask questions.</a:t>
            </a:r>
            <a:endParaRPr lang="en-GB" sz="1800" dirty="0">
              <a:effectLst/>
              <a:latin typeface="Calibri" panose="020F0502020204030204" pitchFamily="34" charset="0"/>
              <a:ea typeface="Calibri" panose="020F0502020204030204" pitchFamily="34" charset="0"/>
            </a:endParaRPr>
          </a:p>
          <a:p>
            <a:pPr algn="just">
              <a:lnSpc>
                <a:spcPct val="115000"/>
              </a:lnSpc>
            </a:pPr>
            <a:r>
              <a:rPr lang="en-GB" sz="1800" dirty="0">
                <a:effectLst/>
                <a:latin typeface="Johnston ITC Std Light" panose="02000504040000020003" pitchFamily="50" charset="0"/>
                <a:ea typeface="Calibri" panose="020F0502020204030204" pitchFamily="34" charset="0"/>
              </a:rPr>
              <a:t>We have established a Quarterly drumbeat for the WG sessions, holding 4 sessions within the year, and increased our participation to include members </a:t>
            </a:r>
            <a:r>
              <a:rPr lang="en-NZ" sz="1800" dirty="0">
                <a:effectLst/>
                <a:latin typeface="Johnston ITC Std Light" panose="02000504040000020003" pitchFamily="50" charset="0"/>
                <a:ea typeface="Calibri" panose="020F0502020204030204" pitchFamily="34" charset="0"/>
              </a:rPr>
              <a:t>from Southern Ocean Observing System, South Pacific Community, Commonwealth Scientific and Industrial Research Organisation, Geoscience Australia and IIC Technologies. </a:t>
            </a:r>
            <a:endParaRPr lang="en-GB" sz="1800" dirty="0">
              <a:effectLst/>
              <a:latin typeface="Calibri" panose="020F0502020204030204" pitchFamily="34" charset="0"/>
              <a:ea typeface="Calibri" panose="020F0502020204030204" pitchFamily="34" charset="0"/>
            </a:endParaRPr>
          </a:p>
          <a:p>
            <a:pPr algn="just">
              <a:lnSpc>
                <a:spcPct val="115000"/>
              </a:lnSpc>
            </a:pPr>
            <a:r>
              <a:rPr lang="en-GB" sz="1800" dirty="0">
                <a:effectLst/>
                <a:latin typeface="Johnston ITC Std Light" panose="02000504040000020003" pitchFamily="50" charset="0"/>
                <a:ea typeface="Calibri" panose="020F0502020204030204" pitchFamily="34" charset="0"/>
              </a:rPr>
              <a:t>We have a desire to engage more nations in the working group and this is something we request your support on. </a:t>
            </a:r>
            <a:endParaRPr lang="en-GB" sz="1800" dirty="0">
              <a:effectLst/>
              <a:latin typeface="Calibri" panose="020F0502020204030204" pitchFamily="34" charset="0"/>
              <a:ea typeface="Calibri" panose="020F0502020204030204" pitchFamily="34"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lang="en-GB" sz="4000" dirty="0"/>
              <a:t>Our next Working Group on Wednesday 25</a:t>
            </a:r>
            <a:r>
              <a:rPr lang="en-GB" sz="4000" baseline="30000" dirty="0"/>
              <a:t>th</a:t>
            </a:r>
            <a:r>
              <a:rPr lang="en-GB" sz="4000" dirty="0"/>
              <a:t> / 26</a:t>
            </a:r>
            <a:r>
              <a:rPr lang="en-GB" sz="4000" baseline="30000" dirty="0"/>
              <a:t>th</a:t>
            </a:r>
            <a:r>
              <a:rPr lang="en-GB" sz="4000" dirty="0"/>
              <a:t> May 2022 please feel free to contact myself or Paul if you would like to join us. </a:t>
            </a:r>
            <a:endParaRPr lang="en-GB" sz="1800" dirty="0">
              <a:effectLst/>
              <a:latin typeface="Calibri" panose="020F050202020403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5C14B252-8EFF-4387-B930-F07556521AEC}" type="slidenum">
              <a:rPr lang="en-US" smtClean="0"/>
              <a:t>3</a:t>
            </a:fld>
            <a:endParaRPr lang="en-US" dirty="0"/>
          </a:p>
        </p:txBody>
      </p:sp>
    </p:spTree>
    <p:extLst>
      <p:ext uri="{BB962C8B-B14F-4D97-AF65-F5344CB8AC3E}">
        <p14:creationId xmlns:p14="http://schemas.microsoft.com/office/powerpoint/2010/main" val="4265772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Johnston ITC Std Light" panose="02000504040000020003" pitchFamily="50" charset="0"/>
                <a:ea typeface="Calibri" panose="020F0502020204030204" pitchFamily="34" charset="0"/>
              </a:rPr>
              <a:t>Some members have stated the WG is an opportunity to develop their knowledge and they want to learn through practical exercises such that their learning is combined with delivering value for SWPHC.  This is something we have focused on through a series of relevant presentations and open discussions. In the most recent WG we started exploring the SWPHC Workplan and SPIs to develop everyone’s understanding and what we take forwards.  </a:t>
            </a:r>
            <a:endParaRPr lang="en-GB" sz="1200" dirty="0">
              <a:effectLst/>
              <a:latin typeface="Calibri" panose="020F0502020204030204" pitchFamily="34" charset="0"/>
              <a:ea typeface="Calibri" panose="020F0502020204030204" pitchFamily="34" charset="0"/>
            </a:endParaRPr>
          </a:p>
          <a:p>
            <a:endParaRPr lang="en-GB" dirty="0"/>
          </a:p>
          <a:p>
            <a:pPr algn="just">
              <a:lnSpc>
                <a:spcPct val="115000"/>
              </a:lnSpc>
            </a:pPr>
            <a:r>
              <a:rPr lang="en-GB" sz="1200" dirty="0">
                <a:effectLst/>
                <a:latin typeface="Johnston ITC Std Light" panose="02000504040000020003" pitchFamily="50" charset="0"/>
                <a:ea typeface="Calibri" panose="020F0502020204030204" pitchFamily="34" charset="0"/>
              </a:rPr>
              <a:t>We feel the </a:t>
            </a:r>
            <a:r>
              <a:rPr lang="en-NZ" sz="1800" dirty="0">
                <a:effectLst/>
                <a:latin typeface="Calibri" panose="020F0502020204030204" pitchFamily="34" charset="0"/>
                <a:ea typeface="Calibri" panose="020F0502020204030204" pitchFamily="34" charset="0"/>
              </a:rPr>
              <a:t>SWPHC MSDI WG has a leading role in delivering aspects of the SWPHC Work Plan as presented during SWPHC19.</a:t>
            </a:r>
          </a:p>
          <a:p>
            <a:pPr algn="just">
              <a:lnSpc>
                <a:spcPct val="115000"/>
              </a:lnSpc>
            </a:pPr>
            <a:endParaRPr lang="en-GB" sz="1200" dirty="0">
              <a:effectLst/>
              <a:latin typeface="Johnston ITC Std Light" panose="02000504040000020003" pitchFamily="50" charset="0"/>
              <a:ea typeface="Calibri" panose="020F0502020204030204" pitchFamily="34" charset="0"/>
            </a:endParaRPr>
          </a:p>
          <a:p>
            <a:pPr algn="just">
              <a:lnSpc>
                <a:spcPct val="115000"/>
              </a:lnSpc>
            </a:pPr>
            <a:r>
              <a:rPr lang="en-NZ" sz="1800" b="1" dirty="0">
                <a:effectLst/>
                <a:latin typeface="Johnston ITC Std Light" panose="02000504040000020003" pitchFamily="50" charset="0"/>
                <a:ea typeface="Calibri" panose="020F0502020204030204" pitchFamily="34" charset="0"/>
              </a:rPr>
              <a:t>A highlight of the items we covered </a:t>
            </a:r>
            <a:r>
              <a:rPr lang="en-GB" sz="1800" b="1" dirty="0">
                <a:effectLst/>
                <a:latin typeface="Johnston ITC Std Light" panose="02000504040000020003" pitchFamily="50" charset="0"/>
                <a:ea typeface="Calibri" panose="020F0502020204030204" pitchFamily="34" charset="0"/>
              </a:rPr>
              <a:t>this year</a:t>
            </a:r>
            <a:endParaRPr lang="en-GB" sz="1800" dirty="0">
              <a:effectLst/>
              <a:latin typeface="Calibri" panose="020F0502020204030204" pitchFamily="34" charset="0"/>
              <a:ea typeface="Calibri" panose="020F0502020204030204" pitchFamily="34" charset="0"/>
            </a:endParaRPr>
          </a:p>
          <a:p>
            <a:pPr algn="just">
              <a:lnSpc>
                <a:spcPct val="115000"/>
              </a:lnSpc>
            </a:pPr>
            <a:endParaRPr lang="en-NZ" sz="1800" dirty="0">
              <a:effectLst/>
              <a:latin typeface="Johnston ITC Std Light" panose="02000504040000020003" pitchFamily="50" charset="0"/>
              <a:ea typeface="Calibri" panose="020F0502020204030204" pitchFamily="34" charset="0"/>
            </a:endParaRPr>
          </a:p>
          <a:p>
            <a:pPr algn="just">
              <a:lnSpc>
                <a:spcPct val="115000"/>
              </a:lnSpc>
            </a:pPr>
            <a:r>
              <a:rPr lang="en-NZ" sz="1800" b="1" dirty="0">
                <a:effectLst/>
                <a:latin typeface="Johnston ITC Std Light" panose="02000504040000020003" pitchFamily="50" charset="0"/>
                <a:ea typeface="Calibri" panose="020F0502020204030204" pitchFamily="34" charset="0"/>
              </a:rPr>
              <a:t>A variety of briefings and presentations including: </a:t>
            </a:r>
            <a:endParaRPr lang="en-GB" sz="1800" b="1" dirty="0">
              <a:effectLst/>
              <a:latin typeface="Calibri" panose="020F0502020204030204" pitchFamily="34" charset="0"/>
              <a:ea typeface="Calibri" panose="020F0502020204030204" pitchFamily="34" charset="0"/>
            </a:endParaRPr>
          </a:p>
          <a:p>
            <a:pPr marL="342900" lvl="0" indent="-342900" algn="just">
              <a:lnSpc>
                <a:spcPct val="115000"/>
              </a:lnSpc>
              <a:buFont typeface="Symbol" panose="05050102010706020507" pitchFamily="18" charset="2"/>
              <a:buChar char=""/>
            </a:pPr>
            <a:r>
              <a:rPr lang="en-NZ" sz="1800" dirty="0">
                <a:effectLst/>
                <a:latin typeface="Johnston ITC Std Light" panose="02000504040000020003" pitchFamily="50" charset="0"/>
                <a:ea typeface="Times New Roman" panose="02020603050405020304" pitchFamily="18" charset="0"/>
              </a:rPr>
              <a:t>From the IHO MSDI Working Group and UNGGIM IGIF Working Groups which took place </a:t>
            </a:r>
          </a:p>
          <a:p>
            <a:pPr marL="342900" lvl="0" indent="-342900" algn="just">
              <a:lnSpc>
                <a:spcPct val="115000"/>
              </a:lnSpc>
              <a:buFont typeface="Symbol" panose="05050102010706020507" pitchFamily="18" charset="2"/>
              <a:buChar char=""/>
            </a:pPr>
            <a:r>
              <a:rPr lang="en-NZ" sz="1800" dirty="0">
                <a:effectLst/>
                <a:latin typeface="Johnston ITC Std Light" panose="02000504040000020003" pitchFamily="50" charset="0"/>
                <a:ea typeface="Times New Roman" panose="02020603050405020304" pitchFamily="18" charset="0"/>
              </a:rPr>
              <a:t>A presentation from IIC on a portal they are building for NIUE </a:t>
            </a:r>
            <a:r>
              <a:rPr lang="en-GB" sz="1800" dirty="0">
                <a:effectLst/>
                <a:latin typeface="Johnston ITC Std Light" panose="02000504040000020003" pitchFamily="50" charset="0"/>
                <a:ea typeface="Times New Roman" panose="02020603050405020304" pitchFamily="18" charset="0"/>
              </a:rPr>
              <a:t>to support government projects, on-offshore industry, community interest groups and tourism</a:t>
            </a:r>
            <a:endParaRPr lang="en-GB" sz="1800" dirty="0">
              <a:effectLst/>
              <a:latin typeface="Calibri" panose="020F0502020204030204" pitchFamily="34" charset="0"/>
              <a:ea typeface="Calibri" panose="020F0502020204030204" pitchFamily="34" charset="0"/>
            </a:endParaRPr>
          </a:p>
          <a:p>
            <a:pPr marL="342900" lvl="0" indent="-342900" algn="just">
              <a:lnSpc>
                <a:spcPct val="115000"/>
              </a:lnSpc>
              <a:buFont typeface="Symbol" panose="05050102010706020507" pitchFamily="18" charset="2"/>
              <a:buChar char=""/>
            </a:pPr>
            <a:r>
              <a:rPr lang="en-GB" sz="1800" dirty="0">
                <a:effectLst/>
                <a:latin typeface="Johnston ITC Std Light" panose="02000504040000020003" pitchFamily="50" charset="0"/>
                <a:ea typeface="Times New Roman" panose="02020603050405020304" pitchFamily="18" charset="0"/>
              </a:rPr>
              <a:t>An overview of the IGIF training provided by the World Bank Group in October and we are requesting this is made available again to SWPHC members</a:t>
            </a:r>
            <a:endParaRPr lang="en-GB" sz="1800" dirty="0">
              <a:effectLst/>
              <a:latin typeface="Calibri" panose="020F0502020204030204" pitchFamily="34" charset="0"/>
              <a:ea typeface="Calibri" panose="020F0502020204030204" pitchFamily="34" charset="0"/>
            </a:endParaRPr>
          </a:p>
          <a:p>
            <a:pPr marL="457200" algn="just">
              <a:lnSpc>
                <a:spcPct val="115000"/>
              </a:lnSpc>
            </a:pPr>
            <a:r>
              <a:rPr lang="en-NZ" sz="1800" dirty="0">
                <a:effectLst/>
                <a:latin typeface="Johnston ITC Std Light" panose="02000504040000020003" pitchFamily="50"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pPr algn="just">
              <a:lnSpc>
                <a:spcPct val="115000"/>
              </a:lnSpc>
            </a:pPr>
            <a:r>
              <a:rPr lang="en-GB" sz="1800" dirty="0">
                <a:effectLst/>
                <a:latin typeface="Johnston ITC Std Light" panose="02000504040000020003" pitchFamily="50" charset="0"/>
                <a:ea typeface="Calibri" panose="020F0502020204030204" pitchFamily="34" charset="0"/>
              </a:rPr>
              <a:t>We progressed our long term action to </a:t>
            </a:r>
            <a:r>
              <a:rPr lang="en-NZ" sz="1800" dirty="0">
                <a:effectLst/>
                <a:latin typeface="Johnston ITC Std Light" panose="02000504040000020003" pitchFamily="50" charset="0"/>
                <a:ea typeface="Calibri" panose="020F0502020204030204" pitchFamily="34" charset="0"/>
              </a:rPr>
              <a:t>review and update the </a:t>
            </a:r>
            <a:r>
              <a:rPr lang="en-NZ" sz="1800" u="sng" dirty="0">
                <a:solidFill>
                  <a:srgbClr val="0563C1"/>
                </a:solidFill>
                <a:effectLst/>
                <a:latin typeface="Johnston ITC Std Light" panose="02000504040000020003" pitchFamily="50" charset="0"/>
                <a:ea typeface="Calibri" panose="020F0502020204030204" pitchFamily="34" charset="0"/>
                <a:hlinkClick r:id="rId3"/>
              </a:rPr>
              <a:t>IHO list of SDI portals</a:t>
            </a:r>
            <a:r>
              <a:rPr lang="en-NZ" sz="1800" dirty="0">
                <a:effectLst/>
                <a:latin typeface="Johnston ITC Std Light" panose="02000504040000020003" pitchFamily="50" charset="0"/>
                <a:ea typeface="Calibri" panose="020F0502020204030204" pitchFamily="34" charset="0"/>
              </a:rPr>
              <a:t> with the aim that we will create a SWPHC equivalent.  New Zealand, Australia, US and UK have all provided updates to the central IHO SDI portal list.   </a:t>
            </a:r>
            <a:endParaRPr lang="en-GB" sz="1800" dirty="0">
              <a:effectLst/>
              <a:latin typeface="Calibri" panose="020F0502020204030204" pitchFamily="34" charset="0"/>
              <a:ea typeface="Calibri" panose="020F0502020204030204" pitchFamily="34" charset="0"/>
            </a:endParaRPr>
          </a:p>
          <a:p>
            <a:pPr algn="just">
              <a:lnSpc>
                <a:spcPct val="115000"/>
              </a:lnSpc>
            </a:pPr>
            <a:r>
              <a:rPr lang="en-NZ" sz="1800" dirty="0">
                <a:effectLst/>
                <a:latin typeface="Johnston ITC Std Light" panose="02000504040000020003" pitchFamily="50"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pPr algn="just">
              <a:lnSpc>
                <a:spcPct val="115000"/>
              </a:lnSpc>
            </a:pPr>
            <a:r>
              <a:rPr lang="en-NZ" sz="1800" dirty="0">
                <a:effectLst/>
                <a:latin typeface="Johnston ITC Std Light" panose="02000504040000020003" pitchFamily="50" charset="0"/>
                <a:ea typeface="Calibri" panose="020F0502020204030204" pitchFamily="34" charset="0"/>
              </a:rPr>
              <a:t>Explored how we will take forwards aspects of the SWPHC work programme specifically for target 2.3 (Apply UN shared guiding principles for geospatial information management to ensure interoperability and extended use of hydrographic data in combination with other marine-related data.) </a:t>
            </a:r>
          </a:p>
          <a:p>
            <a:pPr algn="just">
              <a:lnSpc>
                <a:spcPct val="115000"/>
              </a:lnSpc>
            </a:pPr>
            <a:r>
              <a:rPr lang="en-NZ" sz="1800" dirty="0">
                <a:effectLst/>
                <a:latin typeface="Johnston ITC Std Light" panose="02000504040000020003" pitchFamily="50" charset="0"/>
                <a:ea typeface="Calibri" panose="020F0502020204030204" pitchFamily="34" charset="0"/>
              </a:rPr>
              <a:t>To help members with this we arranged for an introduction to IGIF-Hydro from John Nyberg with the aim of developing awareness of IGIF and generate thought for how we contribute.</a:t>
            </a:r>
            <a:endParaRPr lang="en-GB" sz="1800" dirty="0">
              <a:effectLst/>
              <a:latin typeface="Calibri" panose="020F0502020204030204" pitchFamily="34" charset="0"/>
              <a:ea typeface="Calibri" panose="020F0502020204030204" pitchFamily="34" charset="0"/>
            </a:endParaRPr>
          </a:p>
          <a:p>
            <a:pPr algn="just">
              <a:lnSpc>
                <a:spcPct val="115000"/>
              </a:lnSpc>
            </a:pPr>
            <a:r>
              <a:rPr lang="en-NZ" sz="1800" dirty="0">
                <a:effectLst/>
                <a:latin typeface="Johnston ITC Std Light" panose="02000504040000020003" pitchFamily="50"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pPr algn="just">
              <a:lnSpc>
                <a:spcPct val="115000"/>
              </a:lnSpc>
            </a:pPr>
            <a:r>
              <a:rPr lang="en-NZ" sz="1800" dirty="0">
                <a:effectLst/>
                <a:latin typeface="Johnston ITC Std Light" panose="02000504040000020003" pitchFamily="50" charset="0"/>
                <a:ea typeface="Calibri" panose="020F0502020204030204" pitchFamily="34" charset="0"/>
              </a:rPr>
              <a:t>We also undertook a review of the IHO Goals, Targets and SPI’s to build members understanding of the IHO Strategic Plan, the Goals and how we fit with the SWPHC Workplan. </a:t>
            </a:r>
            <a:endParaRPr lang="en-GB" sz="1800" dirty="0">
              <a:effectLst/>
              <a:latin typeface="Calibri" panose="020F0502020204030204" pitchFamily="34" charset="0"/>
              <a:ea typeface="Calibri" panose="020F0502020204030204" pitchFamily="34" charset="0"/>
            </a:endParaRPr>
          </a:p>
          <a:p>
            <a:pPr algn="just">
              <a:lnSpc>
                <a:spcPct val="115000"/>
              </a:lnSpc>
            </a:pPr>
            <a:r>
              <a:rPr lang="en-NZ" sz="1800" dirty="0">
                <a:effectLst/>
                <a:latin typeface="Johnston ITC Std Light" panose="02000504040000020003" pitchFamily="50"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pPr algn="just">
              <a:lnSpc>
                <a:spcPct val="115000"/>
              </a:lnSpc>
            </a:pPr>
            <a:r>
              <a:rPr lang="en-NZ" sz="1800" dirty="0">
                <a:effectLst/>
                <a:latin typeface="Johnston ITC Std Light" panose="02000504040000020003" pitchFamily="50" charset="0"/>
                <a:ea typeface="Calibri" panose="020F0502020204030204" pitchFamily="34" charset="0"/>
              </a:rPr>
              <a:t>For further information our minutes have been saved to the SWPHC MSDI WG section of the </a:t>
            </a:r>
            <a:r>
              <a:rPr lang="en-NZ" sz="1800" u="sng" dirty="0">
                <a:solidFill>
                  <a:srgbClr val="0563C1"/>
                </a:solidFill>
                <a:effectLst/>
                <a:latin typeface="Johnston ITC Std Light" panose="02000504040000020003" pitchFamily="50" charset="0"/>
                <a:ea typeface="Calibri" panose="020F0502020204030204" pitchFamily="34" charset="0"/>
                <a:hlinkClick r:id="rId4"/>
              </a:rPr>
              <a:t>IHO website</a:t>
            </a:r>
            <a:r>
              <a:rPr lang="en-GB" sz="1800" dirty="0">
                <a:effectLst/>
                <a:latin typeface="Johnston ITC Std Light" panose="02000504040000020003" pitchFamily="50"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pPr algn="just">
              <a:lnSpc>
                <a:spcPct val="115000"/>
              </a:lnSpc>
            </a:pPr>
            <a:endParaRPr lang="en-GB" sz="1200" dirty="0">
              <a:effectLst/>
              <a:latin typeface="Calibri" panose="020F050202020403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5C14B252-8EFF-4387-B930-F07556521AEC}" type="slidenum">
              <a:rPr lang="en-US" smtClean="0"/>
              <a:t>4</a:t>
            </a:fld>
            <a:endParaRPr lang="en-US" dirty="0"/>
          </a:p>
        </p:txBody>
      </p:sp>
    </p:spTree>
    <p:extLst>
      <p:ext uri="{BB962C8B-B14F-4D97-AF65-F5344CB8AC3E}">
        <p14:creationId xmlns:p14="http://schemas.microsoft.com/office/powerpoint/2010/main" val="2850653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pPr>
            <a:r>
              <a:rPr lang="en-NZ" sz="1800" dirty="0">
                <a:effectLst/>
                <a:latin typeface="Johnston ITC Std Light" panose="02000504040000020003" pitchFamily="50" charset="0"/>
                <a:ea typeface="Calibri" panose="020F0502020204030204" pitchFamily="34" charset="0"/>
              </a:rPr>
              <a:t>After a year of operating our Terms of Reference will be reviewed and updated to reflect our additional participants and established quarterly frequency. </a:t>
            </a:r>
          </a:p>
          <a:p>
            <a:pPr algn="just">
              <a:lnSpc>
                <a:spcPct val="115000"/>
              </a:lnSpc>
            </a:pPr>
            <a:endParaRPr lang="en-GB" sz="1800" dirty="0">
              <a:effectLst/>
              <a:latin typeface="Calibri" panose="020F0502020204030204" pitchFamily="34" charset="0"/>
              <a:ea typeface="Calibri" panose="020F0502020204030204" pitchFamily="34" charset="0"/>
            </a:endParaRPr>
          </a:p>
          <a:p>
            <a:pPr algn="just">
              <a:lnSpc>
                <a:spcPct val="115000"/>
              </a:lnSpc>
            </a:pPr>
            <a:r>
              <a:rPr lang="en-NZ" sz="1800" dirty="0">
                <a:effectLst/>
                <a:latin typeface="Johnston ITC Std Light" panose="02000504040000020003" pitchFamily="50" charset="0"/>
                <a:ea typeface="Calibri" panose="020F0502020204030204" pitchFamily="34" charset="0"/>
              </a:rPr>
              <a:t>Following on from the IGIF-H presentation and the review of SWPHC Workplan SPI’s we will develop definitions of the activities allocated to the MSDI WG in the SWPHC Work Plan to help clarify what we need to focus on. </a:t>
            </a:r>
          </a:p>
          <a:p>
            <a:pPr algn="just">
              <a:lnSpc>
                <a:spcPct val="115000"/>
              </a:lnSpc>
            </a:pPr>
            <a:endParaRPr lang="en-GB" sz="1200" dirty="0">
              <a:effectLst/>
              <a:latin typeface="Calibri" panose="020F0502020204030204" pitchFamily="34" charset="0"/>
              <a:ea typeface="Calibri" panose="020F0502020204030204" pitchFamily="34" charset="0"/>
            </a:endParaRPr>
          </a:p>
          <a:p>
            <a:pPr algn="just">
              <a:lnSpc>
                <a:spcPct val="115000"/>
              </a:lnSpc>
            </a:pPr>
            <a:r>
              <a:rPr lang="en-NZ" sz="1200" dirty="0">
                <a:effectLst/>
                <a:latin typeface="Johnston ITC Std Light" panose="02000504040000020003" pitchFamily="50" charset="0"/>
                <a:ea typeface="Calibri" panose="020F0502020204030204" pitchFamily="34" charset="0"/>
              </a:rPr>
              <a:t>We will continue to promote member states to join the MSDI WG – </a:t>
            </a:r>
            <a:r>
              <a:rPr lang="en-NZ" sz="1200" b="1" dirty="0">
                <a:effectLst/>
                <a:latin typeface="Johnston ITC Std Light" panose="02000504040000020003" pitchFamily="50" charset="0"/>
                <a:ea typeface="Calibri" panose="020F0502020204030204" pitchFamily="34" charset="0"/>
              </a:rPr>
              <a:t>valuing the inclusive participative environment </a:t>
            </a:r>
            <a:endParaRPr lang="en-GB" sz="1200" b="1" dirty="0">
              <a:effectLst/>
              <a:latin typeface="Calibri" panose="020F0502020204030204" pitchFamily="34" charset="0"/>
              <a:ea typeface="Calibri" panose="020F0502020204030204" pitchFamily="34" charset="0"/>
            </a:endParaRPr>
          </a:p>
          <a:p>
            <a:endParaRPr lang="en-GB" dirty="0"/>
          </a:p>
          <a:p>
            <a:r>
              <a:rPr lang="en-GB" dirty="0"/>
              <a:t>MSDI WG activities from SWPHC Workplan, our top priorities are: </a:t>
            </a:r>
            <a:endParaRPr lang="en-GB" dirty="0">
              <a:effectLst/>
            </a:endParaRPr>
          </a:p>
          <a:p>
            <a:pPr marL="742950" lvl="1" indent="-285750">
              <a:buFont typeface="Courier New" panose="02070309020205020404" pitchFamily="49" charset="0"/>
              <a:buChar char="o"/>
            </a:pPr>
            <a:r>
              <a:rPr lang="en-GB" sz="1050" dirty="0">
                <a:effectLst/>
                <a:latin typeface="Johnston ITC Std Light" panose="02000504040000020003" pitchFamily="50" charset="0"/>
                <a:ea typeface="Times New Roman" panose="02020603050405020304" pitchFamily="18" charset="0"/>
              </a:rPr>
              <a:t>Adoption and implementation of UN GGIM-IGIF-H MSDIWG, Coastal states 2022 onwards</a:t>
            </a: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r>
              <a:rPr lang="en-GB" sz="1050" dirty="0">
                <a:effectLst/>
                <a:latin typeface="Johnston ITC Std Light" panose="02000504040000020003" pitchFamily="50" charset="0"/>
                <a:ea typeface="Times New Roman" panose="02020603050405020304" pitchFamily="18" charset="0"/>
              </a:rPr>
              <a:t>Engage with regional organisations to encourage Coastal States to share data within the region and adopt open data policies</a:t>
            </a: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r>
              <a:rPr lang="en-GB" sz="1050" dirty="0">
                <a:effectLst/>
                <a:latin typeface="Johnston ITC Std Light" panose="02000504040000020003" pitchFamily="50" charset="0"/>
                <a:ea typeface="Times New Roman" panose="02020603050405020304" pitchFamily="18" charset="0"/>
              </a:rPr>
              <a:t>Collaborate with regional bodies and coastal states to develop and promote a "data value proposition" and share within the region.</a:t>
            </a:r>
            <a:endParaRPr lang="en-GB" sz="1100" dirty="0">
              <a:effectLst/>
              <a:latin typeface="Calibri" panose="020F0502020204030204" pitchFamily="34" charset="0"/>
              <a:ea typeface="Calibri" panose="020F0502020204030204" pitchFamily="34" charset="0"/>
            </a:endParaRPr>
          </a:p>
          <a:p>
            <a:r>
              <a:rPr lang="en-GB" sz="1100" dirty="0">
                <a:effectLst/>
                <a:latin typeface="Johnston ITC Std Light" panose="02000504040000020003" pitchFamily="50" charset="0"/>
                <a:ea typeface="Calibri" panose="020F0502020204030204" pitchFamily="34" charset="0"/>
              </a:rPr>
              <a:t> </a:t>
            </a:r>
            <a:endParaRPr lang="en-GB" sz="1100" dirty="0">
              <a:effectLst/>
              <a:latin typeface="Calibri" panose="020F050202020403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5C14B252-8EFF-4387-B930-F07556521AEC}" type="slidenum">
              <a:rPr lang="en-US" smtClean="0"/>
              <a:t>5</a:t>
            </a:fld>
            <a:endParaRPr lang="en-US" dirty="0"/>
          </a:p>
        </p:txBody>
      </p:sp>
    </p:spTree>
    <p:extLst>
      <p:ext uri="{BB962C8B-B14F-4D97-AF65-F5344CB8AC3E}">
        <p14:creationId xmlns:p14="http://schemas.microsoft.com/office/powerpoint/2010/main" val="3031008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14B252-8EFF-4387-B930-F07556521AEC}" type="slidenum">
              <a:rPr lang="en-US" smtClean="0"/>
              <a:t>6</a:t>
            </a:fld>
            <a:endParaRPr lang="en-US" dirty="0"/>
          </a:p>
        </p:txBody>
      </p:sp>
    </p:spTree>
    <p:extLst>
      <p:ext uri="{BB962C8B-B14F-4D97-AF65-F5344CB8AC3E}">
        <p14:creationId xmlns:p14="http://schemas.microsoft.com/office/powerpoint/2010/main" val="14105831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82" y="6069012"/>
            <a:ext cx="2366964" cy="788987"/>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39098" y="6069012"/>
            <a:ext cx="793714" cy="808277"/>
          </a:xfrm>
          <a:prstGeom prst="rect">
            <a:avLst/>
          </a:prstGeom>
        </p:spPr>
      </p:pic>
      <p:sp>
        <p:nvSpPr>
          <p:cNvPr id="11" name="Footer Placeholder 8"/>
          <p:cNvSpPr txBox="1">
            <a:spLocks/>
          </p:cNvSpPr>
          <p:nvPr userDrawn="1"/>
        </p:nvSpPr>
        <p:spPr>
          <a:xfrm>
            <a:off x="8021213" y="6271896"/>
            <a:ext cx="321788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a:solidFill>
                  <a:schemeClr val="tx1"/>
                </a:solidFill>
              </a:rPr>
              <a:t>South</a:t>
            </a:r>
            <a:r>
              <a:rPr lang="de-DE" baseline="0">
                <a:solidFill>
                  <a:schemeClr val="tx1"/>
                </a:solidFill>
              </a:rPr>
              <a:t> West Pacific </a:t>
            </a:r>
            <a:r>
              <a:rPr lang="de-DE">
                <a:solidFill>
                  <a:schemeClr val="tx1"/>
                </a:solidFill>
              </a:rPr>
              <a:t>Hydrographic Commission</a:t>
            </a:r>
            <a:endParaRPr lang="en-US" i="1" dirty="0">
              <a:solidFill>
                <a:schemeClr val="tx1"/>
              </a:solidFill>
            </a:endParaRPr>
          </a:p>
        </p:txBody>
      </p:sp>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4B6E37-4826-409A-84BF-C23BE3AFE5AD}" type="datetime1">
              <a:rPr lang="en-US" smtClean="0"/>
              <a:t>5/8/2022</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dirty="0"/>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27737A-A71E-4586-A91E-10B206952AFF}" type="datetime1">
              <a:rPr lang="en-US" smtClean="0"/>
              <a:t>5/8/2022</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dirty="0"/>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a:t>Click to edit Master title style</a:t>
            </a:r>
          </a:p>
        </p:txBody>
      </p:sp>
      <p:sp>
        <p:nvSpPr>
          <p:cNvPr id="3" name="Content Placeholder 2"/>
          <p:cNvSpPr>
            <a:spLocks noGrp="1"/>
          </p:cNvSpPr>
          <p:nvPr>
            <p:ph idx="1"/>
          </p:nvPr>
        </p:nvSpPr>
        <p:spPr>
          <a:xfrm>
            <a:off x="838201" y="1825625"/>
            <a:ext cx="7724182" cy="2158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20790"/>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p:cNvSpPr>
            <a:spLocks noGrp="1"/>
          </p:cNvSpPr>
          <p:nvPr>
            <p:ph type="sldNum" sz="quarter" idx="12"/>
          </p:nvPr>
        </p:nvSpPr>
        <p:spPr>
          <a:xfrm>
            <a:off x="4700292" y="6266476"/>
            <a:ext cx="2743200" cy="365125"/>
          </a:xfrm>
        </p:spPr>
        <p:txBody>
          <a:bodyPr/>
          <a:lstStyle>
            <a:lvl1pPr algn="ctr">
              <a:defRPr/>
            </a:lvl1pPr>
          </a:lstStyle>
          <a:p>
            <a:fld id="{EC878826-814C-4FD2-96B3-D147818A5C89}" type="slidenum">
              <a:rPr lang="en-US" smtClean="0"/>
              <a:pPr/>
              <a:t>‹#›</a:t>
            </a:fld>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 y="6031690"/>
            <a:ext cx="2489765" cy="829921"/>
          </a:xfrm>
          <a:prstGeom prst="rect">
            <a:avLst/>
          </a:prstGeom>
        </p:spPr>
      </p:pic>
      <p:sp>
        <p:nvSpPr>
          <p:cNvPr id="10" name="Footer Placeholder 8"/>
          <p:cNvSpPr txBox="1">
            <a:spLocks/>
          </p:cNvSpPr>
          <p:nvPr userDrawn="1"/>
        </p:nvSpPr>
        <p:spPr>
          <a:xfrm>
            <a:off x="7867467" y="6280348"/>
            <a:ext cx="321788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a:solidFill>
                  <a:schemeClr val="tx1"/>
                </a:solidFill>
              </a:rPr>
              <a:t>South West Pacific Hydrographic Commission</a:t>
            </a:r>
            <a:endParaRPr lang="en-US" i="1" dirty="0">
              <a:solidFill>
                <a:schemeClr val="tx1"/>
              </a:solidFill>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90914" y="6031690"/>
            <a:ext cx="813938" cy="828872"/>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B5D8A9-F208-4318-BC74-B3344BEA26B5}" type="datetime1">
              <a:rPr lang="en-US" smtClean="0"/>
              <a:t>5/8/2022</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dirty="0"/>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E17B1D-B7C6-4688-9D52-777E0A492BB3}" type="datetime1">
              <a:rPr lang="en-US" smtClean="0"/>
              <a:t>5/8/2022</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dirty="0"/>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016E03-FAB4-4246-838E-712AF3C131B7}" type="datetime1">
              <a:rPr lang="en-US" smtClean="0"/>
              <a:t>5/8/2022</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EC878826-814C-4FD2-96B3-D147818A5C89}" type="slidenum">
              <a:rPr lang="en-US" smtClean="0"/>
              <a:t>‹#›</a:t>
            </a:fld>
            <a:endParaRPr lang="en-US" dirty="0"/>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E6D911-1E11-4707-B3EF-A7D446B4076E}" type="datetime1">
              <a:rPr lang="en-US" smtClean="0"/>
              <a:t>5/8/2022</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EC878826-814C-4FD2-96B3-D147818A5C89}" type="slidenum">
              <a:rPr lang="en-US" smtClean="0"/>
              <a:t>‹#›</a:t>
            </a:fld>
            <a:endParaRPr lang="en-US" dirty="0"/>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66D49-534C-4821-8ABB-97E9F0832A6F}" type="datetime1">
              <a:rPr lang="en-US" smtClean="0"/>
              <a:t>5/8/2022</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EC878826-814C-4FD2-96B3-D147818A5C89}" type="slidenum">
              <a:rPr lang="en-US" smtClean="0"/>
              <a:t>‹#›</a:t>
            </a:fld>
            <a:endParaRPr lang="en-US" dirty="0"/>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8EB816-9769-4CDC-B9A1-47A4932BA44A}" type="datetime1">
              <a:rPr lang="en-US" smtClean="0"/>
              <a:t>5/8/2022</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dirty="0"/>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137E5F-198F-4D2D-8AD0-EFCE6F5EBE91}" type="datetime1">
              <a:rPr lang="en-US" smtClean="0"/>
              <a:t>5/8/2022</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dirty="0"/>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B590C-9002-419D-8032-E96BBEE3DDA4}" type="datetime1">
              <a:rPr lang="en-US" smtClean="0"/>
              <a:t>5/8/2022</a:t>
            </a:fld>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a:t>
            </a:fld>
            <a:endParaRPr lang="en-US" dirty="0"/>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ho.int/en/msdiwg-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91098"/>
            <a:ext cx="9144000" cy="3902322"/>
          </a:xfrm>
        </p:spPr>
        <p:txBody>
          <a:bodyPr>
            <a:normAutofit fontScale="90000"/>
          </a:bodyPr>
          <a:lstStyle/>
          <a:p>
            <a:r>
              <a:rPr lang="en-AU" dirty="0"/>
              <a:t>Marine Spatial Data Infrastructure Working Group (MSDIWG) report </a:t>
            </a:r>
            <a:br>
              <a:rPr lang="en-AU" dirty="0"/>
            </a:br>
            <a:r>
              <a:rPr lang="en-AU" sz="2700" dirty="0"/>
              <a:t>  </a:t>
            </a:r>
            <a:br>
              <a:rPr lang="en-AU" dirty="0"/>
            </a:br>
            <a:br>
              <a:rPr lang="en-US" dirty="0"/>
            </a:br>
            <a:r>
              <a:rPr lang="en-US" dirty="0"/>
              <a:t>South West Pacific</a:t>
            </a:r>
            <a:br>
              <a:rPr lang="en-US" dirty="0"/>
            </a:br>
            <a:r>
              <a:rPr lang="en-US" dirty="0"/>
              <a:t>Hydrographic Commission</a:t>
            </a:r>
            <a:br>
              <a:rPr lang="en-US" dirty="0"/>
            </a:br>
            <a:br>
              <a:rPr lang="en-US" dirty="0"/>
            </a:br>
            <a:endParaRPr lang="en-AU" sz="4400" dirty="0"/>
          </a:p>
        </p:txBody>
      </p:sp>
    </p:spTree>
    <p:extLst>
      <p:ext uri="{BB962C8B-B14F-4D97-AF65-F5344CB8AC3E}">
        <p14:creationId xmlns:p14="http://schemas.microsoft.com/office/powerpoint/2010/main" val="3348262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D431BC9-9BBC-411F-AB67-2CA569965E19}"/>
              </a:ext>
            </a:extLst>
          </p:cNvPr>
          <p:cNvSpPr>
            <a:spLocks noGrp="1"/>
          </p:cNvSpPr>
          <p:nvPr>
            <p:ph type="title"/>
          </p:nvPr>
        </p:nvSpPr>
        <p:spPr/>
        <p:txBody>
          <a:bodyPr>
            <a:normAutofit fontScale="90000"/>
          </a:bodyPr>
          <a:lstStyle/>
          <a:p>
            <a:r>
              <a:rPr lang="en-GB" dirty="0"/>
              <a:t>Overview</a:t>
            </a:r>
          </a:p>
        </p:txBody>
      </p:sp>
      <p:sp>
        <p:nvSpPr>
          <p:cNvPr id="8" name="Content Placeholder 7">
            <a:extLst>
              <a:ext uri="{FF2B5EF4-FFF2-40B4-BE49-F238E27FC236}">
                <a16:creationId xmlns:a16="http://schemas.microsoft.com/office/drawing/2014/main" id="{203F9F7B-612A-4D07-9072-E50B9CF093E6}"/>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82A1B83D-968E-44D6-9503-2C1B2673253E}"/>
              </a:ext>
            </a:extLst>
          </p:cNvPr>
          <p:cNvSpPr>
            <a:spLocks noGrp="1"/>
          </p:cNvSpPr>
          <p:nvPr>
            <p:ph type="sldNum" sz="quarter" idx="12"/>
          </p:nvPr>
        </p:nvSpPr>
        <p:spPr/>
        <p:txBody>
          <a:bodyPr/>
          <a:lstStyle/>
          <a:p>
            <a:fld id="{EC878826-814C-4FD2-96B3-D147818A5C89}" type="slidenum">
              <a:rPr lang="en-US" smtClean="0"/>
              <a:pPr/>
              <a:t>2</a:t>
            </a:fld>
            <a:endParaRPr lang="en-US" dirty="0"/>
          </a:p>
        </p:txBody>
      </p:sp>
      <p:pic>
        <p:nvPicPr>
          <p:cNvPr id="6" name="Picture 5">
            <a:extLst>
              <a:ext uri="{FF2B5EF4-FFF2-40B4-BE49-F238E27FC236}">
                <a16:creationId xmlns:a16="http://schemas.microsoft.com/office/drawing/2014/main" id="{E584CD91-F2B0-4739-884B-226B32E97733}"/>
              </a:ext>
            </a:extLst>
          </p:cNvPr>
          <p:cNvPicPr>
            <a:picLocks noChangeAspect="1"/>
          </p:cNvPicPr>
          <p:nvPr/>
        </p:nvPicPr>
        <p:blipFill>
          <a:blip r:embed="rId3"/>
          <a:stretch>
            <a:fillRect/>
          </a:stretch>
        </p:blipFill>
        <p:spPr>
          <a:xfrm>
            <a:off x="838200" y="1529743"/>
            <a:ext cx="10185856" cy="3595688"/>
          </a:xfrm>
          <a:prstGeom prst="rect">
            <a:avLst/>
          </a:prstGeom>
        </p:spPr>
      </p:pic>
    </p:spTree>
    <p:extLst>
      <p:ext uri="{BB962C8B-B14F-4D97-AF65-F5344CB8AC3E}">
        <p14:creationId xmlns:p14="http://schemas.microsoft.com/office/powerpoint/2010/main" val="3256325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88370-0F81-4EB0-A853-E61813EA6D64}"/>
              </a:ext>
            </a:extLst>
          </p:cNvPr>
          <p:cNvSpPr>
            <a:spLocks noGrp="1"/>
          </p:cNvSpPr>
          <p:nvPr>
            <p:ph type="title"/>
          </p:nvPr>
        </p:nvSpPr>
        <p:spPr/>
        <p:txBody>
          <a:bodyPr>
            <a:normAutofit fontScale="90000"/>
          </a:bodyPr>
          <a:lstStyle/>
          <a:p>
            <a:r>
              <a:rPr lang="en-GB" dirty="0"/>
              <a:t>Establishing the Working Group</a:t>
            </a:r>
          </a:p>
        </p:txBody>
      </p:sp>
      <p:sp>
        <p:nvSpPr>
          <p:cNvPr id="3" name="Content Placeholder 2">
            <a:extLst>
              <a:ext uri="{FF2B5EF4-FFF2-40B4-BE49-F238E27FC236}">
                <a16:creationId xmlns:a16="http://schemas.microsoft.com/office/drawing/2014/main" id="{F0730527-AE9C-488F-8D8E-C8ACBF8A27E7}"/>
              </a:ext>
            </a:extLst>
          </p:cNvPr>
          <p:cNvSpPr>
            <a:spLocks noGrp="1"/>
          </p:cNvSpPr>
          <p:nvPr>
            <p:ph idx="1"/>
          </p:nvPr>
        </p:nvSpPr>
        <p:spPr>
          <a:xfrm>
            <a:off x="838201" y="1825625"/>
            <a:ext cx="7724182" cy="2651782"/>
          </a:xfrm>
        </p:spPr>
        <p:txBody>
          <a:bodyPr>
            <a:normAutofit fontScale="77500" lnSpcReduction="20000"/>
          </a:bodyPr>
          <a:lstStyle/>
          <a:p>
            <a:pPr>
              <a:lnSpc>
                <a:spcPct val="120000"/>
              </a:lnSpc>
            </a:pPr>
            <a:r>
              <a:rPr lang="en-GB" dirty="0"/>
              <a:t>Increased membership and participation</a:t>
            </a:r>
          </a:p>
          <a:p>
            <a:pPr>
              <a:lnSpc>
                <a:spcPct val="120000"/>
              </a:lnSpc>
            </a:pPr>
            <a:r>
              <a:rPr lang="en-GB" dirty="0"/>
              <a:t>Participating Members: AUS, NZ, US, FR, PNG, Tonga, UK, SPC and IIC Technologies</a:t>
            </a:r>
          </a:p>
          <a:p>
            <a:pPr>
              <a:lnSpc>
                <a:spcPct val="120000"/>
              </a:lnSpc>
            </a:pPr>
            <a:r>
              <a:rPr lang="en-GB" dirty="0"/>
              <a:t>Quarterly drumbeat</a:t>
            </a:r>
          </a:p>
          <a:p>
            <a:pPr>
              <a:lnSpc>
                <a:spcPct val="120000"/>
              </a:lnSpc>
            </a:pPr>
            <a:r>
              <a:rPr lang="en-GB" dirty="0"/>
              <a:t>Our 4</a:t>
            </a:r>
            <a:r>
              <a:rPr lang="en-GB" baseline="30000" dirty="0"/>
              <a:t>th</a:t>
            </a:r>
            <a:r>
              <a:rPr lang="en-GB" dirty="0"/>
              <a:t> Working Group took place 2</a:t>
            </a:r>
            <a:r>
              <a:rPr lang="en-GB" baseline="30000" dirty="0"/>
              <a:t>nd</a:t>
            </a:r>
            <a:r>
              <a:rPr lang="en-GB" dirty="0"/>
              <a:t> /3</a:t>
            </a:r>
            <a:r>
              <a:rPr lang="en-GB" baseline="30000" dirty="0"/>
              <a:t>rd</a:t>
            </a:r>
            <a:r>
              <a:rPr lang="en-GB" dirty="0"/>
              <a:t> February 2022</a:t>
            </a:r>
          </a:p>
          <a:p>
            <a:pPr>
              <a:lnSpc>
                <a:spcPct val="120000"/>
              </a:lnSpc>
            </a:pPr>
            <a:r>
              <a:rPr lang="en-GB" dirty="0"/>
              <a:t>Next Working Group on 25</a:t>
            </a:r>
            <a:r>
              <a:rPr lang="en-GB" baseline="30000" dirty="0"/>
              <a:t>th</a:t>
            </a:r>
            <a:r>
              <a:rPr lang="en-GB" dirty="0"/>
              <a:t> / 26</a:t>
            </a:r>
            <a:r>
              <a:rPr lang="en-GB" baseline="30000" dirty="0"/>
              <a:t>th</a:t>
            </a:r>
            <a:r>
              <a:rPr lang="en-GB" dirty="0"/>
              <a:t> May 2022 </a:t>
            </a:r>
          </a:p>
        </p:txBody>
      </p:sp>
      <p:sp>
        <p:nvSpPr>
          <p:cNvPr id="4" name="Slide Number Placeholder 3">
            <a:extLst>
              <a:ext uri="{FF2B5EF4-FFF2-40B4-BE49-F238E27FC236}">
                <a16:creationId xmlns:a16="http://schemas.microsoft.com/office/drawing/2014/main" id="{D49D1A8F-3A5E-4CF5-8FCE-1C5228418435}"/>
              </a:ext>
            </a:extLst>
          </p:cNvPr>
          <p:cNvSpPr>
            <a:spLocks noGrp="1"/>
          </p:cNvSpPr>
          <p:nvPr>
            <p:ph type="sldNum" sz="quarter" idx="12"/>
          </p:nvPr>
        </p:nvSpPr>
        <p:spPr/>
        <p:txBody>
          <a:bodyPr/>
          <a:lstStyle/>
          <a:p>
            <a:fld id="{EC878826-814C-4FD2-96B3-D147818A5C89}" type="slidenum">
              <a:rPr lang="en-US" smtClean="0"/>
              <a:pPr/>
              <a:t>3</a:t>
            </a:fld>
            <a:endParaRPr lang="en-US" dirty="0"/>
          </a:p>
        </p:txBody>
      </p:sp>
    </p:spTree>
    <p:extLst>
      <p:ext uri="{BB962C8B-B14F-4D97-AF65-F5344CB8AC3E}">
        <p14:creationId xmlns:p14="http://schemas.microsoft.com/office/powerpoint/2010/main" val="186108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1C019-9749-40A3-9AC7-9EB5B2C56729}"/>
              </a:ext>
            </a:extLst>
          </p:cNvPr>
          <p:cNvSpPr>
            <a:spLocks noGrp="1"/>
          </p:cNvSpPr>
          <p:nvPr>
            <p:ph type="title"/>
          </p:nvPr>
        </p:nvSpPr>
        <p:spPr>
          <a:xfrm>
            <a:off x="838200" y="259414"/>
            <a:ext cx="10515600" cy="540511"/>
          </a:xfrm>
        </p:spPr>
        <p:txBody>
          <a:bodyPr>
            <a:normAutofit fontScale="90000"/>
          </a:bodyPr>
          <a:lstStyle/>
          <a:p>
            <a:r>
              <a:rPr lang="en-GB" dirty="0"/>
              <a:t>Activities progressed this year</a:t>
            </a:r>
          </a:p>
        </p:txBody>
      </p:sp>
      <p:sp>
        <p:nvSpPr>
          <p:cNvPr id="3" name="Content Placeholder 2">
            <a:extLst>
              <a:ext uri="{FF2B5EF4-FFF2-40B4-BE49-F238E27FC236}">
                <a16:creationId xmlns:a16="http://schemas.microsoft.com/office/drawing/2014/main" id="{D038328A-A9B4-4BC2-AAA8-71EAB5ED0715}"/>
              </a:ext>
            </a:extLst>
          </p:cNvPr>
          <p:cNvSpPr>
            <a:spLocks noGrp="1"/>
          </p:cNvSpPr>
          <p:nvPr>
            <p:ph idx="1"/>
          </p:nvPr>
        </p:nvSpPr>
        <p:spPr>
          <a:xfrm>
            <a:off x="837904" y="1406588"/>
            <a:ext cx="7724775" cy="4044824"/>
          </a:xfrm>
        </p:spPr>
        <p:txBody>
          <a:bodyPr>
            <a:normAutofit fontScale="85000" lnSpcReduction="20000"/>
          </a:bodyPr>
          <a:lstStyle/>
          <a:p>
            <a:pPr>
              <a:lnSpc>
                <a:spcPct val="120000"/>
              </a:lnSpc>
            </a:pPr>
            <a:r>
              <a:rPr lang="en-GB" dirty="0"/>
              <a:t>Briefings and presentations</a:t>
            </a:r>
          </a:p>
          <a:p>
            <a:pPr>
              <a:lnSpc>
                <a:spcPct val="120000"/>
              </a:lnSpc>
            </a:pPr>
            <a:r>
              <a:rPr lang="en-GB" dirty="0"/>
              <a:t>Updating the IHO list of SDI Portals, objective to create SWPHC MSDI equivalent</a:t>
            </a:r>
          </a:p>
          <a:p>
            <a:pPr>
              <a:lnSpc>
                <a:spcPct val="120000"/>
              </a:lnSpc>
            </a:pPr>
            <a:r>
              <a:rPr lang="en-GB" dirty="0"/>
              <a:t>Exploring UNGGIM IGIF and IGIF-H </a:t>
            </a:r>
          </a:p>
          <a:p>
            <a:pPr>
              <a:lnSpc>
                <a:spcPct val="120000"/>
              </a:lnSpc>
            </a:pPr>
            <a:r>
              <a:rPr lang="en-GB" dirty="0"/>
              <a:t>Review of IHO Strategic Goals, Targets and SPIs</a:t>
            </a:r>
          </a:p>
          <a:p>
            <a:pPr>
              <a:lnSpc>
                <a:spcPct val="120000"/>
              </a:lnSpc>
            </a:pPr>
            <a:r>
              <a:rPr lang="en-GB" dirty="0"/>
              <a:t>Developing understanding of IHO Strategic Goals, the SWPHC workplan and how we contribute</a:t>
            </a:r>
          </a:p>
          <a:p>
            <a:pPr>
              <a:lnSpc>
                <a:spcPct val="120000"/>
              </a:lnSpc>
            </a:pPr>
            <a:r>
              <a:rPr lang="en-NZ" sz="2800" dirty="0">
                <a:effectLst/>
                <a:ea typeface="Calibri" panose="020F0502020204030204" pitchFamily="34" charset="0"/>
              </a:rPr>
              <a:t>Our minutes posted to the SWPHC MSDI WG section of the </a:t>
            </a:r>
            <a:r>
              <a:rPr lang="en-NZ" sz="2800" u="sng" dirty="0">
                <a:solidFill>
                  <a:srgbClr val="0563C1"/>
                </a:solidFill>
                <a:effectLst/>
                <a:ea typeface="Calibri" panose="020F0502020204030204" pitchFamily="34" charset="0"/>
                <a:hlinkClick r:id="rId3"/>
              </a:rPr>
              <a:t>IHO website</a:t>
            </a:r>
            <a:r>
              <a:rPr lang="en-GB" sz="2800" dirty="0">
                <a:effectLst/>
                <a:ea typeface="Calibri" panose="020F0502020204030204" pitchFamily="34" charset="0"/>
              </a:rPr>
              <a:t> </a:t>
            </a:r>
          </a:p>
        </p:txBody>
      </p:sp>
      <p:sp>
        <p:nvSpPr>
          <p:cNvPr id="4" name="Slide Number Placeholder 3">
            <a:extLst>
              <a:ext uri="{FF2B5EF4-FFF2-40B4-BE49-F238E27FC236}">
                <a16:creationId xmlns:a16="http://schemas.microsoft.com/office/drawing/2014/main" id="{20AFC263-C896-493F-9C1F-393B82CA7A57}"/>
              </a:ext>
            </a:extLst>
          </p:cNvPr>
          <p:cNvSpPr>
            <a:spLocks noGrp="1"/>
          </p:cNvSpPr>
          <p:nvPr>
            <p:ph type="sldNum" sz="quarter" idx="12"/>
          </p:nvPr>
        </p:nvSpPr>
        <p:spPr>
          <a:xfrm>
            <a:off x="4700292" y="6266476"/>
            <a:ext cx="2743200" cy="365125"/>
          </a:xfrm>
        </p:spPr>
        <p:txBody>
          <a:bodyPr/>
          <a:lstStyle/>
          <a:p>
            <a:fld id="{EC878826-814C-4FD2-96B3-D147818A5C89}" type="slidenum">
              <a:rPr lang="en-US" smtClean="0"/>
              <a:pPr/>
              <a:t>4</a:t>
            </a:fld>
            <a:endParaRPr lang="en-US" dirty="0"/>
          </a:p>
        </p:txBody>
      </p:sp>
    </p:spTree>
    <p:extLst>
      <p:ext uri="{BB962C8B-B14F-4D97-AF65-F5344CB8AC3E}">
        <p14:creationId xmlns:p14="http://schemas.microsoft.com/office/powerpoint/2010/main" val="2848023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097D6-CD8C-4241-A1F8-C3508D1BEE49}"/>
              </a:ext>
            </a:extLst>
          </p:cNvPr>
          <p:cNvSpPr>
            <a:spLocks noGrp="1"/>
          </p:cNvSpPr>
          <p:nvPr>
            <p:ph type="title"/>
          </p:nvPr>
        </p:nvSpPr>
        <p:spPr/>
        <p:txBody>
          <a:bodyPr>
            <a:normAutofit fontScale="90000"/>
          </a:bodyPr>
          <a:lstStyle/>
          <a:p>
            <a:r>
              <a:rPr lang="en-GB" dirty="0"/>
              <a:t>What next</a:t>
            </a:r>
          </a:p>
        </p:txBody>
      </p:sp>
      <p:sp>
        <p:nvSpPr>
          <p:cNvPr id="3" name="Content Placeholder 2">
            <a:extLst>
              <a:ext uri="{FF2B5EF4-FFF2-40B4-BE49-F238E27FC236}">
                <a16:creationId xmlns:a16="http://schemas.microsoft.com/office/drawing/2014/main" id="{560DCCE4-BB91-45BD-9CF8-7442415FDA0A}"/>
              </a:ext>
            </a:extLst>
          </p:cNvPr>
          <p:cNvSpPr>
            <a:spLocks noGrp="1"/>
          </p:cNvSpPr>
          <p:nvPr>
            <p:ph idx="1"/>
          </p:nvPr>
        </p:nvSpPr>
        <p:spPr>
          <a:xfrm>
            <a:off x="838200" y="1825625"/>
            <a:ext cx="9514113" cy="2898775"/>
          </a:xfrm>
        </p:spPr>
        <p:txBody>
          <a:bodyPr>
            <a:normAutofit/>
          </a:bodyPr>
          <a:lstStyle/>
          <a:p>
            <a:r>
              <a:rPr lang="en-GB" dirty="0"/>
              <a:t>Defining the MSDI WG activities from SWPHC Workplan, our top priorities are:</a:t>
            </a:r>
          </a:p>
          <a:p>
            <a:pPr lvl="1"/>
            <a:r>
              <a:rPr lang="en-GB" dirty="0"/>
              <a:t>Adoption and implementation of UN GGIM-IGIF-H </a:t>
            </a:r>
          </a:p>
          <a:p>
            <a:pPr lvl="1"/>
            <a:r>
              <a:rPr lang="en-GB" dirty="0"/>
              <a:t>Engage with regional organisations to encourage Coastal States to share data within the region and adopt open data policies</a:t>
            </a:r>
          </a:p>
          <a:p>
            <a:pPr lvl="1"/>
            <a:r>
              <a:rPr lang="en-GB" dirty="0"/>
              <a:t>develop “value propositions” for MSDI</a:t>
            </a:r>
          </a:p>
          <a:p>
            <a:r>
              <a:rPr lang="en-GB" dirty="0"/>
              <a:t>Annual review of </a:t>
            </a:r>
            <a:r>
              <a:rPr lang="en-GB" dirty="0" err="1"/>
              <a:t>ToR</a:t>
            </a:r>
            <a:endParaRPr lang="en-GB" dirty="0"/>
          </a:p>
          <a:p>
            <a:endParaRPr lang="en-GB" dirty="0"/>
          </a:p>
        </p:txBody>
      </p:sp>
      <p:sp>
        <p:nvSpPr>
          <p:cNvPr id="4" name="Slide Number Placeholder 3">
            <a:extLst>
              <a:ext uri="{FF2B5EF4-FFF2-40B4-BE49-F238E27FC236}">
                <a16:creationId xmlns:a16="http://schemas.microsoft.com/office/drawing/2014/main" id="{D3614BAD-5413-4280-AC1F-7AB8776B08AF}"/>
              </a:ext>
            </a:extLst>
          </p:cNvPr>
          <p:cNvSpPr>
            <a:spLocks noGrp="1"/>
          </p:cNvSpPr>
          <p:nvPr>
            <p:ph type="sldNum" sz="quarter" idx="12"/>
          </p:nvPr>
        </p:nvSpPr>
        <p:spPr/>
        <p:txBody>
          <a:bodyPr/>
          <a:lstStyle/>
          <a:p>
            <a:fld id="{EC878826-814C-4FD2-96B3-D147818A5C89}" type="slidenum">
              <a:rPr lang="en-US" smtClean="0"/>
              <a:pPr/>
              <a:t>5</a:t>
            </a:fld>
            <a:endParaRPr lang="en-US" dirty="0"/>
          </a:p>
        </p:txBody>
      </p:sp>
    </p:spTree>
    <p:extLst>
      <p:ext uri="{BB962C8B-B14F-4D97-AF65-F5344CB8AC3E}">
        <p14:creationId xmlns:p14="http://schemas.microsoft.com/office/powerpoint/2010/main" val="4014715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16DB-91A7-44D5-ADEC-772F308FFA95}"/>
              </a:ext>
            </a:extLst>
          </p:cNvPr>
          <p:cNvSpPr>
            <a:spLocks noGrp="1"/>
          </p:cNvSpPr>
          <p:nvPr>
            <p:ph type="title"/>
          </p:nvPr>
        </p:nvSpPr>
        <p:spPr/>
        <p:txBody>
          <a:bodyPr>
            <a:normAutofit fontScale="90000"/>
          </a:bodyPr>
          <a:lstStyle/>
          <a:p>
            <a:r>
              <a:rPr lang="en-GB" dirty="0"/>
              <a:t>IHO MSDIWG are invited to</a:t>
            </a:r>
          </a:p>
        </p:txBody>
      </p:sp>
      <p:sp>
        <p:nvSpPr>
          <p:cNvPr id="3" name="Content Placeholder 2">
            <a:extLst>
              <a:ext uri="{FF2B5EF4-FFF2-40B4-BE49-F238E27FC236}">
                <a16:creationId xmlns:a16="http://schemas.microsoft.com/office/drawing/2014/main" id="{4FEAB4BC-0C58-488C-8923-A43C8A53B739}"/>
              </a:ext>
            </a:extLst>
          </p:cNvPr>
          <p:cNvSpPr>
            <a:spLocks noGrp="1"/>
          </p:cNvSpPr>
          <p:nvPr>
            <p:ph idx="1"/>
          </p:nvPr>
        </p:nvSpPr>
        <p:spPr>
          <a:xfrm>
            <a:off x="838201" y="1825625"/>
            <a:ext cx="8512628" cy="3617232"/>
          </a:xfrm>
        </p:spPr>
        <p:txBody>
          <a:bodyPr>
            <a:normAutofit/>
          </a:bodyPr>
          <a:lstStyle/>
          <a:p>
            <a:pPr marL="514350" indent="-514350">
              <a:lnSpc>
                <a:spcPct val="120000"/>
              </a:lnSpc>
              <a:buFont typeface="+mj-lt"/>
              <a:buAutoNum type="arabicPeriod"/>
            </a:pPr>
            <a:r>
              <a:rPr lang="en-GB" sz="3300" dirty="0"/>
              <a:t>Note the report</a:t>
            </a:r>
          </a:p>
          <a:p>
            <a:pPr marL="514350" indent="-514350">
              <a:lnSpc>
                <a:spcPct val="120000"/>
              </a:lnSpc>
              <a:buFont typeface="+mj-lt"/>
              <a:buAutoNum type="arabicPeriod"/>
            </a:pPr>
            <a:r>
              <a:rPr lang="en-AU" sz="3300" dirty="0"/>
              <a:t>Encourage member nations to join and participate in future meetings of the SWPHC MSDIWG</a:t>
            </a:r>
          </a:p>
          <a:p>
            <a:endParaRPr lang="en-GB" dirty="0"/>
          </a:p>
        </p:txBody>
      </p:sp>
      <p:sp>
        <p:nvSpPr>
          <p:cNvPr id="4" name="Slide Number Placeholder 3">
            <a:extLst>
              <a:ext uri="{FF2B5EF4-FFF2-40B4-BE49-F238E27FC236}">
                <a16:creationId xmlns:a16="http://schemas.microsoft.com/office/drawing/2014/main" id="{F6588EFC-37F3-4EDF-9DF0-9C0B541F1640}"/>
              </a:ext>
            </a:extLst>
          </p:cNvPr>
          <p:cNvSpPr>
            <a:spLocks noGrp="1"/>
          </p:cNvSpPr>
          <p:nvPr>
            <p:ph type="sldNum" sz="quarter" idx="12"/>
          </p:nvPr>
        </p:nvSpPr>
        <p:spPr/>
        <p:txBody>
          <a:bodyPr/>
          <a:lstStyle/>
          <a:p>
            <a:fld id="{EC878826-814C-4FD2-96B3-D147818A5C89}" type="slidenum">
              <a:rPr lang="en-US" smtClean="0"/>
              <a:pPr/>
              <a:t>6</a:t>
            </a:fld>
            <a:endParaRPr lang="en-US" dirty="0"/>
          </a:p>
        </p:txBody>
      </p:sp>
    </p:spTree>
    <p:extLst>
      <p:ext uri="{BB962C8B-B14F-4D97-AF65-F5344CB8AC3E}">
        <p14:creationId xmlns:p14="http://schemas.microsoft.com/office/powerpoint/2010/main" val="1891816638"/>
      </p:ext>
    </p:extLst>
  </p:cSld>
  <p:clrMapOvr>
    <a:masterClrMapping/>
  </p:clrMapOvr>
</p:sld>
</file>

<file path=ppt/theme/theme1.xml><?xml version="1.0" encoding="utf-8"?>
<a:theme xmlns:a="http://schemas.openxmlformats.org/drawingml/2006/main" name="IHO_Presentations_template-Blank">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02FEB0FD-5DB0-4DCA-8FD3-AD77DA5C0D37}" vid="{4295DFCE-4179-4A75-B3EC-50B8EFC8F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UKHO_Document" ma:contentTypeID="0x010100AF82AC212BE65442A8724FE7C83737C71B00D4950387350DD94CBD0B0BECAD84581C" ma:contentTypeVersion="334" ma:contentTypeDescription="Create a new document." ma:contentTypeScope="" ma:versionID="dc3d040509ad8249b57b5fe8e8ae6b46">
  <xsd:schema xmlns:xsd="http://www.w3.org/2001/XMLSchema" xmlns:xs="http://www.w3.org/2001/XMLSchema" xmlns:p="http://schemas.microsoft.com/office/2006/metadata/properties" xmlns:ns1="http://schemas.microsoft.com/sharepoint/v3" xmlns:ns2="4e7e82ff-130c-471f-a9b5-f315683a1046" xmlns:ns3="dab36a66-d956-4c3a-8533-4dc359bbb8ea" xmlns:ns4="62fe0002-828a-4505-967e-13c5de64aefe" xmlns:ns5="8ba8e7bf-9165-43d5-bfcf-be4518794ccd" targetNamespace="http://schemas.microsoft.com/office/2006/metadata/properties" ma:root="true" ma:fieldsID="5e5dc3ac44c588b005e9cd635c176866" ns1:_="" ns2:_="" ns3:_="" ns4:_="" ns5:_="">
    <xsd:import namespace="http://schemas.microsoft.com/sharepoint/v3"/>
    <xsd:import namespace="4e7e82ff-130c-471f-a9b5-f315683a1046"/>
    <xsd:import namespace="dab36a66-d956-4c3a-8533-4dc359bbb8ea"/>
    <xsd:import namespace="62fe0002-828a-4505-967e-13c5de64aefe"/>
    <xsd:import namespace="8ba8e7bf-9165-43d5-bfcf-be4518794ccd"/>
    <xsd:element name="properties">
      <xsd:complexType>
        <xsd:sequence>
          <xsd:element name="documentManagement">
            <xsd:complexType>
              <xsd:all>
                <xsd:element ref="ns1:UKHO_DocumentOwner" minOccurs="0"/>
                <xsd:element ref="ns3:Meeting"/>
                <xsd:element ref="ns3:Year"/>
                <xsd:element ref="ns1:PII" minOccurs="0"/>
                <xsd:element ref="ns2:d0411bf1067d45cd8f19cfb38ec84467" minOccurs="0"/>
                <xsd:element ref="ns2:o63199ffd66e45758c5788138ce45b9f"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i88a31995bdd47068903fa2605c0a9bc" minOccurs="0"/>
                <xsd:element ref="ns2:TaxCatchAll" minOccurs="0"/>
                <xsd:element ref="ns3:p0e1d245e2c84f5aa7d63f1f1eebbf87" minOccurs="0"/>
                <xsd:element ref="ns2:TaxCatchAllLabel" minOccurs="0"/>
                <xsd:element ref="ns3:kb49183a6f1d45c4aa05ed2f11b3cf27" minOccurs="0"/>
                <xsd:element ref="ns2:c5c87486329e4be39bab181b036c310a" minOccurs="0"/>
                <xsd:element ref="ns4:MediaServiceAutoKeyPoints" minOccurs="0"/>
                <xsd:element ref="ns4:MediaServiceKeyPoints" minOccurs="0"/>
                <xsd:element ref="ns5:_dlc_DocId" minOccurs="0"/>
                <xsd:element ref="ns5:_dlc_DocIdUrl" minOccurs="0"/>
                <xsd:element ref="ns5: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KHO_DocumentOwner" ma:index="5" nillable="true" ma:displayName="Document Owner" ma:list="UserInfo" ma:SharePointGroup="0" ma:internalName="UKHO_Document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II" ma:index="11" nillable="true" ma:displayName="PII" ma:default="0" ma:description="Does this document contain Personally Identifiable Information?" ma:internalName="PII" ma:readOnly="fals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4e7e82ff-130c-471f-a9b5-f315683a1046" elementFormDefault="qualified">
    <xsd:import namespace="http://schemas.microsoft.com/office/2006/documentManagement/types"/>
    <xsd:import namespace="http://schemas.microsoft.com/office/infopath/2007/PartnerControls"/>
    <xsd:element name="d0411bf1067d45cd8f19cfb38ec84467" ma:index="12" nillable="true" ma:taxonomy="true" ma:internalName="d0411bf1067d45cd8f19cfb38ec84467" ma:taxonomyFieldName="UKHO_OrganisationStructure" ma:displayName="Organisation Structure" ma:readOnly="false" ma:default="" ma:fieldId="{d0411bf1-067d-45cd-8f19-cfb38ec84467}" ma:taxonomyMulti="true" ma:sspId="2d88c65c-3d18-4304-bf56-a445aaa65aff" ma:termSetId="14b94231-5548-460f-8567-7585b48b6db1" ma:anchorId="00000000-0000-0000-0000-000000000000" ma:open="false" ma:isKeyword="false">
      <xsd:complexType>
        <xsd:sequence>
          <xsd:element ref="pc:Terms" minOccurs="0" maxOccurs="1"/>
        </xsd:sequence>
      </xsd:complexType>
    </xsd:element>
    <xsd:element name="o63199ffd66e45758c5788138ce45b9f" ma:index="15" nillable="true" ma:taxonomy="true" ma:internalName="o63199ffd66e45758c5788138ce45b9f" ma:taxonomyFieldName="Document_x0020_Type" ma:displayName="Document Type" ma:default="" ma:fieldId="{863199ff-d66e-4575-8c57-88138ce45b9f}" ma:sspId="2d88c65c-3d18-4304-bf56-a445aaa65aff" ma:termSetId="f508726f-3c87-46c2-91d2-eff01595173e" ma:anchorId="00000000-0000-0000-0000-000000000000" ma:open="false" ma:isKeyword="false">
      <xsd:complexType>
        <xsd:sequence>
          <xsd:element ref="pc:Terms" minOccurs="0" maxOccurs="1"/>
        </xsd:sequence>
      </xsd:complexType>
    </xsd:element>
    <xsd:element name="TaxCatchAll" ma:index="25" nillable="true" ma:displayName="Taxonomy Catch All Column" ma:hidden="true" ma:list="{94c000a0-3e35-4466-9584-4b3b832c5347}" ma:internalName="TaxCatchAll" ma:readOnly="false" ma:showField="CatchAllData" ma:web="8ba8e7bf-9165-43d5-bfcf-be4518794ccd">
      <xsd:complexType>
        <xsd:complexContent>
          <xsd:extension base="dms:MultiChoiceLookup">
            <xsd:sequence>
              <xsd:element name="Value" type="dms:Lookup" maxOccurs="unbounded" minOccurs="0" nillable="true"/>
            </xsd:sequence>
          </xsd:extension>
        </xsd:complexContent>
      </xsd:complexType>
    </xsd:element>
    <xsd:element name="TaxCatchAllLabel" ma:index="27" nillable="true" ma:displayName="Taxonomy Catch All Column1" ma:hidden="true" ma:list="{94c000a0-3e35-4466-9584-4b3b832c5347}" ma:internalName="TaxCatchAllLabel" ma:readOnly="false" ma:showField="CatchAllDataLabel" ma:web="8ba8e7bf-9165-43d5-bfcf-be4518794ccd">
      <xsd:complexType>
        <xsd:complexContent>
          <xsd:extension base="dms:MultiChoiceLookup">
            <xsd:sequence>
              <xsd:element name="Value" type="dms:Lookup" maxOccurs="unbounded" minOccurs="0" nillable="true"/>
            </xsd:sequence>
          </xsd:extension>
        </xsd:complexContent>
      </xsd:complexType>
    </xsd:element>
    <xsd:element name="c5c87486329e4be39bab181b036c310a" ma:index="30" ma:taxonomy="true" ma:internalName="c5c87486329e4be39bab181b036c310a" ma:taxonomyFieldName="UKHO_SecurityClassification" ma:displayName="Security Classification" ma:readOnly="false" ma:default="2;#OFFICIAL|77777b58-be7e-4cc7-a0da-30387eb98d66" ma:fieldId="{c5c87486-329e-4be3-9bab-181b036c310a}" ma:sspId="2d88c65c-3d18-4304-bf56-a445aaa65aff" ma:termSetId="c2a44200-7cd3-4e9d-979f-77b69cbbd6d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ab36a66-d956-4c3a-8533-4dc359bbb8ea" elementFormDefault="qualified">
    <xsd:import namespace="http://schemas.microsoft.com/office/2006/documentManagement/types"/>
    <xsd:import namespace="http://schemas.microsoft.com/office/infopath/2007/PartnerControls"/>
    <xsd:element name="Meeting" ma:index="7" ma:displayName="Meeting" ma:internalName="Meeting" ma:readOnly="false">
      <xsd:simpleType>
        <xsd:restriction base="dms:Text">
          <xsd:maxLength value="255"/>
        </xsd:restriction>
      </xsd:simpleType>
    </xsd:element>
    <xsd:element name="Year" ma:index="8" ma:displayName="Year" ma:internalName="Year" ma:readOnly="false">
      <xsd:simpleType>
        <xsd:restriction base="dms:Text">
          <xsd:maxLength value="4"/>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i88a31995bdd47068903fa2605c0a9bc" ma:index="24" ma:taxonomy="true" ma:internalName="i88a31995bdd47068903fa2605c0a9bc" ma:taxonomyFieldName="CommitteesandWG" ma:displayName="Committees and WG" ma:readOnly="false" ma:default="" ma:fieldId="{288a3199-5bdd-4706-8903-fa2605c0a9bc}" ma:sspId="2d88c65c-3d18-4304-bf56-a445aaa65aff" ma:termSetId="0994d431-c3de-4816-b7d2-91bc11866026" ma:anchorId="f1ca98fb-3b32-445a-9da7-04da63a0b02e" ma:open="false" ma:isKeyword="false">
      <xsd:complexType>
        <xsd:sequence>
          <xsd:element ref="pc:Terms" minOccurs="0" maxOccurs="1"/>
        </xsd:sequence>
      </xsd:complexType>
    </xsd:element>
    <xsd:element name="p0e1d245e2c84f5aa7d63f1f1eebbf87" ma:index="26" nillable="true" ma:taxonomy="true" ma:internalName="p0e1d245e2c84f5aa7d63f1f1eebbf87" ma:taxonomyFieldName="Country" ma:displayName="Country" ma:default="" ma:fieldId="{90e1d245-e2c8-4f5a-a7d6-3f1f1eebbf87}" ma:sspId="2d88c65c-3d18-4304-bf56-a445aaa65aff" ma:termSetId="feb40e58-155f-412a-b4ef-afbe204dece0" ma:anchorId="00000000-0000-0000-0000-000000000000" ma:open="false" ma:isKeyword="false">
      <xsd:complexType>
        <xsd:sequence>
          <xsd:element ref="pc:Terms" minOccurs="0" maxOccurs="1"/>
        </xsd:sequence>
      </xsd:complexType>
    </xsd:element>
    <xsd:element name="kb49183a6f1d45c4aa05ed2f11b3cf27" ma:index="28" nillable="true" ma:taxonomy="true" ma:internalName="kb49183a6f1d45c4aa05ed2f11b3cf27" ma:taxonomyFieldName="IPHIPRegion" ma:displayName="IP HIP Region" ma:default="" ma:fieldId="{4b49183a-6f1d-45c4-aa05-ed2f11b3cf27}" ma:sspId="2d88c65c-3d18-4304-bf56-a445aaa65aff" ma:termSetId="a25979c6-736c-42cb-806f-37eacf539c14" ma:anchorId="e130e950-2437-42ab-b67e-834030cfdea8"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2fe0002-828a-4505-967e-13c5de64aefe" elementFormDefault="qualified">
    <xsd:import namespace="http://schemas.microsoft.com/office/2006/documentManagement/types"/>
    <xsd:import namespace="http://schemas.microsoft.com/office/infopath/2007/PartnerControls"/>
    <xsd:element name="MediaServiceAutoKeyPoints" ma:index="31" nillable="true" ma:displayName="MediaServiceAutoKeyPoints" ma:hidden="true" ma:internalName="MediaServiceAutoKeyPoints" ma:readOnly="true">
      <xsd:simpleType>
        <xsd:restriction base="dms:Note"/>
      </xsd:simpleType>
    </xsd:element>
    <xsd:element name="MediaServiceKeyPoints" ma:index="3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ba8e7bf-9165-43d5-bfcf-be4518794ccd" elementFormDefault="qualified">
    <xsd:import namespace="http://schemas.microsoft.com/office/2006/documentManagement/types"/>
    <xsd:import namespace="http://schemas.microsoft.com/office/infopath/2007/PartnerControls"/>
    <xsd:element name="_dlc_DocId" ma:index="33" nillable="true" ma:displayName="Document ID Value" ma:description="The value of the document ID assigned to this item." ma:internalName="_dlc_DocId" ma:readOnly="true">
      <xsd:simpleType>
        <xsd:restriction base="dms:Text"/>
      </xsd:simpleType>
    </xsd:element>
    <xsd:element name="_dlc_DocIdUrl" ma:index="3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88a31995bdd47068903fa2605c0a9bc xmlns="dab36a66-d956-4c3a-8533-4dc359bbb8ea">
      <Terms xmlns="http://schemas.microsoft.com/office/infopath/2007/PartnerControls">
        <TermInfo xmlns="http://schemas.microsoft.com/office/infopath/2007/PartnerControls">
          <TermName xmlns="http://schemas.microsoft.com/office/infopath/2007/PartnerControls">SWPHC</TermName>
          <TermId xmlns="http://schemas.microsoft.com/office/infopath/2007/PartnerControls">39371c26-3e84-43b0-80e4-ca03d15590e7</TermId>
        </TermInfo>
      </Terms>
    </i88a31995bdd47068903fa2605c0a9bc>
    <TaxCatchAllLabel xmlns="4e7e82ff-130c-471f-a9b5-f315683a1046" xsi:nil="true"/>
    <kb49183a6f1d45c4aa05ed2f11b3cf27 xmlns="dab36a66-d956-4c3a-8533-4dc359bbb8ea">
      <Terms xmlns="http://schemas.microsoft.com/office/infopath/2007/PartnerControls"/>
    </kb49183a6f1d45c4aa05ed2f11b3cf27>
    <p0e1d245e2c84f5aa7d63f1f1eebbf87 xmlns="dab36a66-d956-4c3a-8533-4dc359bbb8ea">
      <Terms xmlns="http://schemas.microsoft.com/office/infopath/2007/PartnerControls"/>
    </p0e1d245e2c84f5aa7d63f1f1eebbf87>
    <o63199ffd66e45758c5788138ce45b9f xmlns="4e7e82ff-130c-471f-a9b5-f315683a1046">
      <Terms xmlns="http://schemas.microsoft.com/office/infopath/2007/PartnerControls"/>
    </o63199ffd66e45758c5788138ce45b9f>
    <Meeting xmlns="dab36a66-d956-4c3a-8533-4dc359bbb8ea">18</Meeting>
    <UKHO_DocumentOwner xmlns="http://schemas.microsoft.com/sharepoint/v3">
      <UserInfo>
        <DisplayName/>
        <AccountId xsi:nil="true"/>
        <AccountType/>
      </UserInfo>
    </UKHO_DocumentOwner>
    <Year xmlns="dab36a66-d956-4c3a-8533-4dc359bbb8ea">2021</Year>
    <PII xmlns="http://schemas.microsoft.com/sharepoint/v3">false</PII>
    <c5c87486329e4be39bab181b036c310a xmlns="4e7e82ff-130c-471f-a9b5-f315683a1046">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77777b58-be7e-4cc7-a0da-30387eb98d66</TermId>
        </TermInfo>
      </Terms>
    </c5c87486329e4be39bab181b036c310a>
    <d0411bf1067d45cd8f19cfb38ec84467 xmlns="4e7e82ff-130c-471f-a9b5-f315683a1046">
      <Terms xmlns="http://schemas.microsoft.com/office/infopath/2007/PartnerControls"/>
    </d0411bf1067d45cd8f19cfb38ec84467>
    <TaxCatchAll xmlns="4e7e82ff-130c-471f-a9b5-f315683a1046">
      <Value>2</Value>
      <Value>196</Value>
    </TaxCatchAll>
    <_dlc_DocId xmlns="8ba8e7bf-9165-43d5-bfcf-be4518794ccd">N2U5F5ZZNMZV-1927670443-1343</_dlc_DocId>
    <_dlc_DocIdUrl xmlns="8ba8e7bf-9165-43d5-bfcf-be4518794ccd">
      <Url>https://ukho.sharepoint.com/sites/IHO/_layouts/15/DocIdRedir.aspx?ID=N2U5F5ZZNMZV-1927670443-1343</Url>
      <Description>N2U5F5ZZNMZV-1927670443-1343</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2d88c65c-3d18-4304-bf56-a445aaa65aff" ContentTypeId="0x010100AF82AC212BE65442A8724FE7C83737C71B" PreviousValue="false"/>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786CAFD-B264-4F11-8A4B-9E65FA3424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e7e82ff-130c-471f-a9b5-f315683a1046"/>
    <ds:schemaRef ds:uri="dab36a66-d956-4c3a-8533-4dc359bbb8ea"/>
    <ds:schemaRef ds:uri="62fe0002-828a-4505-967e-13c5de64aefe"/>
    <ds:schemaRef ds:uri="8ba8e7bf-9165-43d5-bfcf-be4518794c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1CD284-8238-431C-BEB1-564D3CFF9E0F}">
  <ds:schemaRefs>
    <ds:schemaRef ds:uri="http://purl.org/dc/terms/"/>
    <ds:schemaRef ds:uri="8ba8e7bf-9165-43d5-bfcf-be4518794ccd"/>
    <ds:schemaRef ds:uri="http://purl.org/dc/dcmitype/"/>
    <ds:schemaRef ds:uri="62fe0002-828a-4505-967e-13c5de64aef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 ds:uri="http://schemas.microsoft.com/office/2006/documentManagement/types"/>
    <ds:schemaRef ds:uri="dab36a66-d956-4c3a-8533-4dc359bbb8ea"/>
    <ds:schemaRef ds:uri="4e7e82ff-130c-471f-a9b5-f315683a1046"/>
    <ds:schemaRef ds:uri="http://www.w3.org/XML/1998/namespace"/>
  </ds:schemaRefs>
</ds:datastoreItem>
</file>

<file path=customXml/itemProps3.xml><?xml version="1.0" encoding="utf-8"?>
<ds:datastoreItem xmlns:ds="http://schemas.openxmlformats.org/officeDocument/2006/customXml" ds:itemID="{18167E5E-D1D9-4F5B-B85F-D5980294E94D}">
  <ds:schemaRefs>
    <ds:schemaRef ds:uri="http://schemas.microsoft.com/sharepoint/v3/contenttype/forms"/>
  </ds:schemaRefs>
</ds:datastoreItem>
</file>

<file path=customXml/itemProps4.xml><?xml version="1.0" encoding="utf-8"?>
<ds:datastoreItem xmlns:ds="http://schemas.openxmlformats.org/officeDocument/2006/customXml" ds:itemID="{095CB93C-0023-4AA1-94FF-41EBD9B7D50F}">
  <ds:schemaRefs>
    <ds:schemaRef ds:uri="Microsoft.SharePoint.Taxonomy.ContentTypeSync"/>
  </ds:schemaRefs>
</ds:datastoreItem>
</file>

<file path=customXml/itemProps5.xml><?xml version="1.0" encoding="utf-8"?>
<ds:datastoreItem xmlns:ds="http://schemas.openxmlformats.org/officeDocument/2006/customXml" ds:itemID="{43281E31-A6C3-41F6-8ECD-1C6CBCF34C8A}">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IHO_Presentations_template-Blank</Template>
  <TotalTime>810</TotalTime>
  <Words>975</Words>
  <Application>Microsoft Office PowerPoint</Application>
  <PresentationFormat>Widescreen</PresentationFormat>
  <Paragraphs>74</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Courier New</vt:lpstr>
      <vt:lpstr>Helvetica Neue LT W05_75 Bold</vt:lpstr>
      <vt:lpstr>Johnston ITC Std Light</vt:lpstr>
      <vt:lpstr>Symbol</vt:lpstr>
      <vt:lpstr>IHO_Presentations_template-Blank</vt:lpstr>
      <vt:lpstr>Marine Spatial Data Infrastructure Working Group (MSDIWG) report      South West Pacific Hydrographic Commission  </vt:lpstr>
      <vt:lpstr>Overview</vt:lpstr>
      <vt:lpstr>Establishing the Working Group</vt:lpstr>
      <vt:lpstr>Activities progressed this year</vt:lpstr>
      <vt:lpstr>What next</vt:lpstr>
      <vt:lpstr>IHO MSDIWG are invited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JCOMM-5 to HSSC 9 6-10 November 2017,  Ottawa, Canada</dc:title>
  <dc:creator>alberto.neves@iho.int</dc:creator>
  <cp:lastModifiedBy>Helen Phillips</cp:lastModifiedBy>
  <cp:revision>20</cp:revision>
  <dcterms:created xsi:type="dcterms:W3CDTF">2017-10-26T13:07:26Z</dcterms:created>
  <dcterms:modified xsi:type="dcterms:W3CDTF">2022-05-08T04:17:41Z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0x010100AF82AC212BE65442A8724FE7C83737C71B00D4950387350DD94CBD0B0BECAD84581C</vt:lpwstr>
  </property>
  <property fmtid="{D5CDD505-2E9C-101B-9397-08002B2CF9AE}" pid="3" name="UKHO_SecurityClassification">
    <vt:lpwstr>2;#OFFICIAL|77777b58-be7e-4cc7-a0da-30387eb98d66</vt:lpwstr>
  </property>
  <property fmtid="{D5CDD505-2E9C-101B-9397-08002B2CF9AE}" pid="4" name="CommitteesandWG">
    <vt:lpwstr>196;#SWPHC|39371c26-3e84-43b0-80e4-ca03d15590e7</vt:lpwstr>
  </property>
  <property fmtid="{D5CDD505-2E9C-101B-9397-08002B2CF9AE}" pid="5" name="Country">
    <vt:lpwstr/>
  </property>
  <property fmtid="{D5CDD505-2E9C-101B-9397-08002B2CF9AE}" pid="6" name="UKHO_OrganisationStructure">
    <vt:lpwstr/>
  </property>
  <property fmtid="{D5CDD505-2E9C-101B-9397-08002B2CF9AE}" pid="7" name="IPHIPRegion">
    <vt:lpwstr/>
  </property>
  <property fmtid="{D5CDD505-2E9C-101B-9397-08002B2CF9AE}" pid="8" name="Document Type">
    <vt:lpwstr/>
  </property>
  <property fmtid="{D5CDD505-2E9C-101B-9397-08002B2CF9AE}" pid="9" name="_dlc_DocIdItemGuid">
    <vt:lpwstr>e28b00df-0166-4a2b-b4c4-82df6a44150a</vt:lpwstr>
  </property>
</Properties>
</file>