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85" r:id="rId5"/>
    <p:sldId id="286" r:id="rId6"/>
    <p:sldId id="281" r:id="rId7"/>
    <p:sldId id="276" r:id="rId8"/>
    <p:sldId id="277" r:id="rId9"/>
    <p:sldId id="279" r:id="rId10"/>
    <p:sldId id="262" r:id="rId11"/>
    <p:sldId id="284" r:id="rId12"/>
    <p:sldId id="263" r:id="rId13"/>
    <p:sldId id="28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539" autoAdjust="0"/>
  </p:normalViewPr>
  <p:slideViewPr>
    <p:cSldViewPr snapToGrid="0">
      <p:cViewPr varScale="1">
        <p:scale>
          <a:sx n="68" d="100"/>
          <a:sy n="68" d="100"/>
        </p:scale>
        <p:origin x="96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6A0BF-A305-444A-AD68-27130852217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18C0F-9BCD-4E01-A0EC-AF7D7D43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B141-682D-429B-8510-3A70408ED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0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MACHC ENC Online merged with Mexico’s INEGI dataset in ArcGIS.  It would be great to have something like this – merging the land and sea together for the entire world, but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18C0F-9BCD-4E01-A0EC-AF7D7D4326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1D6C-BBB6-4BF5-BB0C-9C20D36C3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3B484-EF0A-47A6-851F-E2326E15E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9825-ACAE-411A-B3CC-620E7E97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DD1D-1792-4871-82B3-772FC533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2783E-2FFF-4099-8688-BD3553E1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CD67-77D8-4CC7-BB58-033430F1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C0080-C9C6-4058-834A-D2F59E826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EF809-A47B-4278-A1B4-52002084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C93B4-A171-421E-839B-7E48A40D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D1A61-8323-451B-9B04-18CA0F9B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C97E4-804F-45C4-B8B4-0D159BECB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81A90-4C22-4B68-A919-66E622539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9562A-2A41-4D8E-B2DA-D32DDA61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E8E3-CE6F-4CD4-81A1-ED907A44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7EE7F-052B-414D-8C13-17AAE738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2DBE-304D-48AD-AA22-84A283A1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CAF7-BC87-49BC-8604-C9B3C57F7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14E00-9183-4728-87C9-E7EAF9E7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7683-941F-4808-98F1-E4AE1EEB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27B9C-D6C0-434C-A6B0-EDFFDDFB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1595-940F-4F71-ADF9-57F12DE1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F229F-60E9-412A-9BA0-8983D7CD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C688-3591-434F-9E67-71923C32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E44F-87AD-4EB1-8230-1C5BB6E7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83D3E-33F4-4313-877A-B9B1ACD6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8098-FE0D-4378-9C2D-714D0B13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55A0-2218-4481-8FCD-7C5878713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3179F-116D-4C62-853D-E06316295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18146-CFFE-42FA-B997-8BAAA088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E0E14-AB02-45B2-AE8A-A25DC4B7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2704F-53B0-42AA-8B7D-EFBBFCE4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1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1C0D-CD76-43EB-9AC7-8462CF81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05AB7-DC89-4F0E-972E-C31478781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D7248-9C73-461E-8830-AA5CD37E2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A601F-A269-4592-823B-0165042DE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7A65B-3ABA-4C6E-BEAE-B0BBF8553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B0B97-B49E-48BB-836D-65570D65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BFF45-A8B6-410C-A807-009872C3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16972-32AB-4CE9-99FE-3F2AAFBE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6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AA90-30E0-4FCF-9785-3CE59DEB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59C8D-E619-46E4-844A-44E20146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9C0F1-3CB9-42A0-8AA5-9C0D9C7C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D6989-3ACF-450C-9C2B-E2EB46C3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3E96E-E613-499B-BC0B-18ECC65B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341DE-E716-49C5-BBD1-18A4A7AD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70AAB-7542-4ABB-A0B0-4411FC77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5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1E43-C902-4982-95F9-80313EE0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AAF3-FF94-4CB9-9764-9DE1A2010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9EB3F-3513-4CEA-B24C-44DF92C5E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21FE2-5AD6-4717-86AD-E0859024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62D20-F61E-4F8A-8394-4B7D3AEE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760AA-C212-45D1-ABF9-A762F4A8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0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FE7F-B1CA-4973-8243-8FB48628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51A44-14CB-491B-B487-6FBABCC91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1511C-F9E0-4632-BCB0-0DC91C4DA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13D84-7809-4C47-BD84-FFD9A720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A999E-DD2C-43D6-BF12-5478ACE4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3A4CC-B6AE-4BB6-8DED-18D0BC12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9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F08A2-FCDC-4012-BB73-5ADA627B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9B626-9E81-48E0-B78B-F424E6E52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136C9-3988-4CBF-9262-AB508D282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B1C9-73DC-4F3E-BE46-748C64984A5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2AE9C-E75B-433D-9702-A22A744F4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E1169-C40C-42B2-8055-B60EACA41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9458-6661-45C6-880C-84BFB451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nstats-undesa.opendata.arcgis.com/datasets?group_ids=b3cc3fd1f58e46df8aaaa9616186f7c7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998124"/>
            <a:ext cx="115995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MSDI-WG</a:t>
            </a:r>
          </a:p>
          <a:p>
            <a:pPr algn="ctr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UN-GGIM-WGMGI Update</a:t>
            </a:r>
          </a:p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Busan, Korea</a:t>
            </a:r>
          </a:p>
          <a:p>
            <a:pPr algn="ctr"/>
            <a:endParaRPr lang="en-US" sz="6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John Nyberg</a:t>
            </a:r>
          </a:p>
        </p:txBody>
      </p:sp>
    </p:spTree>
    <p:extLst>
      <p:ext uri="{BB962C8B-B14F-4D97-AF65-F5344CB8AC3E}">
        <p14:creationId xmlns:p14="http://schemas.microsoft.com/office/powerpoint/2010/main" val="393997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989" y="484919"/>
            <a:ext cx="1134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Work Plan Progress Update</a:t>
            </a:r>
            <a:endParaRPr lang="en-US" sz="4800" b="1" dirty="0">
              <a:solidFill>
                <a:srgbClr val="5B9BD5">
                  <a:lumMod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121" y="1439443"/>
            <a:ext cx="104842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Recognize Capacity Development Initiatives which may Benefit from WG Activities –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Excellent start on identifying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Liaise with Relevant Organizations including IHO and GGIM Regional Entities –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Members have attended regional entities, IOC, and UNCLOS, excellent IHO participation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Recognize and endorse established standards for geospatial information in marine and inland waters</a:t>
            </a:r>
          </a:p>
        </p:txBody>
      </p:sp>
    </p:spTree>
    <p:extLst>
      <p:ext uri="{BB962C8B-B14F-4D97-AF65-F5344CB8AC3E}">
        <p14:creationId xmlns:p14="http://schemas.microsoft.com/office/powerpoint/2010/main" val="72936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989" y="484919"/>
            <a:ext cx="1134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Work Plan Progress Update</a:t>
            </a:r>
            <a:endParaRPr lang="en-US" sz="4800" b="1" dirty="0">
              <a:solidFill>
                <a:srgbClr val="5B9BD5">
                  <a:lumMod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136" y="1483405"/>
            <a:ext cx="10484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Communications Plan –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Published in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Use Case Report –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Outline produced, more this week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436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02" y="511725"/>
            <a:ext cx="1134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Focus for next 12 months</a:t>
            </a:r>
            <a:endParaRPr lang="en-US" sz="4800" b="1" dirty="0">
              <a:solidFill>
                <a:srgbClr val="5B9BD5">
                  <a:lumMod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762" y="1744662"/>
            <a:ext cx="10484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Complete first draft of Use Case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Further refine capacity building opportunities and initiatives for advancing WG-MGI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Identify WG members to participate in regional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Expand membership, reach out to landlocked member states</a:t>
            </a:r>
          </a:p>
        </p:txBody>
      </p:sp>
    </p:spTree>
    <p:extLst>
      <p:ext uri="{BB962C8B-B14F-4D97-AF65-F5344CB8AC3E}">
        <p14:creationId xmlns:p14="http://schemas.microsoft.com/office/powerpoint/2010/main" val="106870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02" y="434353"/>
            <a:ext cx="1134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MSDIWG / WGMGI Partnership</a:t>
            </a:r>
            <a:endParaRPr lang="en-US" sz="4800" b="1" dirty="0">
              <a:solidFill>
                <a:srgbClr val="5B9BD5">
                  <a:lumMod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728" y="1477376"/>
            <a:ext cx="104842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Make data available!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Open SDG Data Hub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Seabed 2030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Promote and use established (agreed upon) standards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Standards Guide for Anyone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Side Event during GGIM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Be an ambassador for the GGIM-WG-MGI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Participate in a regional GGIM meeting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Talk to your GGIM HOD about being a member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228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2016" y="2673103"/>
            <a:ext cx="4007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296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088" y="495945"/>
            <a:ext cx="7665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WG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088" y="1116843"/>
            <a:ext cx="104842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Play a leading role at the policy level by raising political awareness and highlighting the importance of reliable, timely and fit-for-purpose marine geospatial information to support the administration, management and governance of the inland waters, marine and ocean environments;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Encourage the use of internationally agreed-upon geospatial information frameworks, schemas, systems and established standards to improve the growing inter-dependent relationships between people and the marine environments;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Support the Committee of Experts in the development of norms, principles, guides and standards to increase significantly the availability of high-quality, timely and reliable geospatial information including any regional capacity development initiatives.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254" y="92892"/>
            <a:ext cx="1160413" cy="1239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207" y="153492"/>
            <a:ext cx="2385047" cy="1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087" y="450937"/>
            <a:ext cx="8855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Membership – Current Composition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323" y="1214460"/>
            <a:ext cx="109727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18 Member States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The International Hydrographic Organization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Division for Ocean Affairs and the Law of the Sea, Office of Legal Affairs, United Nations 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 from UN-GGIM Private Sector Network (Esri and Ocean Wise)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* Intergovernmental Oceanographic Commission of UNESCO (wishes to be kept informed)</a:t>
            </a:r>
          </a:p>
          <a:p>
            <a:pPr lvl="1"/>
            <a:endParaRPr lang="en-US" sz="3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co-Chairs – Burkina Faso and United States of America</a:t>
            </a:r>
          </a:p>
        </p:txBody>
      </p:sp>
    </p:spTree>
    <p:extLst>
      <p:ext uri="{BB962C8B-B14F-4D97-AF65-F5344CB8AC3E}">
        <p14:creationId xmlns:p14="http://schemas.microsoft.com/office/powerpoint/2010/main" val="392927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59" y="342620"/>
            <a:ext cx="8412481" cy="80989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Sustainable Development Goals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9" y="1272049"/>
            <a:ext cx="2456597" cy="24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4" y="3810126"/>
            <a:ext cx="1733792" cy="1743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57" y="3788608"/>
            <a:ext cx="1724266" cy="1743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45" y="3782572"/>
            <a:ext cx="1762371" cy="1762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38" y="3779081"/>
            <a:ext cx="1743318" cy="1762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4" y="1272049"/>
            <a:ext cx="2452958" cy="2466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364" y="3779082"/>
            <a:ext cx="1733792" cy="1762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20" y="1272049"/>
            <a:ext cx="2409019" cy="24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99B7-5433-4B0F-B65B-B6BDCD8D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5D5F-A1F7-4A47-99AF-46C013BA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8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Marine data needed for response to disasters and the benefit of having data readily available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Data needed for determining where to best harvest wind energy and the associated economic impacts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Nautical charting data for use in mobile technology to assist small island reef fisherman  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Arctic Spatial Data Infrastructure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Seabed 2030</a:t>
            </a:r>
          </a:p>
        </p:txBody>
      </p:sp>
    </p:spTree>
    <p:extLst>
      <p:ext uri="{BB962C8B-B14F-4D97-AF65-F5344CB8AC3E}">
        <p14:creationId xmlns:p14="http://schemas.microsoft.com/office/powerpoint/2010/main" val="388643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E3B33-9458-455A-B0B3-AE797498C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21" y="161995"/>
            <a:ext cx="9943352" cy="58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A445D-DCD8-488A-9704-EA3B2623B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" y="209391"/>
            <a:ext cx="10934700" cy="54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B13F3-0370-4DB0-A32F-3B96FDA7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5" y="279991"/>
            <a:ext cx="10850809" cy="53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584" y="454419"/>
            <a:ext cx="766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International Standards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47" y="1634679"/>
            <a:ext cx="4428651" cy="2837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52729" y="554172"/>
            <a:ext cx="24845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S-101 ENC </a:t>
            </a:r>
          </a:p>
          <a:p>
            <a:r>
              <a:rPr lang="en-US" sz="1200" dirty="0"/>
              <a:t>S-102 Bathymetric Surface </a:t>
            </a:r>
          </a:p>
          <a:p>
            <a:r>
              <a:rPr lang="en-US" sz="1200" dirty="0"/>
              <a:t>S-103 Sub-surface Navigation </a:t>
            </a:r>
          </a:p>
          <a:p>
            <a:r>
              <a:rPr lang="en-US" sz="1200" dirty="0"/>
              <a:t>S-104 Water Level Information for Surface Navigation </a:t>
            </a:r>
          </a:p>
          <a:p>
            <a:r>
              <a:rPr lang="en-US" sz="1200" dirty="0"/>
              <a:t>S-111 Surface Currents </a:t>
            </a:r>
          </a:p>
          <a:p>
            <a:r>
              <a:rPr lang="en-US" sz="1200" dirty="0"/>
              <a:t>S-121 Maritime Limits and Boundaries </a:t>
            </a:r>
          </a:p>
          <a:p>
            <a:r>
              <a:rPr lang="en-US" sz="1200" dirty="0"/>
              <a:t>S-122 Marine Protected Areas</a:t>
            </a:r>
          </a:p>
          <a:p>
            <a:r>
              <a:rPr lang="en-US" sz="1200" dirty="0"/>
              <a:t>S-123 Radio </a:t>
            </a:r>
          </a:p>
          <a:p>
            <a:r>
              <a:rPr lang="en-US" sz="1200" dirty="0"/>
              <a:t>S-124 Navigational Warnings</a:t>
            </a:r>
          </a:p>
          <a:p>
            <a:r>
              <a:rPr lang="en-US" sz="1200" dirty="0"/>
              <a:t>S-125 Navigational Services </a:t>
            </a:r>
          </a:p>
          <a:p>
            <a:r>
              <a:rPr lang="en-US" sz="1200" dirty="0"/>
              <a:t>S-126 Physical Environment </a:t>
            </a:r>
          </a:p>
          <a:p>
            <a:r>
              <a:rPr lang="en-US" sz="1200" dirty="0"/>
              <a:t>S-127 Traffic Management </a:t>
            </a:r>
          </a:p>
          <a:p>
            <a:r>
              <a:rPr lang="en-US" sz="1200" dirty="0"/>
              <a:t>S-128 Catalogues of Nautical </a:t>
            </a:r>
          </a:p>
          <a:p>
            <a:r>
              <a:rPr lang="en-US" sz="1200" dirty="0"/>
              <a:t>S-129 Under Keel Clearance Management (UKCM) </a:t>
            </a:r>
          </a:p>
          <a:p>
            <a:r>
              <a:rPr lang="en-US" sz="1200" dirty="0"/>
              <a:t>S-201 Aids to Navigation Information </a:t>
            </a:r>
          </a:p>
          <a:p>
            <a:r>
              <a:rPr lang="en-US" sz="1200" dirty="0"/>
              <a:t>S-210 Inter-VTS Exchange </a:t>
            </a:r>
          </a:p>
          <a:p>
            <a:r>
              <a:rPr lang="en-US" sz="1200" dirty="0"/>
              <a:t>S-230 Application Specific Messages </a:t>
            </a:r>
          </a:p>
          <a:p>
            <a:r>
              <a:rPr lang="en-US" sz="1200" dirty="0"/>
              <a:t>S-240 DGNSS Station Almanac </a:t>
            </a:r>
          </a:p>
          <a:p>
            <a:r>
              <a:rPr lang="en-US" sz="1200" dirty="0"/>
              <a:t>S-245 </a:t>
            </a:r>
            <a:r>
              <a:rPr lang="en-US" sz="1200" dirty="0" err="1"/>
              <a:t>eLoran</a:t>
            </a:r>
            <a:r>
              <a:rPr lang="en-US" sz="1200" dirty="0"/>
              <a:t> ASF Data </a:t>
            </a:r>
          </a:p>
          <a:p>
            <a:r>
              <a:rPr lang="en-US" sz="1200" dirty="0"/>
              <a:t>S-246 </a:t>
            </a:r>
            <a:r>
              <a:rPr lang="en-US" sz="1200" dirty="0" err="1"/>
              <a:t>eLoran</a:t>
            </a:r>
            <a:r>
              <a:rPr lang="en-US" sz="1200" dirty="0"/>
              <a:t> Station Almanac </a:t>
            </a:r>
          </a:p>
          <a:p>
            <a:r>
              <a:rPr lang="en-US" sz="1200" dirty="0"/>
              <a:t>S-247 Differential </a:t>
            </a:r>
            <a:r>
              <a:rPr lang="en-US" sz="1200" dirty="0" err="1"/>
              <a:t>eLoran</a:t>
            </a:r>
            <a:r>
              <a:rPr lang="en-US" sz="1200" dirty="0"/>
              <a:t> Reference Station Almanac </a:t>
            </a:r>
          </a:p>
          <a:p>
            <a:r>
              <a:rPr lang="en-US" sz="1200" dirty="0"/>
              <a:t>S-401 Inland ENC </a:t>
            </a:r>
          </a:p>
          <a:p>
            <a:r>
              <a:rPr lang="en-US" sz="1200" dirty="0"/>
              <a:t>S-402 Bathymetric Inland ENC </a:t>
            </a:r>
          </a:p>
          <a:p>
            <a:r>
              <a:rPr lang="en-US" sz="1200" dirty="0"/>
              <a:t>S-411 Ice Information </a:t>
            </a:r>
          </a:p>
          <a:p>
            <a:r>
              <a:rPr lang="en-US" sz="1200" dirty="0"/>
              <a:t>S-412 Weather Overlay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25" y="1444249"/>
            <a:ext cx="2780025" cy="1423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800" y="4968047"/>
            <a:ext cx="3649972" cy="853027"/>
          </a:xfrm>
          <a:prstGeom prst="rect">
            <a:avLst/>
          </a:prstGeom>
        </p:spPr>
      </p:pic>
      <p:pic>
        <p:nvPicPr>
          <p:cNvPr id="1026" name="Picture 2" descr="IHO c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6" y="3419008"/>
            <a:ext cx="1975552" cy="197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0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542</Words>
  <Application>Microsoft Office PowerPoint</Application>
  <PresentationFormat>Widescreen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Sustainable Development Goals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 Hai Teo</dc:creator>
  <cp:lastModifiedBy>John Nyberg</cp:lastModifiedBy>
  <cp:revision>62</cp:revision>
  <dcterms:created xsi:type="dcterms:W3CDTF">2018-04-20T19:17:50Z</dcterms:created>
  <dcterms:modified xsi:type="dcterms:W3CDTF">2019-03-04T12:52:43Z</dcterms:modified>
</cp:coreProperties>
</file>