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79" r:id="rId2"/>
    <p:sldId id="280" r:id="rId3"/>
    <p:sldId id="281" r:id="rId4"/>
    <p:sldId id="290" r:id="rId5"/>
    <p:sldId id="288" r:id="rId6"/>
    <p:sldId id="293" r:id="rId7"/>
    <p:sldId id="292" r:id="rId8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0ACA8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395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809F58A8-CA8A-4A48-AD0D-7184E2E90343}" type="datetimeFigureOut">
              <a:rPr lang="ko-KR" altLang="en-US" smtClean="0"/>
              <a:t>2023-03-13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512FBC3B-1F39-44A0-AC3A-8FA320DD63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236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07F85-E674-43CC-987E-4BE55E31E0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075A09-2A4E-4C58-ADED-9AF474DF99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F375E-D998-4D5B-AF8B-D51B7B118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A87E5-14E0-4CBB-BB8E-CD3BE4DBA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07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AFDE3-1F29-468C-86CB-3098A884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2DCCE-461C-42DA-BDC0-3EA8E38F7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7850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A2ACF-E322-49DD-AF67-D13553C73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A87E5-14E0-4CBB-BB8E-CD3BE4DBA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66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20CBC3-1436-4450-8CC5-220AC104A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6526E5-EC6E-4FB3-A0DB-388FCA0BB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2FA822-2C07-4746-9030-3F8446747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A87E5-14E0-4CBB-BB8E-CD3BE4DBA377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A2B7AB7B-9C44-433D-B14D-861586A545B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15644"/>
            <a:ext cx="2608028" cy="86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715E19EA-6F6B-4D0A-ACD3-CFA9BE6BD5E5}"/>
              </a:ext>
            </a:extLst>
          </p:cNvPr>
          <p:cNvSpPr txBox="1">
            <a:spLocks/>
          </p:cNvSpPr>
          <p:nvPr userDrawn="1"/>
        </p:nvSpPr>
        <p:spPr>
          <a:xfrm>
            <a:off x="4202501" y="6191774"/>
            <a:ext cx="4114800" cy="5204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kern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CBSC 21 </a:t>
            </a:r>
            <a:r>
              <a:rPr lang="en-US" altLang="ko-KR" sz="1400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Intersessional Meeting</a:t>
            </a:r>
            <a:r>
              <a:rPr lang="en-US" altLang="ja-JP" sz="1400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en-US" altLang="ja-JP" sz="1400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altLang="ko-KR" sz="1400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Online meeting, </a:t>
            </a:r>
            <a:r>
              <a:rPr lang="en-US" altLang="ko-KR" sz="1400" kern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 </a:t>
            </a:r>
            <a:r>
              <a:rPr lang="en-US" altLang="ko-KR" sz="1400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March </a:t>
            </a:r>
            <a:r>
              <a:rPr lang="en-US" altLang="ko-KR" sz="1400" kern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2023</a:t>
            </a:r>
            <a:endParaRPr lang="de-DE" sz="1400" kern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AFDE94-252B-4BA4-B1A6-67924CBFCB10}"/>
              </a:ext>
            </a:extLst>
          </p:cNvPr>
          <p:cNvSpPr/>
          <p:nvPr userDrawn="1"/>
        </p:nvSpPr>
        <p:spPr>
          <a:xfrm>
            <a:off x="0" y="0"/>
            <a:ext cx="12192000" cy="6012386"/>
          </a:xfrm>
          <a:prstGeom prst="rect">
            <a:avLst/>
          </a:prstGeom>
          <a:solidFill>
            <a:schemeClr val="accent1">
              <a:lumMod val="20000"/>
              <a:lumOff val="80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25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/>
          <p:cNvSpPr txBox="1">
            <a:spLocks/>
          </p:cNvSpPr>
          <p:nvPr/>
        </p:nvSpPr>
        <p:spPr>
          <a:xfrm>
            <a:off x="1390651" y="854504"/>
            <a:ext cx="8905202" cy="18026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kumimoji="1" lang="en-US" altLang="ko-KR" sz="3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CBWP 2022 closure and CBWP 2023 </a:t>
            </a:r>
            <a:r>
              <a:rPr kumimoji="1" lang="en-US" altLang="ko-KR" sz="33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</a:t>
            </a:r>
          </a:p>
          <a:p>
            <a:r>
              <a:rPr kumimoji="1" lang="en-US" altLang="ja-JP" sz="33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1" lang="en-US" altLang="ko-KR" sz="33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Contributes </a:t>
            </a:r>
            <a:r>
              <a:rPr kumimoji="1" lang="en-US" altLang="ko-KR" sz="3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</a:t>
            </a:r>
            <a:r>
              <a:rPr kumimoji="1" lang="en-US" altLang="ko-KR" sz="33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EAHC’s </a:t>
            </a:r>
            <a:r>
              <a:rPr kumimoji="1" lang="en-US" altLang="ko-KR" sz="3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Coordinators </a:t>
            </a:r>
          </a:p>
        </p:txBody>
      </p:sp>
      <p:sp>
        <p:nvSpPr>
          <p:cNvPr id="10" name="サブタイトル 2"/>
          <p:cNvSpPr txBox="1">
            <a:spLocks/>
          </p:cNvSpPr>
          <p:nvPr/>
        </p:nvSpPr>
        <p:spPr>
          <a:xfrm>
            <a:off x="1524000" y="3691019"/>
            <a:ext cx="9144000" cy="1269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altLang="ja-JP" sz="2800" dirty="0">
              <a:solidFill>
                <a:schemeClr val="bg2">
                  <a:lumMod val="50000"/>
                </a:schemeClr>
              </a:solidFill>
            </a:endParaRPr>
          </a:p>
          <a:p>
            <a:endParaRPr kumimoji="1" lang="ja-JP" alt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48378" y="3388976"/>
            <a:ext cx="2295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/>
              <a:t>VTC, </a:t>
            </a:r>
            <a:r>
              <a:rPr kumimoji="1" lang="en-US" altLang="ja-JP" sz="2000" b="1" dirty="0" smtClean="0"/>
              <a:t>13</a:t>
            </a:r>
            <a:r>
              <a:rPr kumimoji="1" lang="en-US" altLang="ja-JP" sz="2000" b="1" dirty="0" smtClean="0"/>
              <a:t> </a:t>
            </a:r>
            <a:r>
              <a:rPr kumimoji="1" lang="en-US" altLang="ko-KR" sz="2000" b="1" dirty="0"/>
              <a:t>March</a:t>
            </a:r>
            <a:r>
              <a:rPr kumimoji="1" lang="en-US" altLang="ja-JP" sz="2000" b="1" dirty="0"/>
              <a:t> </a:t>
            </a:r>
            <a:r>
              <a:rPr kumimoji="1" lang="en-US" altLang="ja-JP" sz="2000" b="1" dirty="0" smtClean="0"/>
              <a:t>2023</a:t>
            </a:r>
            <a:endParaRPr kumimoji="1" lang="ja-JP" alt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953625" y="191455"/>
            <a:ext cx="1876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+mj-ea"/>
                <a:ea typeface="+mj-ea"/>
                <a:cs typeface="Arial" panose="020B0604020202020204" pitchFamily="34" charset="0"/>
              </a:rPr>
              <a:t>Agenda </a:t>
            </a:r>
            <a:r>
              <a:rPr lang="en-US" altLang="ko-KR" sz="2000" dirty="0" smtClean="0">
                <a:latin typeface="+mj-ea"/>
                <a:ea typeface="+mj-ea"/>
                <a:cs typeface="Arial" panose="020B0604020202020204" pitchFamily="34" charset="0"/>
              </a:rPr>
              <a:t>4</a:t>
            </a:r>
            <a:endParaRPr lang="ko-KR" altLang="en-US" sz="2000" dirty="0"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09690" y="4263773"/>
            <a:ext cx="3276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600" dirty="0">
                <a:ea typeface="+mj-ea"/>
                <a:cs typeface="Arial" panose="020B0604020202020204" pitchFamily="34" charset="0"/>
              </a:rPr>
              <a:t>Peter (Hak-yoel) </a:t>
            </a:r>
            <a:r>
              <a:rPr lang="en-US" altLang="ko-KR" sz="2600" dirty="0" smtClean="0">
                <a:ea typeface="+mj-ea"/>
                <a:cs typeface="Arial" panose="020B0604020202020204" pitchFamily="34" charset="0"/>
              </a:rPr>
              <a:t>YOU</a:t>
            </a:r>
          </a:p>
          <a:p>
            <a:pPr algn="ctr"/>
            <a:r>
              <a:rPr lang="en-US" altLang="ja-JP" sz="2600" dirty="0">
                <a:ea typeface="+mj-ea"/>
                <a:cs typeface="Arial" panose="020B0604020202020204" pitchFamily="34" charset="0"/>
              </a:rPr>
              <a:t>EAHC </a:t>
            </a:r>
            <a:r>
              <a:rPr lang="en-US" altLang="ja-JP" sz="2600" dirty="0">
                <a:ea typeface="+mj-ea"/>
                <a:cs typeface="Arial" panose="020B0604020202020204" pitchFamily="34" charset="0"/>
              </a:rPr>
              <a:t>coordinator</a:t>
            </a:r>
            <a:r>
              <a:rPr lang="en-US" altLang="ko-KR" sz="2600" dirty="0">
                <a:ea typeface="+mj-ea"/>
                <a:cs typeface="Arial" panose="020B0604020202020204" pitchFamily="34" charset="0"/>
              </a:rPr>
              <a:t> </a:t>
            </a:r>
            <a:endParaRPr lang="en-US" altLang="ko-KR" sz="2600" dirty="0"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02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0CBCA-3CAC-486E-A0B9-46B6C5FF1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550" y="469900"/>
            <a:ext cx="9210675" cy="54927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Items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B6D3E-28D8-47C5-829C-60BBA67DC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223" y="1597683"/>
            <a:ext cx="7072402" cy="3498191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US" altLang="ko-KR" sz="2400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Meetings</a:t>
            </a:r>
            <a:endParaRPr lang="ko-KR" altLang="en-US" sz="2400" dirty="0">
              <a:solidFill>
                <a:schemeClr val="accent5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r>
              <a:rPr lang="en-US" altLang="ko-KR" sz="2400" dirty="0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 activities </a:t>
            </a:r>
            <a:r>
              <a:rPr lang="en-US" altLang="ko-KR" sz="2400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2022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CB plan </a:t>
            </a:r>
          </a:p>
          <a:p>
            <a:pPr>
              <a:lnSpc>
                <a:spcPct val="17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Raised issue</a:t>
            </a:r>
          </a:p>
          <a:p>
            <a:pPr>
              <a:lnSpc>
                <a:spcPct val="17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Action required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슬라이드 번호 개체 틀 2"/>
          <p:cNvSpPr txBox="1">
            <a:spLocks/>
          </p:cNvSpPr>
          <p:nvPr/>
        </p:nvSpPr>
        <p:spPr>
          <a:xfrm>
            <a:off x="9466147" y="6356274"/>
            <a:ext cx="1449366" cy="365115"/>
          </a:xfr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9pPr>
          </a:lstStyle>
          <a:p>
            <a:pPr algn="r"/>
            <a:fld id="{9832E71B-43FB-4D79-8E6B-F8E545A58E0A}" type="slidenum">
              <a:rPr lang="ko-KR" alt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</a:t>
            </a:fld>
            <a:r>
              <a:rPr lang="en-US" altLang="ko-K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/7</a:t>
            </a:r>
            <a:endParaRPr lang="en-US" altLang="ko-KR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36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9024" y="233315"/>
            <a:ext cx="4523308" cy="670838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r>
              <a:rPr lang="en-US" altLang="ko-KR" sz="3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altLang="ko-KR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ko-KR" sz="3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eetings</a:t>
            </a:r>
            <a:endParaRPr lang="ko-KR" altLang="en-US" sz="3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슬라이드 번호 개체 틀 2"/>
          <p:cNvSpPr txBox="1">
            <a:spLocks/>
          </p:cNvSpPr>
          <p:nvPr/>
        </p:nvSpPr>
        <p:spPr>
          <a:xfrm>
            <a:off x="9466147" y="6356274"/>
            <a:ext cx="1449366" cy="365115"/>
          </a:xfr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9pPr>
          </a:lstStyle>
          <a:p>
            <a:pPr algn="r"/>
            <a:fld id="{9832E71B-43FB-4D79-8E6B-F8E545A58E0A}" type="slidenum">
              <a:rPr lang="ko-KR" alt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r"/>
              <a:t>3</a:t>
            </a:fld>
            <a:r>
              <a:rPr lang="en-US" altLang="ko-K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/7</a:t>
            </a:r>
            <a:endParaRPr lang="en-US" altLang="ko-KR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8125467-67A6-F2A9-781A-23FB5AA51566}"/>
              </a:ext>
            </a:extLst>
          </p:cNvPr>
          <p:cNvSpPr txBox="1"/>
          <p:nvPr/>
        </p:nvSpPr>
        <p:spPr>
          <a:xfrm>
            <a:off x="5638800" y="1053163"/>
            <a:ext cx="24022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TRDC-BOD 12 </a:t>
            </a:r>
            <a:endParaRPr lang="ko-KR" altLang="en-US" dirty="0"/>
          </a:p>
        </p:txBody>
      </p:sp>
      <p:pic>
        <p:nvPicPr>
          <p:cNvPr id="48" name="그림 47" descr="실내, 가구, 영역, 여러개이(가) 표시된 사진&#10;&#10;자동 생성된 설명">
            <a:extLst>
              <a:ext uri="{FF2B5EF4-FFF2-40B4-BE49-F238E27FC236}">
                <a16:creationId xmlns:a16="http://schemas.microsoft.com/office/drawing/2014/main" id="{4BCD9C7A-71DE-FD49-CBDA-3EA9D9018B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947" y="1651316"/>
            <a:ext cx="6172200" cy="3277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4D0A322F-AEE0-F4C1-825D-6A22D5B2D830}"/>
              </a:ext>
            </a:extLst>
          </p:cNvPr>
          <p:cNvSpPr txBox="1"/>
          <p:nvPr/>
        </p:nvSpPr>
        <p:spPr>
          <a:xfrm>
            <a:off x="3616447" y="5600581"/>
            <a:ext cx="55878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b="0" kern="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15 February 2023 / </a:t>
            </a:r>
            <a:r>
              <a:rPr lang="en-US" altLang="ko-KR" sz="2200" kern="100" dirty="0">
                <a:latin typeface="Arial" panose="020B0604020202020204" pitchFamily="34" charset="0"/>
                <a:cs typeface="Arial" panose="020B0604020202020204" pitchFamily="34" charset="0"/>
              </a:rPr>
              <a:t>Yogyakarta, Indonesia  </a:t>
            </a:r>
            <a:endParaRPr lang="ko-KR" altLang="ko-KR" sz="2200" kern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65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0CBCA-3CAC-486E-A0B9-46B6C5FF1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251385" cy="549275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r>
              <a:rPr lang="en-GB" sz="3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Activities in 2022</a:t>
            </a:r>
            <a:endParaRPr lang="en-US" sz="3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슬라이드 번호 개체 틀 2"/>
          <p:cNvSpPr txBox="1">
            <a:spLocks/>
          </p:cNvSpPr>
          <p:nvPr/>
        </p:nvSpPr>
        <p:spPr>
          <a:xfrm>
            <a:off x="9466147" y="6356274"/>
            <a:ext cx="1449366" cy="365115"/>
          </a:xfr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9pPr>
          </a:lstStyle>
          <a:p>
            <a:pPr algn="r"/>
            <a:fld id="{9832E71B-43FB-4D79-8E6B-F8E545A58E0A}" type="slidenum">
              <a:rPr lang="ko-KR" alt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r"/>
              <a:t>4</a:t>
            </a:fld>
            <a:r>
              <a:rPr lang="en-US" altLang="ko-K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/7</a:t>
            </a:r>
            <a:endParaRPr lang="en-US" altLang="ko-KR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0934859A-B63D-8F64-C517-D70B025857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120926"/>
              </p:ext>
            </p:extLst>
          </p:nvPr>
        </p:nvGraphicFramePr>
        <p:xfrm>
          <a:off x="335912" y="4102722"/>
          <a:ext cx="11300463" cy="216027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7149679">
                  <a:extLst>
                    <a:ext uri="{9D8B030D-6E8A-4147-A177-3AD203B41FA5}">
                      <a16:colId xmlns:a16="http://schemas.microsoft.com/office/drawing/2014/main" val="1282187177"/>
                    </a:ext>
                  </a:extLst>
                </a:gridCol>
                <a:gridCol w="2661169">
                  <a:extLst>
                    <a:ext uri="{9D8B030D-6E8A-4147-A177-3AD203B41FA5}">
                      <a16:colId xmlns:a16="http://schemas.microsoft.com/office/drawing/2014/main" val="3489606215"/>
                    </a:ext>
                  </a:extLst>
                </a:gridCol>
                <a:gridCol w="1489615">
                  <a:extLst>
                    <a:ext uri="{9D8B030D-6E8A-4147-A177-3AD203B41FA5}">
                      <a16:colId xmlns:a16="http://schemas.microsoft.com/office/drawing/2014/main" val="1888402585"/>
                    </a:ext>
                  </a:extLst>
                </a:gridCol>
              </a:tblGrid>
              <a:tr h="5034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Programmes</a:t>
                      </a:r>
                      <a:endParaRPr lang="ko-KR" sz="22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solidFill>
                            <a:schemeClr val="tx1"/>
                          </a:solidFill>
                          <a:effectLst/>
                        </a:rPr>
                        <a:t>Date / MSs</a:t>
                      </a:r>
                      <a:endParaRPr lang="ko-KR" sz="22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2200" kern="100" dirty="0">
                          <a:solidFill>
                            <a:schemeClr val="tx1"/>
                          </a:solidFill>
                          <a:effectLst/>
                        </a:rPr>
                        <a:t>Part</a:t>
                      </a:r>
                      <a:r>
                        <a:rPr lang="en-US" sz="2200" kern="100" dirty="0">
                          <a:solidFill>
                            <a:schemeClr val="tx1"/>
                          </a:solidFill>
                          <a:effectLst/>
                        </a:rPr>
                        <a:t>/ </a:t>
                      </a:r>
                      <a:r>
                        <a:rPr lang="en-US" altLang="ko-KR" sz="2200" kern="100" dirty="0">
                          <a:solidFill>
                            <a:schemeClr val="tx1"/>
                          </a:solidFill>
                          <a:effectLst/>
                        </a:rPr>
                        <a:t>MSs</a:t>
                      </a:r>
                      <a:endParaRPr lang="ko-KR" sz="22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605342"/>
                  </a:ext>
                </a:extLst>
              </a:tr>
              <a:tr h="8511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b="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P-37 Developing </a:t>
                      </a:r>
                      <a:r>
                        <a:rPr lang="en-US" sz="22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Implementing a Regional framework for Disaster Mitigation and Management (Hybrid-mod)</a:t>
                      </a:r>
                      <a:endParaRPr lang="ko-KR" sz="22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6 - 8 Sep. </a:t>
                      </a:r>
                      <a:r>
                        <a:rPr lang="en-US" sz="2200" b="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 /</a:t>
                      </a:r>
                      <a:endParaRPr lang="ko-KR" sz="22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Jakarta, Indonesia</a:t>
                      </a:r>
                      <a:endParaRPr lang="ko-KR" sz="22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22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/</a:t>
                      </a:r>
                      <a:r>
                        <a:rPr lang="en-US" sz="22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9</a:t>
                      </a:r>
                      <a:endParaRPr lang="ko-KR" sz="22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876907"/>
                  </a:ext>
                </a:extLst>
              </a:tr>
              <a:tr h="8055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ko-KR" sz="22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Hydrographic Data Managements to Support Disaster </a:t>
                      </a:r>
                      <a:r>
                        <a:rPr lang="en-US" altLang="ko-KR" sz="2200" b="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Relief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200" b="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(Hybrid-mod)</a:t>
                      </a:r>
                      <a:endParaRPr lang="ko-KR" altLang="ko-KR" sz="2200" b="0" kern="1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2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25 -28 Oct. </a:t>
                      </a:r>
                      <a:r>
                        <a:rPr lang="en-US" altLang="zh-CN" sz="2200" b="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 / </a:t>
                      </a:r>
                      <a:endParaRPr lang="en-US" altLang="zh-CN" sz="22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2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Shanghai, China</a:t>
                      </a:r>
                      <a:endParaRPr lang="ko-KR" altLang="en-US" sz="22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22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 / 8</a:t>
                      </a:r>
                      <a:endParaRPr lang="ko-KR" sz="22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884634"/>
                  </a:ext>
                </a:extLst>
              </a:tr>
            </a:tbl>
          </a:graphicData>
        </a:graphic>
      </p:graphicFrame>
      <p:pic>
        <p:nvPicPr>
          <p:cNvPr id="10" name="图片 5" descr="587822432967380005">
            <a:extLst>
              <a:ext uri="{FF2B5EF4-FFF2-40B4-BE49-F238E27FC236}">
                <a16:creationId xmlns:a16="http://schemas.microsoft.com/office/drawing/2014/main" id="{7694783C-1D5A-0274-0DBB-4CDFC8C11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914400"/>
            <a:ext cx="5235575" cy="2884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B6042574-6CCF-B5A7-A6E6-BF980268A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15" y="1108758"/>
            <a:ext cx="2912390" cy="1939871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E9588A4E-8A68-8520-368D-F65C4926F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160" y="2014813"/>
            <a:ext cx="2912391" cy="1935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162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0CBCA-3CAC-486E-A0B9-46B6C5FF1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251385" cy="549275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CB plans</a:t>
            </a:r>
            <a:endParaRPr lang="en-US" sz="3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슬라이드 번호 개체 틀 2"/>
          <p:cNvSpPr txBox="1">
            <a:spLocks/>
          </p:cNvSpPr>
          <p:nvPr/>
        </p:nvSpPr>
        <p:spPr>
          <a:xfrm>
            <a:off x="9466147" y="6356274"/>
            <a:ext cx="1449366" cy="365115"/>
          </a:xfr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9pPr>
          </a:lstStyle>
          <a:p>
            <a:pPr algn="r"/>
            <a:fld id="{9832E71B-43FB-4D79-8E6B-F8E545A58E0A}" type="slidenum">
              <a:rPr lang="ko-KR" alt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r"/>
              <a:t>5</a:t>
            </a:fld>
            <a:r>
              <a:rPr lang="en-US" altLang="ko-K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/7</a:t>
            </a:r>
            <a:endParaRPr lang="en-US" altLang="ko-KR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CD2CA3-6A6A-183F-62AA-215F9B56BC43}"/>
              </a:ext>
            </a:extLst>
          </p:cNvPr>
          <p:cNvSpPr txBox="1"/>
          <p:nvPr/>
        </p:nvSpPr>
        <p:spPr>
          <a:xfrm>
            <a:off x="660718" y="964000"/>
            <a:ext cx="2479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500" b="1">
                <a:ln/>
                <a:solidFill>
                  <a:schemeClr val="bg1">
                    <a:lumMod val="9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ea"/>
                <a:cs typeface="Arial" panose="020B0604020202020204" pitchFamily="34" charset="0"/>
              </a:defRPr>
            </a:lvl1pPr>
          </a:lstStyle>
          <a:p>
            <a:r>
              <a:rPr lang="en-US" altLang="ko-KR" sz="2400" dirty="0">
                <a:solidFill>
                  <a:schemeClr val="tx1"/>
                </a:solidFill>
                <a:latin typeface="+mn-lt"/>
              </a:rPr>
              <a:t>Allocated by CBSC</a:t>
            </a:r>
            <a:endParaRPr lang="ko-KR" altLang="en-US" sz="24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803348"/>
              </p:ext>
            </p:extLst>
          </p:nvPr>
        </p:nvGraphicFramePr>
        <p:xfrm>
          <a:off x="533400" y="1638300"/>
          <a:ext cx="10820400" cy="381267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320691">
                  <a:extLst>
                    <a:ext uri="{9D8B030D-6E8A-4147-A177-3AD203B41FA5}">
                      <a16:colId xmlns:a16="http://schemas.microsoft.com/office/drawing/2014/main" val="3162949814"/>
                    </a:ext>
                  </a:extLst>
                </a:gridCol>
                <a:gridCol w="4328194">
                  <a:extLst>
                    <a:ext uri="{9D8B030D-6E8A-4147-A177-3AD203B41FA5}">
                      <a16:colId xmlns:a16="http://schemas.microsoft.com/office/drawing/2014/main" val="289896357"/>
                    </a:ext>
                  </a:extLst>
                </a:gridCol>
                <a:gridCol w="2737504">
                  <a:extLst>
                    <a:ext uri="{9D8B030D-6E8A-4147-A177-3AD203B41FA5}">
                      <a16:colId xmlns:a16="http://schemas.microsoft.com/office/drawing/2014/main" val="3123349679"/>
                    </a:ext>
                  </a:extLst>
                </a:gridCol>
                <a:gridCol w="2434011">
                  <a:extLst>
                    <a:ext uri="{9D8B030D-6E8A-4147-A177-3AD203B41FA5}">
                      <a16:colId xmlns:a16="http://schemas.microsoft.com/office/drawing/2014/main" val="46923997"/>
                    </a:ext>
                  </a:extLst>
                </a:gridCol>
              </a:tblGrid>
              <a:tr h="9048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Year</a:t>
                      </a:r>
                      <a:endParaRPr lang="ko-KR" sz="2400" b="1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Programmes</a:t>
                      </a:r>
                      <a:endParaRPr lang="ko-KR" sz="2400" b="1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Date / Budget </a:t>
                      </a:r>
                      <a:endParaRPr lang="ko-KR" sz="2400" b="1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Venue</a:t>
                      </a:r>
                      <a:endParaRPr lang="ko-KR" sz="2400" b="1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Status</a:t>
                      </a:r>
                      <a:endParaRPr lang="ko-KR" sz="2400" b="1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57062612"/>
                  </a:ext>
                </a:extLst>
              </a:tr>
              <a:tr h="15125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2023</a:t>
                      </a:r>
                      <a:endParaRPr lang="ko-KR" sz="24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286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  <a:sym typeface="Arial"/>
                        </a:rPr>
                        <a:t>Hydrography for Disaster Mitigation and Humanitarian Support (P-11) </a:t>
                      </a:r>
                      <a:endParaRPr lang="ko-KR" sz="24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286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TBD / </a:t>
                      </a:r>
                      <a:r>
                        <a:rPr lang="en-US" altLang="ko-KR" sz="2400" b="0" dirty="0">
                          <a:latin typeface="+mn-lt"/>
                        </a:rPr>
                        <a:t>22,360 €</a:t>
                      </a:r>
                      <a:r>
                        <a:rPr lang="en-US" sz="24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 </a:t>
                      </a:r>
                    </a:p>
                    <a:p>
                      <a:pPr marL="6286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China</a:t>
                      </a:r>
                      <a:endParaRPr lang="ko-KR" sz="24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Planned</a:t>
                      </a:r>
                      <a:endParaRPr lang="ko-KR" sz="24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(from 2021 P-11)</a:t>
                      </a:r>
                      <a:endParaRPr lang="ko-KR" sz="24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21057"/>
                  </a:ext>
                </a:extLst>
              </a:tr>
              <a:tr h="1202820">
                <a:tc>
                  <a:txBody>
                    <a:bodyPr/>
                    <a:lstStyle/>
                    <a:p>
                      <a:pPr marL="184785" marR="18923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2024</a:t>
                      </a:r>
                      <a:endParaRPr lang="ko-KR" sz="24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286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0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Technical Visit to </a:t>
                      </a:r>
                      <a:r>
                        <a:rPr lang="en-US" sz="2400" b="0" i="0" u="none" strike="noStrike" kern="1200" cap="non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Cambodia (</a:t>
                      </a:r>
                      <a:r>
                        <a:rPr lang="en-US" sz="2400" b="0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A-15)</a:t>
                      </a:r>
                      <a:endParaRPr lang="ko-KR" altLang="en-US" sz="2400" b="0" i="0" u="none" strike="noStrike" kern="1200" cap="non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286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TBD / €</a:t>
                      </a:r>
                      <a:r>
                        <a:rPr lang="en-US" altLang="ko-KR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5,720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</a:t>
                      </a:r>
                      <a:endParaRPr lang="ko-KR" altLang="en-US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286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Cambodia</a:t>
                      </a:r>
                      <a:endParaRPr lang="ko-KR" sz="24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Planned</a:t>
                      </a:r>
                      <a:endParaRPr lang="ko-KR" sz="24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(from 2021 A-08)</a:t>
                      </a:r>
                      <a:endParaRPr lang="ko-KR" sz="24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457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592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0CBCA-3CAC-486E-A0B9-46B6C5FF1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251385" cy="549275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r>
              <a:rPr lang="en-GB" sz="3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Raised issue</a:t>
            </a:r>
            <a:endParaRPr lang="en-US" sz="3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슬라이드 번호 개체 틀 2"/>
          <p:cNvSpPr txBox="1">
            <a:spLocks/>
          </p:cNvSpPr>
          <p:nvPr/>
        </p:nvSpPr>
        <p:spPr>
          <a:xfrm>
            <a:off x="9466147" y="6356274"/>
            <a:ext cx="1449366" cy="365115"/>
          </a:xfr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9pPr>
          </a:lstStyle>
          <a:p>
            <a:pPr algn="r"/>
            <a:fld id="{9832E71B-43FB-4D79-8E6B-F8E545A58E0A}" type="slidenum">
              <a:rPr lang="ko-KR" alt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r"/>
              <a:t>6</a:t>
            </a:fld>
            <a:r>
              <a:rPr lang="en-US" altLang="ko-K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/7</a:t>
            </a:r>
            <a:endParaRPr lang="en-US" altLang="ko-KR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3872" y="2481024"/>
            <a:ext cx="11049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>
                <a:cs typeface="Arial" panose="020B0604020202020204" pitchFamily="34" charset="0"/>
              </a:rPr>
              <a:t>2. TRDC BOD to deliver S-100 training for the member states to implement S-100 regarding the IHO S-100 roadmap </a:t>
            </a:r>
            <a:endParaRPr lang="ko-KR" altLang="en-US" sz="2500" dirty="0"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3872" y="1419225"/>
            <a:ext cx="11049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>
                <a:cs typeface="Arial" panose="020B0604020202020204" pitchFamily="34" charset="0"/>
              </a:rPr>
              <a:t>1. </a:t>
            </a:r>
            <a:r>
              <a:rPr lang="en-US" altLang="ko-KR" sz="2500" b="1" dirty="0">
                <a:cs typeface="Arial" panose="020B0604020202020204" pitchFamily="34" charset="0"/>
              </a:rPr>
              <a:t>CB activities are necessary </a:t>
            </a:r>
            <a:r>
              <a:rPr lang="en-US" altLang="ko-KR" sz="2500" dirty="0">
                <a:cs typeface="Arial" panose="020B0604020202020204" pitchFamily="34" charset="0"/>
              </a:rPr>
              <a:t>in order to </a:t>
            </a:r>
            <a:r>
              <a:rPr lang="en-US" altLang="ko-KR" sz="2500" b="1" dirty="0">
                <a:cs typeface="Arial" panose="020B0604020202020204" pitchFamily="34" charset="0"/>
              </a:rPr>
              <a:t>reduce the hydrographic technology gap </a:t>
            </a:r>
            <a:r>
              <a:rPr lang="en-US" altLang="ko-KR" sz="2500" dirty="0">
                <a:cs typeface="Arial" panose="020B0604020202020204" pitchFamily="34" charset="0"/>
              </a:rPr>
              <a:t>among our regions and to develop together.</a:t>
            </a:r>
            <a:endParaRPr lang="ko-KR" altLang="en-US" sz="2500" dirty="0"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F21D33-585A-F2D3-0C9E-AAE83CC2865F}"/>
              </a:ext>
            </a:extLst>
          </p:cNvPr>
          <p:cNvSpPr txBox="1"/>
          <p:nvPr/>
        </p:nvSpPr>
        <p:spPr>
          <a:xfrm>
            <a:off x="76197" y="3335094"/>
            <a:ext cx="11887200" cy="609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ko-KR" sz="2500" dirty="0">
                <a:cs typeface="Arial" panose="020B0604020202020204" pitchFamily="34" charset="0"/>
              </a:rPr>
              <a:t>3. ROK, Singapore and Malaysia modify and uploads TFT materials to EAHC Website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378864-EDA8-8795-55FC-C8C4A6A6490C}"/>
              </a:ext>
            </a:extLst>
          </p:cNvPr>
          <p:cNvSpPr txBox="1"/>
          <p:nvPr/>
        </p:nvSpPr>
        <p:spPr>
          <a:xfrm>
            <a:off x="85722" y="4066359"/>
            <a:ext cx="11727180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altLang="ko-KR" sz="2500" dirty="0">
                <a:cs typeface="Arial" panose="020B0604020202020204" pitchFamily="34" charset="0"/>
              </a:rPr>
              <a:t>4. </a:t>
            </a:r>
            <a:r>
              <a:rPr lang="en-US" altLang="ko-KR" sz="2500" dirty="0">
                <a:cs typeface="Arial" panose="020B0604020202020204" pitchFamily="34" charset="0"/>
              </a:rPr>
              <a:t>The new Chair of EAHC TRDC-BOD was selected Captain </a:t>
            </a:r>
            <a:r>
              <a:rPr lang="en-US" altLang="ko-KR" sz="2500" dirty="0" err="1">
                <a:cs typeface="Arial" panose="020B0604020202020204" pitchFamily="34" charset="0"/>
              </a:rPr>
              <a:t>Renny</a:t>
            </a:r>
            <a:r>
              <a:rPr lang="en-US" altLang="ko-KR" sz="2500" dirty="0">
                <a:cs typeface="Arial" panose="020B0604020202020204" pitchFamily="34" charset="0"/>
              </a:rPr>
              <a:t> </a:t>
            </a:r>
            <a:r>
              <a:rPr lang="en-US" altLang="ko-KR" sz="2500" dirty="0" err="1" smtClean="0">
                <a:cs typeface="Arial" panose="020B0604020202020204" pitchFamily="34" charset="0"/>
              </a:rPr>
              <a:t>Lilik</a:t>
            </a:r>
            <a:r>
              <a:rPr lang="en-US" altLang="ko-KR" sz="2500" dirty="0" smtClean="0">
                <a:cs typeface="Arial" panose="020B0604020202020204" pitchFamily="34" charset="0"/>
              </a:rPr>
              <a:t> </a:t>
            </a:r>
            <a:r>
              <a:rPr lang="en-US" altLang="ko-KR" sz="2500" dirty="0" err="1" smtClean="0">
                <a:cs typeface="Arial" panose="020B0604020202020204" pitchFamily="34" charset="0"/>
              </a:rPr>
              <a:t>Asmoro</a:t>
            </a:r>
            <a:r>
              <a:rPr lang="en-US" altLang="ko-KR" sz="2500" dirty="0" smtClean="0">
                <a:cs typeface="Arial" panose="020B0604020202020204" pitchFamily="34" charset="0"/>
              </a:rPr>
              <a:t> </a:t>
            </a:r>
            <a:r>
              <a:rPr lang="en-US" altLang="ko-KR" sz="2500" dirty="0">
                <a:cs typeface="Arial" panose="020B0604020202020204" pitchFamily="34" charset="0"/>
              </a:rPr>
              <a:t>form </a:t>
            </a:r>
            <a:r>
              <a:rPr lang="en-US" altLang="ko-KR" sz="2500" dirty="0" smtClean="0">
                <a:cs typeface="Arial" panose="020B0604020202020204" pitchFamily="34" charset="0"/>
              </a:rPr>
              <a:t>	Indonesia </a:t>
            </a:r>
            <a:r>
              <a:rPr lang="en-US" altLang="ko-KR" sz="2500" dirty="0">
                <a:cs typeface="Arial" panose="020B0604020202020204" pitchFamily="34" charset="0"/>
              </a:rPr>
              <a:t>on 2023</a:t>
            </a:r>
          </a:p>
          <a:p>
            <a:pPr lvl="1"/>
            <a:r>
              <a:rPr lang="en-US" altLang="ko-KR" sz="2500" dirty="0">
                <a:cs typeface="Arial" panose="020B0604020202020204" pitchFamily="34" charset="0"/>
              </a:rPr>
              <a:t> </a:t>
            </a:r>
            <a:r>
              <a:rPr lang="en-US" altLang="ko-KR" sz="2500" dirty="0">
                <a:cs typeface="Arial" panose="020B0604020202020204" pitchFamily="34" charset="0"/>
              </a:rPr>
              <a:t>- Vice </a:t>
            </a:r>
            <a:r>
              <a:rPr lang="en-US" altLang="ko-KR" sz="2500" dirty="0">
                <a:cs typeface="Arial" panose="020B0604020202020204" pitchFamily="34" charset="0"/>
              </a:rPr>
              <a:t>Chair and </a:t>
            </a:r>
            <a:r>
              <a:rPr lang="en-US" altLang="ko-KR" sz="2500" dirty="0">
                <a:cs typeface="Arial" panose="020B0604020202020204" pitchFamily="34" charset="0"/>
              </a:rPr>
              <a:t>EAHC CB </a:t>
            </a:r>
            <a:r>
              <a:rPr lang="en-US" altLang="ko-KR" sz="2500" dirty="0">
                <a:cs typeface="Arial" panose="020B0604020202020204" pitchFamily="34" charset="0"/>
              </a:rPr>
              <a:t>coordinator </a:t>
            </a:r>
            <a:r>
              <a:rPr lang="en-US" altLang="ko-KR" sz="2500" dirty="0">
                <a:cs typeface="Arial" panose="020B0604020202020204" pitchFamily="34" charset="0"/>
              </a:rPr>
              <a:t>will be selected 2024</a:t>
            </a:r>
            <a:endParaRPr lang="en-US" altLang="ko-KR" sz="25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18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0CBCA-3CAC-486E-A0B9-46B6C5FF1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251385" cy="549275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r>
              <a:rPr lang="en-GB" sz="3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GB" sz="3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required </a:t>
            </a:r>
            <a:endParaRPr lang="en-US" sz="3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B6D3E-28D8-47C5-829C-60BBA67DC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9328"/>
            <a:ext cx="10515600" cy="143342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Take note of this report.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Take any other actions considered 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appropriate.</a:t>
            </a:r>
            <a:endParaRPr lang="en-US" dirty="0"/>
          </a:p>
        </p:txBody>
      </p:sp>
      <p:sp>
        <p:nvSpPr>
          <p:cNvPr id="4" name="슬라이드 번호 개체 틀 2"/>
          <p:cNvSpPr txBox="1">
            <a:spLocks/>
          </p:cNvSpPr>
          <p:nvPr/>
        </p:nvSpPr>
        <p:spPr>
          <a:xfrm>
            <a:off x="9466147" y="6356274"/>
            <a:ext cx="1449366" cy="365115"/>
          </a:xfr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9pPr>
          </a:lstStyle>
          <a:p>
            <a:pPr algn="r"/>
            <a:fld id="{9832E71B-43FB-4D79-8E6B-F8E545A58E0A}" type="slidenum">
              <a:rPr lang="ko-KR" alt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r"/>
              <a:t>7</a:t>
            </a:fld>
            <a:r>
              <a:rPr lang="en-US" altLang="ko-K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/7</a:t>
            </a:r>
            <a:endParaRPr lang="en-US" altLang="ko-KR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2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9050">
          <a:solidFill>
            <a:srgbClr val="FF33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1130</TotalTime>
  <Words>294</Words>
  <Application>Microsoft Office PowerPoint</Application>
  <PresentationFormat>와이드스크린</PresentationFormat>
  <Paragraphs>63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4" baseType="lpstr">
      <vt:lpstr>游ゴシック</vt:lpstr>
      <vt:lpstr>游ゴシック Light</vt:lpstr>
      <vt:lpstr>맑은 고딕</vt:lpstr>
      <vt:lpstr>Arial</vt:lpstr>
      <vt:lpstr>Calibri</vt:lpstr>
      <vt:lpstr>Calibri Light</vt:lpstr>
      <vt:lpstr>Office Theme</vt:lpstr>
      <vt:lpstr>PowerPoint 프레젠테이션</vt:lpstr>
      <vt:lpstr>Items</vt:lpstr>
      <vt:lpstr>1. Meetings</vt:lpstr>
      <vt:lpstr>2. Activities in 2022</vt:lpstr>
      <vt:lpstr>3. CB plans</vt:lpstr>
      <vt:lpstr>4. Raised issue</vt:lpstr>
      <vt:lpstr>5. Action required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1st Technical Coordination Meeting 22Sep2020</dc:title>
  <dc:creator>Alberto Costa Neves</dc:creator>
  <cp:lastModifiedBy>user</cp:lastModifiedBy>
  <cp:revision>86</cp:revision>
  <cp:lastPrinted>2022-02-14T01:26:20Z</cp:lastPrinted>
  <dcterms:created xsi:type="dcterms:W3CDTF">2020-09-20T17:50:33Z</dcterms:created>
  <dcterms:modified xsi:type="dcterms:W3CDTF">2023-03-13T09:41:35Z</dcterms:modified>
</cp:coreProperties>
</file>