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0630" autoAdjust="0"/>
  </p:normalViewPr>
  <p:slideViewPr>
    <p:cSldViewPr snapToGrid="0">
      <p:cViewPr varScale="1">
        <p:scale>
          <a:sx n="48" d="100"/>
          <a:sy n="48" d="100"/>
        </p:scale>
        <p:origin x="144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AB692-FD23-4008-AF20-C08780D1654B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A9691-2508-468D-97F3-1A51A38D5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3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A9691-2508-468D-97F3-1A51A38D53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A9691-2508-468D-97F3-1A51A38D53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31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A9691-2508-468D-97F3-1A51A38D53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7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A9691-2508-468D-97F3-1A51A38D53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63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A9691-2508-468D-97F3-1A51A38D53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1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A9691-2508-468D-97F3-1A51A38D53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62E2AD2-3C00-4E35-B290-A79E510E86D7}"/>
              </a:ext>
            </a:extLst>
          </p:cNvPr>
          <p:cNvSpPr txBox="1">
            <a:spLocks/>
          </p:cNvSpPr>
          <p:nvPr userDrawn="1"/>
        </p:nvSpPr>
        <p:spPr>
          <a:xfrm>
            <a:off x="3855457" y="6311900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 Intersessional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 2023</a:t>
            </a:r>
          </a:p>
        </p:txBody>
      </p:sp>
      <p:sp>
        <p:nvSpPr>
          <p:cNvPr id="10" name="AACG_CaveatHeader_Shape">
            <a:extLst>
              <a:ext uri="{FF2B5EF4-FFF2-40B4-BE49-F238E27FC236}">
                <a16:creationId xmlns:a16="http://schemas.microsoft.com/office/drawing/2014/main" id="{380EFC19-C3A0-4E70-8EB1-7E2C988DF59A}"/>
              </a:ext>
            </a:extLst>
          </p:cNvPr>
          <p:cNvSpPr txBox="1"/>
          <p:nvPr userDrawn="1"/>
        </p:nvSpPr>
        <p:spPr>
          <a:xfrm>
            <a:off x="0" y="279400"/>
            <a:ext cx="12192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C-17 Revision</a:t>
            </a:r>
          </a:p>
          <a:p>
            <a:endParaRPr kumimoji="1" lang="en-US" altLang="ja-JP" sz="14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MSDIWG</a:t>
            </a:r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48172" y="6279867"/>
            <a:ext cx="291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CBSC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4A1B1F-A5F4-460D-8E33-0408A6418A74}"/>
              </a:ext>
            </a:extLst>
          </p:cNvPr>
          <p:cNvSpPr txBox="1"/>
          <p:nvPr/>
        </p:nvSpPr>
        <p:spPr>
          <a:xfrm>
            <a:off x="250522" y="3685698"/>
            <a:ext cx="1159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Spatial Data Infrastructures “The Marine Dimension”</a:t>
            </a:r>
          </a:p>
          <a:p>
            <a:pPr algn="ctr"/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Guidance for Hydrographic Offices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MSDIWG11 2020</a:t>
            </a:r>
            <a:r>
              <a:rPr lang="en-US" dirty="0"/>
              <a:t>: Consider the review and update of C-17 v.2 (2017)</a:t>
            </a:r>
          </a:p>
          <a:p>
            <a:pPr lvl="1"/>
            <a:r>
              <a:rPr lang="en-US" dirty="0"/>
              <a:t>Incorporate IHO Strategic Plan, IHO-OGC MSDI CDS, </a:t>
            </a:r>
            <a:r>
              <a:rPr lang="en-US" dirty="0" err="1"/>
              <a:t>BoK</a:t>
            </a:r>
            <a:r>
              <a:rPr lang="en-US" dirty="0"/>
              <a:t>, FAIR Principles, S-100</a:t>
            </a:r>
          </a:p>
          <a:p>
            <a:pPr lvl="1"/>
            <a:r>
              <a:rPr lang="en-US" dirty="0"/>
              <a:t>IGIF Structure</a:t>
            </a:r>
          </a:p>
          <a:p>
            <a:pPr lvl="1"/>
            <a:endParaRPr lang="en-US" dirty="0"/>
          </a:p>
          <a:p>
            <a:r>
              <a:rPr lang="en-US" b="1" dirty="0"/>
              <a:t>MSDIWG13 2022</a:t>
            </a:r>
            <a:r>
              <a:rPr lang="en-US" dirty="0"/>
              <a:t>: Formed core drafting team</a:t>
            </a:r>
          </a:p>
          <a:p>
            <a:pPr lvl="1"/>
            <a:r>
              <a:rPr lang="en-US" dirty="0"/>
              <a:t>Led by Singapore, Italy, U.S.</a:t>
            </a:r>
          </a:p>
          <a:p>
            <a:pPr lvl="1"/>
            <a:r>
              <a:rPr lang="en-US" dirty="0"/>
              <a:t>Participation from many MS and exert contributors</a:t>
            </a:r>
          </a:p>
          <a:p>
            <a:pPr lvl="1"/>
            <a:r>
              <a:rPr lang="en-US" dirty="0"/>
              <a:t>First meeting 17 Aug 2022</a:t>
            </a:r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42A1-81F4-41E5-88D5-5AFF952B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60238-D758-4BF0-BA64-D9C200ADB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v.2 (2017) to v.3 (2023)</a:t>
            </a:r>
          </a:p>
          <a:p>
            <a:r>
              <a:rPr lang="en-US" dirty="0"/>
              <a:t>“Cookbook” for HOs to set-up their MSDIs</a:t>
            </a:r>
          </a:p>
          <a:p>
            <a:r>
              <a:rPr lang="en-US" dirty="0"/>
              <a:t>4 pillars to 9 pathways (IGIF)</a:t>
            </a:r>
          </a:p>
          <a:p>
            <a:r>
              <a:rPr lang="en-US" dirty="0"/>
              <a:t>Role of HOs</a:t>
            </a:r>
          </a:p>
          <a:p>
            <a:r>
              <a:rPr lang="en-US" dirty="0"/>
              <a:t>Best practices and principles for MSDI</a:t>
            </a:r>
          </a:p>
          <a:p>
            <a:r>
              <a:rPr lang="en-US" dirty="0"/>
              <a:t>Guidance on S-100 from MSDI perspective</a:t>
            </a:r>
          </a:p>
          <a:p>
            <a:r>
              <a:rPr lang="en-US" dirty="0"/>
              <a:t>MSDI case studies</a:t>
            </a:r>
          </a:p>
          <a:p>
            <a:r>
              <a:rPr lang="en-US" dirty="0"/>
              <a:t>Electronic/ living version of C-17 for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E6753F-57F9-4077-9B8B-34FBD85DD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766" y="848880"/>
            <a:ext cx="3228975" cy="447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175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9E40-03E4-42BE-A875-951E61DD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5F9DA-EA04-4264-A85A-F41D339B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12 Aug – 29 Aug 2022 </a:t>
            </a:r>
            <a:r>
              <a:rPr lang="en-US" dirty="0"/>
              <a:t>– Objectives and Outline, identify contributors</a:t>
            </a:r>
          </a:p>
          <a:p>
            <a:r>
              <a:rPr lang="en-US" b="1" dirty="0"/>
              <a:t>30 Aug – 30 Nov 2022 </a:t>
            </a:r>
            <a:r>
              <a:rPr lang="en-US" dirty="0"/>
              <a:t>– Drafting (update and new sections) </a:t>
            </a:r>
          </a:p>
          <a:p>
            <a:r>
              <a:rPr lang="en-SG" b="1" dirty="0"/>
              <a:t>1 Dec – 20 Jan 2023 </a:t>
            </a:r>
            <a:r>
              <a:rPr lang="en-SG" dirty="0"/>
              <a:t>– Core drafting team edit and comment</a:t>
            </a:r>
          </a:p>
          <a:p>
            <a:r>
              <a:rPr lang="en-SG" b="1" dirty="0"/>
              <a:t>23 Jan – 29 Jan 2023 </a:t>
            </a:r>
            <a:r>
              <a:rPr lang="en-SG" dirty="0"/>
              <a:t>– Circulate draft and post for review</a:t>
            </a:r>
          </a:p>
          <a:p>
            <a:r>
              <a:rPr lang="en-SG" b="1" dirty="0"/>
              <a:t>30 Jan – 3 Feb</a:t>
            </a:r>
            <a:r>
              <a:rPr lang="en-SG" dirty="0"/>
              <a:t>: IHO MSDIWG 14, Italy – Present first draft update; breakout session for members to review and comment on the sections</a:t>
            </a:r>
          </a:p>
        </p:txBody>
      </p:sp>
    </p:spTree>
    <p:extLst>
      <p:ext uri="{BB962C8B-B14F-4D97-AF65-F5344CB8AC3E}">
        <p14:creationId xmlns:p14="http://schemas.microsoft.com/office/powerpoint/2010/main" val="278765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539E-D270-4458-B05D-15D1952B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F2984-85A1-4915-AC30-453585793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Post-MSDIWG14: </a:t>
            </a:r>
          </a:p>
          <a:p>
            <a:pPr lvl="1"/>
            <a:r>
              <a:rPr lang="en-US" dirty="0"/>
              <a:t>Consolidation of group comments and email circulation for further comment</a:t>
            </a:r>
          </a:p>
          <a:p>
            <a:pPr lvl="1"/>
            <a:r>
              <a:rPr lang="en-US" dirty="0"/>
              <a:t>MSDIWG to provide comments via Google Doc link (to be shared)</a:t>
            </a:r>
          </a:p>
          <a:p>
            <a:pPr lvl="1"/>
            <a:r>
              <a:rPr lang="en-US" b="1" dirty="0"/>
              <a:t>Case Study Submission</a:t>
            </a:r>
          </a:p>
          <a:p>
            <a:pPr lvl="1"/>
            <a:r>
              <a:rPr lang="en-US" dirty="0"/>
              <a:t>Infographic standardization – special thanks to Germany (BSH)</a:t>
            </a:r>
          </a:p>
          <a:p>
            <a:pPr lvl="1"/>
            <a:r>
              <a:rPr lang="en-US" dirty="0"/>
              <a:t>Final email circulation</a:t>
            </a:r>
          </a:p>
          <a:p>
            <a:r>
              <a:rPr lang="en-US" dirty="0"/>
              <a:t>C-17 v.3.0 MSDIWG approval</a:t>
            </a:r>
          </a:p>
          <a:p>
            <a:r>
              <a:rPr lang="en-US" dirty="0"/>
              <a:t>Capacity Building Sub-Committee approval</a:t>
            </a:r>
          </a:p>
          <a:p>
            <a:r>
              <a:rPr lang="en-US" dirty="0"/>
              <a:t>IRCC approval – June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0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F0ABD-3A5D-4F27-9E18-E0884E3C4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7B0AC-444C-4F0D-9E8A-DFE1BDFD8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99" y="1542473"/>
            <a:ext cx="11085945" cy="4619769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600" b="1" dirty="0"/>
              <a:t>Chapter 1: Introduction and Background – The Current Landscape</a:t>
            </a:r>
          </a:p>
          <a:p>
            <a:pPr marL="0" indent="0">
              <a:spcBef>
                <a:spcPts val="200"/>
              </a:spcBef>
              <a:buNone/>
            </a:pPr>
            <a:endParaRPr lang="en-US" sz="1600" b="1" dirty="0"/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/>
              <a:t>Chapter 2: Role of the Hydrographic Office and MSDI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  <a:r>
              <a:rPr lang="en-US" sz="1600" b="1" dirty="0"/>
              <a:t>2.1</a:t>
            </a:r>
            <a:r>
              <a:rPr lang="en-US" sz="1600" dirty="0"/>
              <a:t> Traditional Role of Hydrographic Offices 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  <a:r>
              <a:rPr lang="en-US" sz="1600" b="1" dirty="0"/>
              <a:t>2.2</a:t>
            </a:r>
            <a:r>
              <a:rPr lang="en-US" sz="1600" dirty="0"/>
              <a:t> Why is MSDI important to Hydrographic Offices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  <a:r>
              <a:rPr lang="en-US" sz="1600" b="1" dirty="0"/>
              <a:t>2.3</a:t>
            </a:r>
            <a:r>
              <a:rPr lang="en-US" sz="1600" dirty="0"/>
              <a:t> Several aspects seeking MSDI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  <a:r>
              <a:rPr lang="en-US" sz="1600" b="1" dirty="0"/>
              <a:t>2.4</a:t>
            </a:r>
            <a:r>
              <a:rPr lang="en-US" sz="1600" dirty="0"/>
              <a:t> Third party data incorporation methods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en-US" sz="16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/>
              <a:t>Chapter 3: MSDI Maturity</a:t>
            </a:r>
          </a:p>
          <a:p>
            <a:pPr marL="0" indent="0">
              <a:spcBef>
                <a:spcPts val="200"/>
              </a:spcBef>
              <a:buNone/>
            </a:pPr>
            <a:endParaRPr lang="en-US" sz="1600" b="1" dirty="0"/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/>
              <a:t>Chapter 4: IGIF 9 Pathways from the Hydrographic Office Perspective</a:t>
            </a:r>
          </a:p>
          <a:p>
            <a:pPr marL="461963" indent="0">
              <a:spcBef>
                <a:spcPts val="200"/>
              </a:spcBef>
              <a:buNone/>
            </a:pPr>
            <a:r>
              <a:rPr lang="en-US" sz="1600" b="1" dirty="0"/>
              <a:t>	4.1 Governance			4.2 Technology		4.3 People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dirty="0"/>
              <a:t>	   4.1.1 Governance and Institutions	   4.2.1 Data		   4.3.1 Partnerships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dirty="0"/>
              <a:t>	   4.1.2 Policy and Legal 		   4.2.2 Innovation		   4.3.2 Capacity and Education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dirty="0"/>
              <a:t>	   4.1.3 Financial			   4.2.3 Standards		   4.3.3 Communication and Engagement </a:t>
            </a:r>
          </a:p>
          <a:p>
            <a:pPr marL="461963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/>
              <a:t>Chapter 5: </a:t>
            </a:r>
            <a:r>
              <a:rPr lang="en-US" sz="1600" b="1"/>
              <a:t>Emerging Trends in MSDI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3549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lass:Classification xmlns:class="urn:us:gov:cia:enterprise:schema:Classification:2.3" dateClassified="2023-01-13" portionMarking="false" caveat="false" tool="AACG" toolVersion="202220">
  <class:ClassificationMarking type="USClassificationMarking" value="UNCLASSIFIED"/>
  <class:ClassifiedBy>1081107-0</class:ClassifiedBy>
  <class:ClassificationHeader>
    <class:ClassificationBanner>UNCLASSIFIED</class:ClassificationBanner>
    <class:SCICaveat/>
    <class:DescriptiveMarkings/>
  </class:ClassificationHeader>
  <class:ClassificationFooter>
    <class:DescriptiveMarkings/>
    <class:ClassificationBanner>UNCLASSIFIED</class:ClassificationBanner>
  </class:ClassificationFooter>
</class:Classification>
</file>

<file path=customXml/itemProps1.xml><?xml version="1.0" encoding="utf-8"?>
<ds:datastoreItem xmlns:ds="http://schemas.openxmlformats.org/officeDocument/2006/customXml" ds:itemID="{4048EA6F-DCF3-4366-9954-B639D8AC034D}">
  <ds:schemaRefs>
    <ds:schemaRef ds:uri="urn:us:gov:cia:enterprise:schema:Classification:2.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421</Words>
  <Application>Microsoft Office PowerPoint</Application>
  <PresentationFormat>Widescreen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Theme</vt:lpstr>
      <vt:lpstr>PowerPoint Presentation</vt:lpstr>
      <vt:lpstr>Background</vt:lpstr>
      <vt:lpstr>Overview</vt:lpstr>
      <vt:lpstr>Update Timeline</vt:lpstr>
      <vt:lpstr>Next Steps</vt:lpstr>
      <vt:lpstr>Document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Johnson Caitlin S NGA-SFHSD USA CIV</cp:lastModifiedBy>
  <cp:revision>72</cp:revision>
  <dcterms:created xsi:type="dcterms:W3CDTF">2020-09-20T17:50:33Z</dcterms:created>
  <dcterms:modified xsi:type="dcterms:W3CDTF">2023-03-10T16:38:43Z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PortionWaiver">
    <vt:lpwstr/>
  </property>
  <property fmtid="{D5CDD505-2E9C-101B-9397-08002B2CF9AE}" pid="15" name="AACG_OrconOriginator">
    <vt:lpwstr/>
  </property>
  <property fmtid="{D5CDD505-2E9C-101B-9397-08002B2CF9AE}" pid="16" name="AACG_OrconRecipients">
    <vt:lpwstr/>
  </property>
  <property fmtid="{D5CDD505-2E9C-101B-9397-08002B2CF9AE}" pid="17" name="AACG_SatWarningType">
    <vt:lpwstr/>
  </property>
  <property fmtid="{D5CDD505-2E9C-101B-9397-08002B2CF9AE}" pid="18" name="AACG_NatoWarningClassLevel">
    <vt:lpwstr/>
  </property>
  <property fmtid="{D5CDD505-2E9C-101B-9397-08002B2CF9AE}" pid="19" name="AACG_Version">
    <vt:lpwstr>202220</vt:lpwstr>
  </property>
  <property fmtid="{D5CDD505-2E9C-101B-9397-08002B2CF9AE}" pid="20" name="AACG_CustomClassXMLPart">
    <vt:lpwstr>{4048EA6F-DCF3-4366-9954-B639D8AC034D}</vt:lpwstr>
  </property>
</Properties>
</file>