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2"/>
  </p:notesMasterIdLst>
  <p:sldIdLst>
    <p:sldId id="256" r:id="rId5"/>
    <p:sldId id="298" r:id="rId6"/>
    <p:sldId id="309" r:id="rId7"/>
    <p:sldId id="310" r:id="rId8"/>
    <p:sldId id="307" r:id="rId9"/>
    <p:sldId id="308" r:id="rId10"/>
    <p:sldId id="296"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E82"/>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491" autoAdjust="0"/>
  </p:normalViewPr>
  <p:slideViewPr>
    <p:cSldViewPr snapToGrid="0">
      <p:cViewPr varScale="1">
        <p:scale>
          <a:sx n="55" d="100"/>
          <a:sy n="55" d="100"/>
        </p:scale>
        <p:origin x="1096" y="3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5568"/>
    </p:cViewPr>
  </p:sorterViewPr>
  <p:notesViewPr>
    <p:cSldViewPr snapToGrid="0">
      <p:cViewPr varScale="1">
        <p:scale>
          <a:sx n="47" d="100"/>
          <a:sy n="47" d="100"/>
        </p:scale>
        <p:origin x="279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D3A9B22A-55EC-4A68-A1AE-1A1AE03C8C30}" type="datetimeFigureOut">
              <a:rPr lang="en-US" smtClean="0"/>
              <a:t>5/31/2022</a:t>
            </a:fld>
            <a:endParaRPr lang="en-US"/>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6"/>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6"/>
            <a:ext cx="2945659" cy="498055"/>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30000" dirty="0"/>
              <a:t> </a:t>
            </a:r>
          </a:p>
        </p:txBody>
      </p:sp>
      <p:sp>
        <p:nvSpPr>
          <p:cNvPr id="4" name="Slide Number Placeholder 3"/>
          <p:cNvSpPr>
            <a:spLocks noGrp="1"/>
          </p:cNvSpPr>
          <p:nvPr>
            <p:ph type="sldNum" sz="quarter" idx="5"/>
          </p:nvPr>
        </p:nvSpPr>
        <p:spPr/>
        <p:txBody>
          <a:bodyPr/>
          <a:lstStyle/>
          <a:p>
            <a:fld id="{5C14B252-8EFF-4387-B930-F07556521AEC}" type="slidenum">
              <a:rPr lang="en-US" smtClean="0"/>
              <a:t>1</a:t>
            </a:fld>
            <a:endParaRPr lang="en-US"/>
          </a:p>
        </p:txBody>
      </p:sp>
    </p:spTree>
    <p:extLst>
      <p:ext uri="{BB962C8B-B14F-4D97-AF65-F5344CB8AC3E}">
        <p14:creationId xmlns:p14="http://schemas.microsoft.com/office/powerpoint/2010/main" val="75886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16352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07000"/>
              </a:lnSpc>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Moving onto the IHO funded CB activities that are scheduled this year, as previously said those funded in the recent workplans impacted by COVID will be carried over. Therefore, </a:t>
            </a:r>
          </a:p>
          <a:p>
            <a:pPr marL="342900" lvl="0" indent="-342900">
              <a:lnSpc>
                <a:spcPct val="107000"/>
              </a:lnSpc>
              <a:buFont typeface="+mj-lt"/>
              <a:buAutoNum type="arabicPeriod"/>
            </a:pPr>
            <a:r>
              <a:rPr lang="en-GB" sz="1200" dirty="0">
                <a:effectLst/>
                <a:latin typeface="Calibri" panose="020F0502020204030204" pitchFamily="34" charset="0"/>
                <a:ea typeface="Calibri" panose="020F0502020204030204" pitchFamily="34" charset="0"/>
                <a:cs typeface="Times New Roman" panose="02020603050405020304" pitchFamily="18" charset="0"/>
              </a:rPr>
              <a:t>Technical Visit to Republic of Tanzania Date for completion to be confirmed</a:t>
            </a:r>
          </a:p>
          <a:p>
            <a:pPr marL="342900" lvl="0" indent="-342900">
              <a:lnSpc>
                <a:spcPct val="107000"/>
              </a:lnSpc>
              <a:buFont typeface="+mj-lt"/>
              <a:buAutoNum type="arabicPeriod"/>
            </a:pPr>
            <a:r>
              <a:rPr lang="en-GB" sz="1200" dirty="0">
                <a:effectLst/>
                <a:latin typeface="Calibri" panose="020F0502020204030204" pitchFamily="34" charset="0"/>
                <a:ea typeface="Calibri" panose="020F0502020204030204" pitchFamily="34" charset="0"/>
                <a:cs typeface="Times New Roman" panose="02020603050405020304" pitchFamily="18" charset="0"/>
              </a:rPr>
              <a:t>High level and Technical Visit to Comoros FUNDED</a:t>
            </a:r>
          </a:p>
          <a:p>
            <a:pPr marL="342900" lvl="0" indent="-342900">
              <a:lnSpc>
                <a:spcPct val="107000"/>
              </a:lnSpc>
              <a:buFont typeface="+mj-lt"/>
              <a:buAutoNum type="arabicPeriod"/>
            </a:pPr>
            <a:r>
              <a:rPr lang="en-GB" sz="1200" dirty="0">
                <a:effectLst/>
                <a:latin typeface="Calibri" panose="020F0502020204030204" pitchFamily="34" charset="0"/>
                <a:ea typeface="Calibri" panose="020F0502020204030204" pitchFamily="34" charset="0"/>
                <a:cs typeface="Times New Roman" panose="02020603050405020304" pitchFamily="18" charset="0"/>
              </a:rPr>
              <a:t>Raising Hydrographic Awareness (for SAIHC Associate and Non-Members) FUNDED Completed on the 9 May preceding this 18</a:t>
            </a:r>
            <a:r>
              <a:rPr lang="en-GB" sz="12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dirty="0">
                <a:effectLst/>
                <a:latin typeface="Calibri" panose="020F0502020204030204" pitchFamily="34" charset="0"/>
                <a:ea typeface="Calibri" panose="020F0502020204030204" pitchFamily="34" charset="0"/>
                <a:cs typeface="Times New Roman" panose="02020603050405020304" pitchFamily="18" charset="0"/>
              </a:rPr>
              <a:t> meeting of SAIHC. Addressed SPIs to raise regional awareness of the IHO Strategic plan and its related goals and targets. IHO funding enabled the largest attendance of SAIHC to meet in person and virtually. Attendance of Uganda </a:t>
            </a:r>
          </a:p>
          <a:p>
            <a:pPr marL="342900" lvl="0" indent="-342900">
              <a:lnSpc>
                <a:spcPct val="107000"/>
              </a:lnSpc>
              <a:buFont typeface="+mj-lt"/>
              <a:buAutoNum type="arabicPeriod"/>
            </a:pPr>
            <a:r>
              <a:rPr lang="en-GB" sz="1200" dirty="0">
                <a:effectLst/>
                <a:latin typeface="Calibri" panose="020F0502020204030204" pitchFamily="34" charset="0"/>
                <a:ea typeface="Calibri" panose="020F0502020204030204" pitchFamily="34" charset="0"/>
                <a:cs typeface="Times New Roman" panose="02020603050405020304" pitchFamily="18" charset="0"/>
              </a:rPr>
              <a:t>MSI Course Carried over due to COVID - Dates for delivery are: 17-21 October 2021 Host required. If anyone would like to speak with me about hosting the course please come and speak to me out of session.</a:t>
            </a:r>
          </a:p>
          <a:p>
            <a:pPr marL="342900" lvl="0" indent="-342900">
              <a:lnSpc>
                <a:spcPct val="107000"/>
              </a:lnSpc>
              <a:spcAft>
                <a:spcPts val="800"/>
              </a:spcAft>
              <a:buFont typeface="+mj-lt"/>
              <a:buAutoNum type="arabicPeriod"/>
            </a:pPr>
            <a:r>
              <a:rPr lang="en-GB" sz="1200" dirty="0">
                <a:effectLst/>
                <a:latin typeface="Calibri" panose="020F0502020204030204" pitchFamily="34" charset="0"/>
                <a:ea typeface="Calibri" panose="020F0502020204030204" pitchFamily="34" charset="0"/>
                <a:cs typeface="Times New Roman" panose="02020603050405020304" pitchFamily="18" charset="0"/>
              </a:rPr>
              <a:t>ENC Training for Mozambique (from 2021 P-25) FUNDED – Portugal are in discussion with Mozambique regarding delivery of this activity. </a:t>
            </a:r>
          </a:p>
          <a:p>
            <a:pPr marL="0" indent="0">
              <a:buNone/>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High level and Technical Visit to Madagascar Not funded yet (resubmitted on request from Madagascar for consideration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Introduction to Tides and Water Levels Workshop SAIHC UNFUNDED resubmitted for consideration for funding for 2023</a:t>
            </a:r>
          </a:p>
          <a:p>
            <a:pPr marL="0" indent="0">
              <a:buNone/>
            </a:pPr>
            <a:endParaRPr lang="en-US" sz="1200" dirty="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3425961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dirty="0">
                <a:latin typeface="Arial" panose="020B0604020202020204" pitchFamily="34" charset="0"/>
                <a:cs typeface="Arial" panose="020B0604020202020204" pitchFamily="34" charset="0"/>
              </a:rPr>
              <a:t>Cl 39/2021 refers to Train the trainer</a:t>
            </a:r>
          </a:p>
        </p:txBody>
      </p:sp>
      <p:sp>
        <p:nvSpPr>
          <p:cNvPr id="4" name="Slide Number Placeholder 3"/>
          <p:cNvSpPr>
            <a:spLocks noGrp="1"/>
          </p:cNvSpPr>
          <p:nvPr>
            <p:ph type="sldNum" sz="quarter" idx="5"/>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4253620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you for your input into the proposals for funding from the IHO for 2023 for the SAIHC region.</a:t>
            </a:r>
          </a:p>
          <a:p>
            <a:r>
              <a:rPr lang="en-GB" dirty="0"/>
              <a:t>Following email correspondence the following proposals were developed and submitted to CBSC and the IHO Secretariat for consideration in April. At the next CBSC meeting, meeting 20 which will be held 1-3 June we will discuss the workplan for 2023 and I will be able to confirm what funding has been secured.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proposals submitted as requested are:</a:t>
            </a:r>
          </a:p>
          <a:p>
            <a:endParaRPr lang="en-GB" dirty="0"/>
          </a:p>
          <a:p>
            <a:pPr marL="342900" lvl="0" indent="-342900">
              <a:lnSpc>
                <a:spcPct val="107000"/>
              </a:lnSpc>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Technical Visit to Madagascar – unfunded in 2022 workplan and request from Madagascar to resubmit due to the requirement of this activity to assist in their development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Raising Awareness of Hydrography to precede SAIHC19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High Level Technical Visit to Angola – New Member state, requested visit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Tides and water levels workshop supported by SANHO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MBES Data collection and processing Course for Angola – to assist in developing domestic capability in hydrographic data collection and processing.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2982867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2740597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1525305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ooter Placeholder 8"/>
          <p:cNvSpPr txBox="1">
            <a:spLocks/>
          </p:cNvSpPr>
          <p:nvPr userDrawn="1"/>
        </p:nvSpPr>
        <p:spPr>
          <a:xfrm>
            <a:off x="1472772" y="6281233"/>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sp>
        <p:nvSpPr>
          <p:cNvPr id="11" name="Footer Placeholder 8"/>
          <p:cNvSpPr txBox="1">
            <a:spLocks/>
          </p:cNvSpPr>
          <p:nvPr userDrawn="1"/>
        </p:nvSpPr>
        <p:spPr>
          <a:xfrm>
            <a:off x="8021213" y="6271896"/>
            <a:ext cx="321788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i="1" dirty="0">
              <a:solidFill>
                <a:schemeClr val="tx1"/>
              </a:solidFill>
            </a:endParaRPr>
          </a:p>
        </p:txBody>
      </p:sp>
      <p:sp>
        <p:nvSpPr>
          <p:cNvPr id="12" name="Footer Placeholder 8">
            <a:extLst>
              <a:ext uri="{FF2B5EF4-FFF2-40B4-BE49-F238E27FC236}">
                <a16:creationId xmlns:a16="http://schemas.microsoft.com/office/drawing/2014/main" id="{B0E282D5-7DC8-437A-A7F1-7EF737FA0BE7}"/>
              </a:ext>
            </a:extLst>
          </p:cNvPr>
          <p:cNvSpPr txBox="1">
            <a:spLocks/>
          </p:cNvSpPr>
          <p:nvPr userDrawn="1"/>
        </p:nvSpPr>
        <p:spPr>
          <a:xfrm>
            <a:off x="7162942" y="6280348"/>
            <a:ext cx="395721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Southern African and Islands Hydrographic Commission </a:t>
            </a:r>
            <a:endParaRPr lang="en-US" i="1" dirty="0">
              <a:solidFill>
                <a:schemeClr val="tx1"/>
              </a:solidFill>
            </a:endParaRPr>
          </a:p>
        </p:txBody>
      </p:sp>
      <p:pic>
        <p:nvPicPr>
          <p:cNvPr id="4" name="Picture 3">
            <a:extLst>
              <a:ext uri="{FF2B5EF4-FFF2-40B4-BE49-F238E27FC236}">
                <a16:creationId xmlns:a16="http://schemas.microsoft.com/office/drawing/2014/main" id="{41171803-8BE6-4638-9C2F-D350F4390FCF}"/>
              </a:ext>
            </a:extLst>
          </p:cNvPr>
          <p:cNvPicPr>
            <a:picLocks noChangeAspect="1"/>
          </p:cNvPicPr>
          <p:nvPr userDrawn="1"/>
        </p:nvPicPr>
        <p:blipFill>
          <a:blip r:embed="rId2"/>
          <a:stretch>
            <a:fillRect/>
          </a:stretch>
        </p:blipFill>
        <p:spPr>
          <a:xfrm>
            <a:off x="11207938" y="6104531"/>
            <a:ext cx="676525" cy="699853"/>
          </a:xfrm>
          <a:prstGeom prst="rect">
            <a:avLst/>
          </a:prstGeom>
        </p:spPr>
      </p:pic>
      <p:pic>
        <p:nvPicPr>
          <p:cNvPr id="8" name="Picture 7">
            <a:extLst>
              <a:ext uri="{FF2B5EF4-FFF2-40B4-BE49-F238E27FC236}">
                <a16:creationId xmlns:a16="http://schemas.microsoft.com/office/drawing/2014/main" id="{5C10FE65-507D-4C99-8ABD-C1183C789026}"/>
              </a:ext>
            </a:extLst>
          </p:cNvPr>
          <p:cNvPicPr>
            <a:picLocks noChangeAspect="1"/>
          </p:cNvPicPr>
          <p:nvPr userDrawn="1"/>
        </p:nvPicPr>
        <p:blipFill>
          <a:blip r:embed="rId3"/>
          <a:stretch>
            <a:fillRect/>
          </a:stretch>
        </p:blipFill>
        <p:spPr>
          <a:xfrm>
            <a:off x="184552" y="6250856"/>
            <a:ext cx="1272324" cy="424108"/>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dirty="0"/>
              <a:t>Click to edit Master title style</a:t>
            </a:r>
          </a:p>
        </p:txBody>
      </p:sp>
      <p:sp>
        <p:nvSpPr>
          <p:cNvPr id="3" name="Content Placeholder 2"/>
          <p:cNvSpPr>
            <a:spLocks noGrp="1"/>
          </p:cNvSpPr>
          <p:nvPr>
            <p:ph idx="1"/>
          </p:nvPr>
        </p:nvSpPr>
        <p:spPr>
          <a:xfrm>
            <a:off x="838201" y="1825625"/>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Footer Placeholder 8"/>
          <p:cNvSpPr txBox="1">
            <a:spLocks/>
          </p:cNvSpPr>
          <p:nvPr userDrawn="1"/>
        </p:nvSpPr>
        <p:spPr>
          <a:xfrm>
            <a:off x="1108101" y="6282444"/>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International Hydrographic Organization</a:t>
            </a:r>
            <a:br>
              <a:rPr lang="de-DE" dirty="0">
                <a:solidFill>
                  <a:schemeClr val="tx1"/>
                </a:solidFill>
              </a:rPr>
            </a:br>
            <a:r>
              <a:rPr lang="de-DE" i="1" dirty="0">
                <a:solidFill>
                  <a:schemeClr val="tx1"/>
                </a:solidFill>
              </a:rPr>
              <a:t>Organisation Hydrographique Internationale</a:t>
            </a:r>
            <a:endParaRPr lang="en-US" i="1" dirty="0">
              <a:solidFill>
                <a:schemeClr val="tx1"/>
              </a:solidFill>
            </a:endParaRPr>
          </a:p>
        </p:txBody>
      </p:sp>
      <p:sp>
        <p:nvSpPr>
          <p:cNvPr id="12" name="Footer Placeholder 8">
            <a:extLst>
              <a:ext uri="{FF2B5EF4-FFF2-40B4-BE49-F238E27FC236}">
                <a16:creationId xmlns:a16="http://schemas.microsoft.com/office/drawing/2014/main" id="{FE69CE15-2136-4323-BC46-81615D04DDBF}"/>
              </a:ext>
            </a:extLst>
          </p:cNvPr>
          <p:cNvSpPr txBox="1">
            <a:spLocks/>
          </p:cNvSpPr>
          <p:nvPr userDrawn="1"/>
        </p:nvSpPr>
        <p:spPr>
          <a:xfrm>
            <a:off x="6900421" y="6280348"/>
            <a:ext cx="465723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tx1"/>
                </a:solidFill>
              </a:rPr>
              <a:t>Southern African and Islands Hydrographic Commission </a:t>
            </a:r>
            <a:endParaRPr lang="en-US" i="1" dirty="0">
              <a:solidFill>
                <a:schemeClr val="tx1"/>
              </a:solidFill>
            </a:endParaRPr>
          </a:p>
        </p:txBody>
      </p:sp>
      <p:pic>
        <p:nvPicPr>
          <p:cNvPr id="5" name="Picture 4">
            <a:extLst>
              <a:ext uri="{FF2B5EF4-FFF2-40B4-BE49-F238E27FC236}">
                <a16:creationId xmlns:a16="http://schemas.microsoft.com/office/drawing/2014/main" id="{E4B9D515-54FA-416F-9DB5-C01D4996A759}"/>
              </a:ext>
            </a:extLst>
          </p:cNvPr>
          <p:cNvPicPr>
            <a:picLocks noChangeAspect="1"/>
          </p:cNvPicPr>
          <p:nvPr userDrawn="1"/>
        </p:nvPicPr>
        <p:blipFill>
          <a:blip r:embed="rId2"/>
          <a:stretch>
            <a:fillRect/>
          </a:stretch>
        </p:blipFill>
        <p:spPr>
          <a:xfrm>
            <a:off x="11265023" y="6088844"/>
            <a:ext cx="676715" cy="701101"/>
          </a:xfrm>
          <a:prstGeom prst="rect">
            <a:avLst/>
          </a:prstGeom>
        </p:spPr>
      </p:pic>
      <p:pic>
        <p:nvPicPr>
          <p:cNvPr id="11" name="Picture 10">
            <a:extLst>
              <a:ext uri="{FF2B5EF4-FFF2-40B4-BE49-F238E27FC236}">
                <a16:creationId xmlns:a16="http://schemas.microsoft.com/office/drawing/2014/main" id="{89B8CD7B-BB9B-4C64-8D86-7DF1E43FC745}"/>
              </a:ext>
            </a:extLst>
          </p:cNvPr>
          <p:cNvPicPr>
            <a:picLocks noChangeAspect="1"/>
          </p:cNvPicPr>
          <p:nvPr userDrawn="1"/>
        </p:nvPicPr>
        <p:blipFill>
          <a:blip r:embed="rId3"/>
          <a:stretch>
            <a:fillRect/>
          </a:stretch>
        </p:blipFill>
        <p:spPr>
          <a:xfrm>
            <a:off x="184552" y="6250856"/>
            <a:ext cx="1272324" cy="424108"/>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1401E-457B-4B77-A993-59539EC916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7ECBEC-FDED-4CB6-A09D-2ADA2AD4A991}"/>
              </a:ext>
            </a:extLst>
          </p:cNvPr>
          <p:cNvSpPr>
            <a:spLocks noGrp="1"/>
          </p:cNvSpPr>
          <p:nvPr>
            <p:ph type="dt" sz="half" idx="10"/>
          </p:nvPr>
        </p:nvSpPr>
        <p:spPr>
          <a:xfrm>
            <a:off x="838200" y="6356350"/>
            <a:ext cx="2743200" cy="365125"/>
          </a:xfrm>
          <a:prstGeom prst="rect">
            <a:avLst/>
          </a:prstGeom>
        </p:spPr>
        <p:txBody>
          <a:bodyPr/>
          <a:lstStyle/>
          <a:p>
            <a:fld id="{3E4B590C-9002-419D-8032-E96BBEE3DDA4}" type="datetime1">
              <a:rPr lang="en-US" smtClean="0"/>
              <a:t>5/31/2022</a:t>
            </a:fld>
            <a:endParaRPr lang="en-US"/>
          </a:p>
        </p:txBody>
      </p:sp>
    </p:spTree>
    <p:extLst>
      <p:ext uri="{BB962C8B-B14F-4D97-AF65-F5344CB8AC3E}">
        <p14:creationId xmlns:p14="http://schemas.microsoft.com/office/powerpoint/2010/main" val="3604658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5/31/2022</a:t>
            </a:fld>
            <a:endParaRPr lang="en-US"/>
          </a:p>
        </p:txBody>
      </p:sp>
      <p:pic>
        <p:nvPicPr>
          <p:cNvPr id="8" name="Picture 7">
            <a:extLst>
              <a:ext uri="{FF2B5EF4-FFF2-40B4-BE49-F238E27FC236}">
                <a16:creationId xmlns:a16="http://schemas.microsoft.com/office/drawing/2014/main" id="{4D71C816-48AB-4774-A0E6-75CA4E2D2FA0}"/>
              </a:ext>
            </a:extLst>
          </p:cNvPr>
          <p:cNvPicPr>
            <a:picLocks noChangeAspect="1"/>
          </p:cNvPicPr>
          <p:nvPr userDrawn="1"/>
        </p:nvPicPr>
        <p:blipFill>
          <a:blip r:embed="rId5"/>
          <a:stretch>
            <a:fillRect/>
          </a:stretch>
        </p:blipFill>
        <p:spPr>
          <a:xfrm>
            <a:off x="11145556" y="6091714"/>
            <a:ext cx="768163" cy="725487"/>
          </a:xfrm>
          <a:prstGeom prst="rect">
            <a:avLst/>
          </a:prstGeom>
        </p:spPr>
      </p:pic>
      <p:sp>
        <p:nvSpPr>
          <p:cNvPr id="9" name="TextBox 8">
            <a:extLst>
              <a:ext uri="{FF2B5EF4-FFF2-40B4-BE49-F238E27FC236}">
                <a16:creationId xmlns:a16="http://schemas.microsoft.com/office/drawing/2014/main" id="{F795278A-D600-4927-B1DA-C666C88F7F77}"/>
              </a:ext>
            </a:extLst>
          </p:cNvPr>
          <p:cNvSpPr txBox="1"/>
          <p:nvPr userDrawn="1"/>
        </p:nvSpPr>
        <p:spPr>
          <a:xfrm>
            <a:off x="9190182" y="6269791"/>
            <a:ext cx="2512291" cy="369332"/>
          </a:xfrm>
          <a:prstGeom prst="rect">
            <a:avLst/>
          </a:prstGeom>
          <a:noFill/>
        </p:spPr>
        <p:txBody>
          <a:bodyPr wrap="square" rtlCol="0">
            <a:spAutoFit/>
          </a:bodyPr>
          <a:lstStyle/>
          <a:p>
            <a:r>
              <a:rPr lang="en-GB" dirty="0" err="1"/>
              <a:t>nOIGG</a:t>
            </a:r>
            <a:endParaRPr lang="en-GB" dirty="0"/>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763" y="5142430"/>
            <a:ext cx="9144000" cy="534027"/>
          </a:xfrm>
        </p:spPr>
        <p:txBody>
          <a:bodyPr/>
          <a:lstStyle/>
          <a:p>
            <a:pPr algn="l"/>
            <a:r>
              <a:rPr lang="en-US" dirty="0">
                <a:latin typeface="Arial" pitchFamily="34" charset="0"/>
                <a:cs typeface="Arial" pitchFamily="34" charset="0"/>
              </a:rPr>
              <a:t>Lucy Fieldhouse</a:t>
            </a:r>
          </a:p>
        </p:txBody>
      </p:sp>
      <p:sp>
        <p:nvSpPr>
          <p:cNvPr id="2" name="Title 1"/>
          <p:cNvSpPr>
            <a:spLocks noGrp="1"/>
          </p:cNvSpPr>
          <p:nvPr>
            <p:ph type="ctrTitle"/>
          </p:nvPr>
        </p:nvSpPr>
        <p:spPr>
          <a:xfrm>
            <a:off x="1577163" y="447730"/>
            <a:ext cx="9144000" cy="4439229"/>
          </a:xfrm>
        </p:spPr>
        <p:txBody>
          <a:bodyPr>
            <a:noAutofit/>
          </a:bodyPr>
          <a:lstStyle/>
          <a:p>
            <a:br>
              <a:rPr lang="en-GB" sz="2800" dirty="0"/>
            </a:br>
            <a:br>
              <a:rPr lang="en-GB" sz="2800" dirty="0"/>
            </a:br>
            <a:r>
              <a:rPr lang="en-GB" sz="2800" dirty="0">
                <a:latin typeface="Arial" panose="020B0604020202020204" pitchFamily="34" charset="0"/>
                <a:cs typeface="Arial" panose="020B0604020202020204" pitchFamily="34" charset="0"/>
              </a:rPr>
              <a:t>IHO CAPACITY BUILDING SUB-COMMITTEE</a:t>
            </a:r>
            <a:br>
              <a:rPr lang="en-GB" sz="2800" dirty="0">
                <a:latin typeface="Arial" panose="020B0604020202020204" pitchFamily="34" charset="0"/>
                <a:cs typeface="Arial" panose="020B0604020202020204" pitchFamily="34" charset="0"/>
              </a:rPr>
            </a:br>
            <a:br>
              <a:rPr lang="en-GB" sz="1100"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CBSC20</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Southern African &amp; Islands Hydrographic Commission</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(SAIHC)</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Report to CBSC</a:t>
            </a:r>
            <a:br>
              <a:rPr lang="en-GB" sz="2800" b="1"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Bali, Indonesia, 1-3 June 2022</a:t>
            </a:r>
            <a:br>
              <a:rPr lang="en-GB"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Capacity Building Update</a:t>
            </a:r>
            <a:endParaRPr lang="en-A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7D934-653A-45E2-9C79-3E685BE881E2}"/>
              </a:ext>
            </a:extLst>
          </p:cNvPr>
          <p:cNvSpPr>
            <a:spLocks noGrp="1"/>
          </p:cNvSpPr>
          <p:nvPr>
            <p:ph type="title"/>
          </p:nvPr>
        </p:nvSpPr>
        <p:spPr>
          <a:xfrm>
            <a:off x="838200" y="190403"/>
            <a:ext cx="11262360" cy="540511"/>
          </a:xfrm>
        </p:spPr>
        <p:txBody>
          <a:bodyPr>
            <a:normAutofit fontScale="90000"/>
          </a:bodyPr>
          <a:lstStyle/>
          <a:p>
            <a:r>
              <a:rPr lang="en-US" sz="3600" dirty="0"/>
              <a:t>1. Activities completed since CBSC19 – 2021WP Review</a:t>
            </a:r>
            <a:endParaRPr lang="en-GB" sz="3600" dirty="0"/>
          </a:p>
        </p:txBody>
      </p:sp>
      <p:sp>
        <p:nvSpPr>
          <p:cNvPr id="3" name="Content Placeholder 2">
            <a:extLst>
              <a:ext uri="{FF2B5EF4-FFF2-40B4-BE49-F238E27FC236}">
                <a16:creationId xmlns:a16="http://schemas.microsoft.com/office/drawing/2014/main" id="{86F49E00-D47F-4E10-A349-A33866CDFD9D}"/>
              </a:ext>
            </a:extLst>
          </p:cNvPr>
          <p:cNvSpPr>
            <a:spLocks noGrp="1"/>
          </p:cNvSpPr>
          <p:nvPr>
            <p:ph idx="1"/>
          </p:nvPr>
        </p:nvSpPr>
        <p:spPr>
          <a:xfrm>
            <a:off x="838200" y="1107968"/>
            <a:ext cx="10515600" cy="4917057"/>
          </a:xfrm>
        </p:spPr>
        <p:txBody>
          <a:bodyPr>
            <a:noAutofit/>
          </a:bodyPr>
          <a:lstStyle/>
          <a:p>
            <a:r>
              <a:rPr lang="en-GB" sz="2400" dirty="0"/>
              <a:t>Activities unable to be completed in 2021 due to the requirement of in person delivery</a:t>
            </a:r>
          </a:p>
        </p:txBody>
      </p:sp>
      <p:graphicFrame>
        <p:nvGraphicFramePr>
          <p:cNvPr id="6" name="Table 4">
            <a:extLst>
              <a:ext uri="{FF2B5EF4-FFF2-40B4-BE49-F238E27FC236}">
                <a16:creationId xmlns:a16="http://schemas.microsoft.com/office/drawing/2014/main" id="{F571C559-C851-46D6-BC16-80ADED897D48}"/>
              </a:ext>
            </a:extLst>
          </p:cNvPr>
          <p:cNvGraphicFramePr>
            <a:graphicFrameLocks noGrp="1"/>
          </p:cNvGraphicFramePr>
          <p:nvPr>
            <p:extLst>
              <p:ext uri="{D42A27DB-BD31-4B8C-83A1-F6EECF244321}">
                <p14:modId xmlns:p14="http://schemas.microsoft.com/office/powerpoint/2010/main" val="315071081"/>
              </p:ext>
            </p:extLst>
          </p:nvPr>
        </p:nvGraphicFramePr>
        <p:xfrm>
          <a:off x="946288" y="1991318"/>
          <a:ext cx="10026510" cy="3942363"/>
        </p:xfrm>
        <a:graphic>
          <a:graphicData uri="http://schemas.openxmlformats.org/drawingml/2006/table">
            <a:tbl>
              <a:tblPr firstRow="1" bandRow="1">
                <a:tableStyleId>{5C22544A-7EE6-4342-B048-85BDC9FD1C3A}</a:tableStyleId>
              </a:tblPr>
              <a:tblGrid>
                <a:gridCol w="872537">
                  <a:extLst>
                    <a:ext uri="{9D8B030D-6E8A-4147-A177-3AD203B41FA5}">
                      <a16:colId xmlns:a16="http://schemas.microsoft.com/office/drawing/2014/main" val="1821045793"/>
                    </a:ext>
                  </a:extLst>
                </a:gridCol>
                <a:gridCol w="2797237">
                  <a:extLst>
                    <a:ext uri="{9D8B030D-6E8A-4147-A177-3AD203B41FA5}">
                      <a16:colId xmlns:a16="http://schemas.microsoft.com/office/drawing/2014/main" val="1155614666"/>
                    </a:ext>
                  </a:extLst>
                </a:gridCol>
                <a:gridCol w="6356736">
                  <a:extLst>
                    <a:ext uri="{9D8B030D-6E8A-4147-A177-3AD203B41FA5}">
                      <a16:colId xmlns:a16="http://schemas.microsoft.com/office/drawing/2014/main" val="1889700674"/>
                    </a:ext>
                  </a:extLst>
                </a:gridCol>
              </a:tblGrid>
              <a:tr h="409881">
                <a:tc>
                  <a:txBody>
                    <a:bodyPr/>
                    <a:lstStyle/>
                    <a:p>
                      <a:r>
                        <a:rPr lang="en-GB" dirty="0"/>
                        <a:t>No.</a:t>
                      </a:r>
                    </a:p>
                  </a:txBody>
                  <a:tcPr/>
                </a:tc>
                <a:tc>
                  <a:txBody>
                    <a:bodyPr/>
                    <a:lstStyle/>
                    <a:p>
                      <a:r>
                        <a:rPr lang="en-GB" dirty="0"/>
                        <a:t>Event</a:t>
                      </a:r>
                    </a:p>
                  </a:txBody>
                  <a:tcPr/>
                </a:tc>
                <a:tc>
                  <a:txBody>
                    <a:bodyPr/>
                    <a:lstStyle/>
                    <a:p>
                      <a:r>
                        <a:rPr lang="en-GB" dirty="0"/>
                        <a:t>Status</a:t>
                      </a:r>
                    </a:p>
                  </a:txBody>
                  <a:tcPr/>
                </a:tc>
                <a:extLst>
                  <a:ext uri="{0D108BD9-81ED-4DB2-BD59-A6C34878D82A}">
                    <a16:rowId xmlns:a16="http://schemas.microsoft.com/office/drawing/2014/main" val="453379899"/>
                  </a:ext>
                </a:extLst>
              </a:tr>
              <a:tr h="409881">
                <a:tc>
                  <a:txBody>
                    <a:bodyPr/>
                    <a:lstStyle/>
                    <a:p>
                      <a:r>
                        <a:rPr lang="en-GB" dirty="0"/>
                        <a:t>A-02</a:t>
                      </a:r>
                    </a:p>
                  </a:txBody>
                  <a:tcPr/>
                </a:tc>
                <a:tc>
                  <a:txBody>
                    <a:bodyPr/>
                    <a:lstStyle/>
                    <a:p>
                      <a:r>
                        <a:rPr lang="en-GB" dirty="0"/>
                        <a:t>TV Tanzania</a:t>
                      </a:r>
                    </a:p>
                  </a:txBody>
                  <a:tcPr/>
                </a:tc>
                <a:tc>
                  <a:txBody>
                    <a:bodyPr/>
                    <a:lstStyle/>
                    <a:p>
                      <a:r>
                        <a:rPr lang="en-GB" sz="2000" kern="1200" dirty="0">
                          <a:solidFill>
                            <a:schemeClr val="dk1"/>
                          </a:solidFill>
                          <a:effectLst/>
                          <a:latin typeface="+mn-lt"/>
                          <a:ea typeface="+mn-ea"/>
                          <a:cs typeface="+mn-cs"/>
                        </a:rPr>
                        <a:t>See A-03 2022 Workplan</a:t>
                      </a:r>
                      <a:endParaRPr lang="en-GB" sz="2000" dirty="0"/>
                    </a:p>
                  </a:txBody>
                  <a:tcPr/>
                </a:tc>
                <a:extLst>
                  <a:ext uri="{0D108BD9-81ED-4DB2-BD59-A6C34878D82A}">
                    <a16:rowId xmlns:a16="http://schemas.microsoft.com/office/drawing/2014/main" val="1370932951"/>
                  </a:ext>
                </a:extLst>
              </a:tr>
              <a:tr h="409881">
                <a:tc>
                  <a:txBody>
                    <a:bodyPr/>
                    <a:lstStyle/>
                    <a:p>
                      <a:r>
                        <a:rPr lang="en-GB" dirty="0"/>
                        <a:t>P-09 </a:t>
                      </a:r>
                    </a:p>
                  </a:txBody>
                  <a:tcPr/>
                </a:tc>
                <a:tc>
                  <a:txBody>
                    <a:bodyPr/>
                    <a:lstStyle/>
                    <a:p>
                      <a:r>
                        <a:rPr lang="en-GB" dirty="0"/>
                        <a:t>MSI Course</a:t>
                      </a:r>
                    </a:p>
                  </a:txBody>
                  <a:tcPr/>
                </a:tc>
                <a:tc>
                  <a:txBody>
                    <a:bodyPr/>
                    <a:lstStyle/>
                    <a:p>
                      <a:r>
                        <a:rPr lang="en-GB" sz="2000" kern="1200" dirty="0">
                          <a:solidFill>
                            <a:schemeClr val="dk1"/>
                          </a:solidFill>
                          <a:effectLst/>
                          <a:latin typeface="+mn-lt"/>
                          <a:ea typeface="+mn-ea"/>
                          <a:cs typeface="+mn-cs"/>
                        </a:rPr>
                        <a:t>Carry into 2022 Workplan. Delivery 17-21 October 2022</a:t>
                      </a:r>
                      <a:endParaRPr lang="en-GB" sz="2000" dirty="0"/>
                    </a:p>
                  </a:txBody>
                  <a:tcPr/>
                </a:tc>
                <a:extLst>
                  <a:ext uri="{0D108BD9-81ED-4DB2-BD59-A6C34878D82A}">
                    <a16:rowId xmlns:a16="http://schemas.microsoft.com/office/drawing/2014/main" val="1231580344"/>
                  </a:ext>
                </a:extLst>
              </a:tr>
              <a:tr h="707466">
                <a:tc>
                  <a:txBody>
                    <a:bodyPr/>
                    <a:lstStyle/>
                    <a:p>
                      <a:r>
                        <a:rPr lang="en-GB" dirty="0"/>
                        <a:t>P-16</a:t>
                      </a:r>
                    </a:p>
                  </a:txBody>
                  <a:tcPr/>
                </a:tc>
                <a:tc>
                  <a:txBody>
                    <a:bodyPr/>
                    <a:lstStyle/>
                    <a:p>
                      <a:r>
                        <a:rPr lang="en-GB" dirty="0"/>
                        <a:t>Raising Hydrography Awareness</a:t>
                      </a:r>
                    </a:p>
                  </a:txBody>
                  <a:tcPr/>
                </a:tc>
                <a:tc>
                  <a:txBody>
                    <a:bodyPr/>
                    <a:lstStyle/>
                    <a:p>
                      <a:r>
                        <a:rPr lang="en-GB" sz="2000" kern="1200" dirty="0">
                          <a:solidFill>
                            <a:schemeClr val="dk1"/>
                          </a:solidFill>
                          <a:effectLst/>
                          <a:latin typeface="+mn-lt"/>
                          <a:ea typeface="+mn-ea"/>
                          <a:cs typeface="+mn-cs"/>
                        </a:rPr>
                        <a:t>Carry into 2022 Workplan. Face to face requirement -  Date for delivery 9</a:t>
                      </a:r>
                      <a:r>
                        <a:rPr lang="en-GB" sz="2000" kern="1200" baseline="30000" dirty="0">
                          <a:solidFill>
                            <a:schemeClr val="dk1"/>
                          </a:solidFill>
                          <a:effectLst/>
                          <a:latin typeface="+mn-lt"/>
                          <a:ea typeface="+mn-ea"/>
                          <a:cs typeface="+mn-cs"/>
                        </a:rPr>
                        <a:t>th</a:t>
                      </a:r>
                      <a:r>
                        <a:rPr lang="en-GB" sz="2000" kern="1200" dirty="0">
                          <a:solidFill>
                            <a:schemeClr val="dk1"/>
                          </a:solidFill>
                          <a:effectLst/>
                          <a:latin typeface="+mn-lt"/>
                          <a:ea typeface="+mn-ea"/>
                          <a:cs typeface="+mn-cs"/>
                        </a:rPr>
                        <a:t> May to precede SAIHC18, Maputo, Mozambique</a:t>
                      </a:r>
                      <a:endParaRPr lang="en-GB" sz="2000" dirty="0"/>
                    </a:p>
                  </a:txBody>
                  <a:tcPr/>
                </a:tc>
                <a:extLst>
                  <a:ext uri="{0D108BD9-81ED-4DB2-BD59-A6C34878D82A}">
                    <a16:rowId xmlns:a16="http://schemas.microsoft.com/office/drawing/2014/main" val="2614786290"/>
                  </a:ext>
                </a:extLst>
              </a:tr>
              <a:tr h="707466">
                <a:tc>
                  <a:txBody>
                    <a:bodyPr/>
                    <a:lstStyle/>
                    <a:p>
                      <a:r>
                        <a:rPr lang="en-GB" dirty="0"/>
                        <a:t>P-25</a:t>
                      </a:r>
                    </a:p>
                  </a:txBody>
                  <a:tcPr/>
                </a:tc>
                <a:tc>
                  <a:txBody>
                    <a:bodyPr/>
                    <a:lstStyle/>
                    <a:p>
                      <a:r>
                        <a:rPr lang="en-GB" dirty="0"/>
                        <a:t>ENC Training for Mozambique</a:t>
                      </a:r>
                    </a:p>
                  </a:txBody>
                  <a:tcPr/>
                </a:tc>
                <a:tc>
                  <a:txBody>
                    <a:bodyPr/>
                    <a:lstStyle/>
                    <a:p>
                      <a:r>
                        <a:rPr lang="en-GB" sz="2000" kern="1200" dirty="0">
                          <a:solidFill>
                            <a:schemeClr val="dk1"/>
                          </a:solidFill>
                          <a:effectLst/>
                          <a:latin typeface="+mn-lt"/>
                          <a:ea typeface="+mn-ea"/>
                          <a:cs typeface="+mn-cs"/>
                        </a:rPr>
                        <a:t>Carry into 2022 Workplan. Postponed until 2022 as requested by Portugal who will deliver the training. Date for delivery to be confirmed </a:t>
                      </a:r>
                      <a:endParaRPr lang="en-GB" sz="2000" dirty="0"/>
                    </a:p>
                  </a:txBody>
                  <a:tcPr/>
                </a:tc>
                <a:extLst>
                  <a:ext uri="{0D108BD9-81ED-4DB2-BD59-A6C34878D82A}">
                    <a16:rowId xmlns:a16="http://schemas.microsoft.com/office/drawing/2014/main" val="113528163"/>
                  </a:ext>
                </a:extLst>
              </a:tr>
              <a:tr h="555866">
                <a:tc>
                  <a:txBody>
                    <a:bodyPr/>
                    <a:lstStyle/>
                    <a:p>
                      <a:r>
                        <a:rPr lang="en-GB" dirty="0"/>
                        <a:t>P-44</a:t>
                      </a:r>
                    </a:p>
                  </a:txBody>
                  <a:tcPr/>
                </a:tc>
                <a:tc>
                  <a:txBody>
                    <a:bodyPr/>
                    <a:lstStyle/>
                    <a:p>
                      <a:r>
                        <a:rPr lang="en-GB" dirty="0"/>
                        <a:t>MSDI Training Course</a:t>
                      </a:r>
                    </a:p>
                  </a:txBody>
                  <a:tcPr/>
                </a:tc>
                <a:tc>
                  <a:txBody>
                    <a:bodyPr/>
                    <a:lstStyle/>
                    <a:p>
                      <a:r>
                        <a:rPr lang="en-GB" sz="2000" kern="1200" dirty="0">
                          <a:solidFill>
                            <a:schemeClr val="dk1"/>
                          </a:solidFill>
                          <a:effectLst/>
                          <a:latin typeface="+mn-lt"/>
                          <a:ea typeface="+mn-ea"/>
                          <a:cs typeface="+mn-cs"/>
                        </a:rPr>
                        <a:t>As P-41 Unfunded in plan but delivered virtually by IHO MSDIWG and UKHO January 2020</a:t>
                      </a:r>
                      <a:endParaRPr lang="en-GB" sz="2000" dirty="0"/>
                    </a:p>
                  </a:txBody>
                  <a:tcPr/>
                </a:tc>
                <a:extLst>
                  <a:ext uri="{0D108BD9-81ED-4DB2-BD59-A6C34878D82A}">
                    <a16:rowId xmlns:a16="http://schemas.microsoft.com/office/drawing/2014/main" val="3285858355"/>
                  </a:ext>
                </a:extLst>
              </a:tr>
            </a:tbl>
          </a:graphicData>
        </a:graphic>
      </p:graphicFrame>
    </p:spTree>
    <p:extLst>
      <p:ext uri="{BB962C8B-B14F-4D97-AF65-F5344CB8AC3E}">
        <p14:creationId xmlns:p14="http://schemas.microsoft.com/office/powerpoint/2010/main" val="8593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7D934-653A-45E2-9C79-3E685BE881E2}"/>
              </a:ext>
            </a:extLst>
          </p:cNvPr>
          <p:cNvSpPr>
            <a:spLocks noGrp="1"/>
          </p:cNvSpPr>
          <p:nvPr>
            <p:ph type="title"/>
          </p:nvPr>
        </p:nvSpPr>
        <p:spPr>
          <a:xfrm>
            <a:off x="838200" y="190403"/>
            <a:ext cx="10515600" cy="540511"/>
          </a:xfrm>
        </p:spPr>
        <p:txBody>
          <a:bodyPr>
            <a:normAutofit/>
          </a:bodyPr>
          <a:lstStyle/>
          <a:p>
            <a:r>
              <a:rPr lang="en-US" sz="3200" dirty="0"/>
              <a:t>2. SAIHC 2022 CB Update (funded activities)</a:t>
            </a:r>
            <a:endParaRPr lang="en-GB" sz="3200" dirty="0"/>
          </a:p>
        </p:txBody>
      </p:sp>
      <p:sp>
        <p:nvSpPr>
          <p:cNvPr id="3" name="Content Placeholder 2">
            <a:extLst>
              <a:ext uri="{FF2B5EF4-FFF2-40B4-BE49-F238E27FC236}">
                <a16:creationId xmlns:a16="http://schemas.microsoft.com/office/drawing/2014/main" id="{86F49E00-D47F-4E10-A349-A33866CDFD9D}"/>
              </a:ext>
            </a:extLst>
          </p:cNvPr>
          <p:cNvSpPr>
            <a:spLocks noGrp="1"/>
          </p:cNvSpPr>
          <p:nvPr>
            <p:ph idx="1"/>
          </p:nvPr>
        </p:nvSpPr>
        <p:spPr>
          <a:xfrm>
            <a:off x="838200" y="1250208"/>
            <a:ext cx="10515600" cy="4917057"/>
          </a:xfrm>
        </p:spPr>
        <p:txBody>
          <a:bodyPr>
            <a:noAutofit/>
          </a:bodyPr>
          <a:lstStyle/>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Technical Visit to Republic of Tanzania  </a:t>
            </a:r>
            <a:r>
              <a:rPr lang="en-GB" sz="2400" dirty="0">
                <a:latin typeface="Arial" panose="020B0604020202020204" pitchFamily="34" charset="0"/>
                <a:cs typeface="Arial" panose="020B0604020202020204" pitchFamily="34" charset="0"/>
              </a:rPr>
              <a:t>- proposed date 2-8 October </a:t>
            </a: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High level and Technical Visit to Comoros </a:t>
            </a: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Raising Hydrographic Awareness -  preceded the 18</a:t>
            </a:r>
            <a:r>
              <a:rPr lang="en-GB" sz="2400" baseline="30000" dirty="0">
                <a:effectLst/>
                <a:latin typeface="Arial" panose="020B0604020202020204" pitchFamily="34" charset="0"/>
                <a:ea typeface="Calibri" panose="020F0502020204030204" pitchFamily="34" charset="0"/>
                <a:cs typeface="Arial" panose="020B0604020202020204" pitchFamily="34" charset="0"/>
              </a:rPr>
              <a:t>th</a:t>
            </a:r>
            <a:r>
              <a:rPr lang="en-GB" sz="2400" dirty="0">
                <a:effectLst/>
                <a:latin typeface="Arial" panose="020B0604020202020204" pitchFamily="34" charset="0"/>
                <a:ea typeface="Calibri" panose="020F0502020204030204" pitchFamily="34" charset="0"/>
                <a:cs typeface="Arial" panose="020B0604020202020204" pitchFamily="34" charset="0"/>
              </a:rPr>
              <a:t> meeting of SAIHC. Addressed SPIs to raise regional awareness of the IHO Strategic plan and its related goals and targets. </a:t>
            </a: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MSI Course - Dates for delivery are 17-21 October 2021 - Mauritius. </a:t>
            </a:r>
          </a:p>
          <a:p>
            <a:pPr marL="342900" lvl="0" indent="-342900">
              <a:lnSpc>
                <a:spcPct val="107000"/>
              </a:lnSpc>
              <a:spcAft>
                <a:spcPts val="800"/>
              </a:spcAft>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ENC Training for Mozambique – Portugal are in discussion with Mozambique regarding delivery of this activity. </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254285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7D934-653A-45E2-9C79-3E685BE881E2}"/>
              </a:ext>
            </a:extLst>
          </p:cNvPr>
          <p:cNvSpPr>
            <a:spLocks noGrp="1"/>
          </p:cNvSpPr>
          <p:nvPr>
            <p:ph type="title"/>
          </p:nvPr>
        </p:nvSpPr>
        <p:spPr>
          <a:xfrm>
            <a:off x="838200" y="190403"/>
            <a:ext cx="10515600" cy="540511"/>
          </a:xfrm>
        </p:spPr>
        <p:txBody>
          <a:bodyPr>
            <a:normAutofit/>
          </a:bodyPr>
          <a:lstStyle/>
          <a:p>
            <a:r>
              <a:rPr lang="en-US" sz="3200" dirty="0"/>
              <a:t>3. Regional update</a:t>
            </a:r>
            <a:endParaRPr lang="en-GB" sz="3200" dirty="0"/>
          </a:p>
        </p:txBody>
      </p:sp>
      <p:sp>
        <p:nvSpPr>
          <p:cNvPr id="3" name="Content Placeholder 2">
            <a:extLst>
              <a:ext uri="{FF2B5EF4-FFF2-40B4-BE49-F238E27FC236}">
                <a16:creationId xmlns:a16="http://schemas.microsoft.com/office/drawing/2014/main" id="{86F49E00-D47F-4E10-A349-A33866CDFD9D}"/>
              </a:ext>
            </a:extLst>
          </p:cNvPr>
          <p:cNvSpPr>
            <a:spLocks noGrp="1"/>
          </p:cNvSpPr>
          <p:nvPr>
            <p:ph idx="1"/>
          </p:nvPr>
        </p:nvSpPr>
        <p:spPr>
          <a:xfrm>
            <a:off x="655320" y="1148608"/>
            <a:ext cx="10612120" cy="4917057"/>
          </a:xfrm>
        </p:spPr>
        <p:txBody>
          <a:bodyPr>
            <a:noAutofit/>
          </a:bodyPr>
          <a:lstStyle/>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Due to the impact of COVID there has been little capability development in the region since CBSC19 – IHO Funded MSI Course Scheduled.</a:t>
            </a: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Arial" panose="020B0604020202020204" pitchFamily="34" charset="0"/>
              </a:rPr>
              <a:t>The development</a:t>
            </a:r>
            <a:r>
              <a:rPr lang="en-GB" sz="2400" dirty="0">
                <a:latin typeface="Arial" panose="020B0604020202020204" pitchFamily="34" charset="0"/>
                <a:ea typeface="Calibri" panose="020F0502020204030204" pitchFamily="34" charset="0"/>
                <a:cs typeface="Arial" panose="020B0604020202020204" pitchFamily="34" charset="0"/>
              </a:rPr>
              <a:t> of the SAIHC African Great Lakes and Rivers Working Group (AGL&amp;R WG) has increased in engagement</a:t>
            </a:r>
          </a:p>
          <a:p>
            <a:pPr marL="342900" lvl="0" indent="-342900">
              <a:lnSpc>
                <a:spcPct val="107000"/>
              </a:lnSpc>
              <a:buFont typeface="+mj-lt"/>
              <a:buAutoNum type="arabicPeriod"/>
            </a:pPr>
            <a:r>
              <a:rPr lang="en-GB" sz="2400" dirty="0">
                <a:latin typeface="Arial" panose="020B0604020202020204" pitchFamily="34" charset="0"/>
                <a:cs typeface="Arial" panose="020B0604020202020204" pitchFamily="34" charset="0"/>
              </a:rPr>
              <a:t>Work will take place to:</a:t>
            </a:r>
          </a:p>
          <a:p>
            <a:pPr>
              <a:lnSpc>
                <a:spcPct val="107000"/>
              </a:lnSpc>
            </a:pPr>
            <a:r>
              <a:rPr lang="en-GB" sz="2400" dirty="0">
                <a:latin typeface="Arial" panose="020B0604020202020204" pitchFamily="34" charset="0"/>
                <a:cs typeface="Arial" panose="020B0604020202020204" pitchFamily="34" charset="0"/>
              </a:rPr>
              <a:t>develop a regional CB Programme to identify the resources that are available within the area</a:t>
            </a:r>
          </a:p>
          <a:p>
            <a:pPr>
              <a:lnSpc>
                <a:spcPct val="107000"/>
              </a:lnSpc>
            </a:pPr>
            <a:r>
              <a:rPr lang="en-GB" sz="2400" dirty="0">
                <a:latin typeface="Arial" panose="020B0604020202020204" pitchFamily="34" charset="0"/>
                <a:cs typeface="Arial" panose="020B0604020202020204" pitchFamily="34" charset="0"/>
              </a:rPr>
              <a:t>Assess the gap analysis work to identify work for the regional CB Workplan</a:t>
            </a:r>
            <a:endParaRPr lang="en-US" sz="2400" dirty="0">
              <a:latin typeface="Arial" panose="020B0604020202020204" pitchFamily="34" charset="0"/>
              <a:cs typeface="Arial" panose="020B0604020202020204" pitchFamily="34" charset="0"/>
            </a:endParaRPr>
          </a:p>
          <a:p>
            <a:pPr marL="0" indent="0">
              <a:buNone/>
            </a:pPr>
            <a:r>
              <a:rPr lang="en-US" dirty="0">
                <a:cs typeface="Arial" panose="020B0604020202020204" pitchFamily="34" charset="0"/>
              </a:rPr>
              <a:t>4. Train the Trainer  Programme in Basic Hydrography 1-12 November 2021 -  Mauritius</a:t>
            </a:r>
          </a:p>
          <a:p>
            <a:endParaRPr lang="en-US" sz="2400" dirty="0">
              <a:latin typeface="Arial" panose="020B0604020202020204" pitchFamily="34" charset="0"/>
              <a:cs typeface="Arial" panose="020B0604020202020204" pitchFamily="34" charset="0"/>
            </a:endParaRPr>
          </a:p>
          <a:p>
            <a:endParaRPr lang="en-GB" sz="2400" dirty="0"/>
          </a:p>
        </p:txBody>
      </p:sp>
    </p:spTree>
    <p:extLst>
      <p:ext uri="{BB962C8B-B14F-4D97-AF65-F5344CB8AC3E}">
        <p14:creationId xmlns:p14="http://schemas.microsoft.com/office/powerpoint/2010/main" val="425840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01C11-D37F-4D4C-B43F-7E9435C9A991}"/>
              </a:ext>
            </a:extLst>
          </p:cNvPr>
          <p:cNvSpPr>
            <a:spLocks noGrp="1"/>
          </p:cNvSpPr>
          <p:nvPr>
            <p:ph type="title"/>
          </p:nvPr>
        </p:nvSpPr>
        <p:spPr/>
        <p:txBody>
          <a:bodyPr>
            <a:normAutofit/>
          </a:bodyPr>
          <a:lstStyle/>
          <a:p>
            <a:r>
              <a:rPr lang="en-GB" sz="3200" dirty="0"/>
              <a:t>4. SAIHC 2022 – 2024 Workplan - 2023  Proposals</a:t>
            </a:r>
          </a:p>
        </p:txBody>
      </p:sp>
      <p:sp>
        <p:nvSpPr>
          <p:cNvPr id="4" name="Slide Number Placeholder 3">
            <a:extLst>
              <a:ext uri="{FF2B5EF4-FFF2-40B4-BE49-F238E27FC236}">
                <a16:creationId xmlns:a16="http://schemas.microsoft.com/office/drawing/2014/main" id="{F92BBEC6-512B-470A-BE6D-707F452775C8}"/>
              </a:ext>
            </a:extLst>
          </p:cNvPr>
          <p:cNvSpPr>
            <a:spLocks noGrp="1"/>
          </p:cNvSpPr>
          <p:nvPr>
            <p:ph type="sldNum" sz="quarter" idx="12"/>
          </p:nvPr>
        </p:nvSpPr>
        <p:spPr>
          <a:xfrm>
            <a:off x="4700292" y="6266476"/>
            <a:ext cx="2743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C878826-814C-4FD2-96B3-D147818A5C89}" type="slidenum">
              <a:rPr lang="en-US" smtClean="0"/>
              <a:pPr/>
              <a:t>5</a:t>
            </a:fld>
            <a:endParaRPr lang="en-US" dirty="0"/>
          </a:p>
        </p:txBody>
      </p:sp>
      <p:sp>
        <p:nvSpPr>
          <p:cNvPr id="5" name="Content Placeholder 4">
            <a:extLst>
              <a:ext uri="{FF2B5EF4-FFF2-40B4-BE49-F238E27FC236}">
                <a16:creationId xmlns:a16="http://schemas.microsoft.com/office/drawing/2014/main" id="{305FD52B-FE63-4C5F-AA2B-38238BE84634}"/>
              </a:ext>
            </a:extLst>
          </p:cNvPr>
          <p:cNvSpPr>
            <a:spLocks noGrp="1"/>
          </p:cNvSpPr>
          <p:nvPr>
            <p:ph idx="1"/>
          </p:nvPr>
        </p:nvSpPr>
        <p:spPr>
          <a:xfrm>
            <a:off x="838200" y="1079861"/>
            <a:ext cx="10703943" cy="4906678"/>
          </a:xfrm>
        </p:spPr>
        <p:txBody>
          <a:bodyPr>
            <a:normAutofit/>
          </a:bodyPr>
          <a:lstStyle/>
          <a:p>
            <a:pPr marL="0" indent="0">
              <a:lnSpc>
                <a:spcPct val="107000"/>
              </a:lnSpc>
              <a:spcAft>
                <a:spcPts val="800"/>
              </a:spcAft>
              <a:buNone/>
            </a:pPr>
            <a:r>
              <a:rPr lang="en-GB" sz="2400" b="1" dirty="0">
                <a:effectLst/>
                <a:latin typeface="Arial" panose="020B0604020202020204" pitchFamily="34" charset="0"/>
                <a:ea typeface="Calibri" panose="020F0502020204030204" pitchFamily="34" charset="0"/>
                <a:cs typeface="Times New Roman" panose="02020603050405020304" pitchFamily="18" charset="0"/>
              </a:rPr>
              <a:t>Proposals for 2023 (CBSC20 Jun 1 – 3 2021, Bali, Indonesia).</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Times New Roman" panose="02020603050405020304" pitchFamily="18" charset="0"/>
              </a:rPr>
              <a:t>Technical Visit to Madagascar – Resubmission upon request from Madagascar </a:t>
            </a: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Times New Roman" panose="02020603050405020304" pitchFamily="18" charset="0"/>
              </a:rPr>
              <a:t>Raising Awareness of Hydrography to precede SAIHC19</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Times New Roman" panose="02020603050405020304" pitchFamily="18" charset="0"/>
              </a:rPr>
              <a:t>High Level Technical Visit to Angola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400" dirty="0">
                <a:effectLst/>
                <a:latin typeface="Arial" panose="020B0604020202020204" pitchFamily="34" charset="0"/>
                <a:ea typeface="Calibri" panose="020F0502020204030204" pitchFamily="34" charset="0"/>
                <a:cs typeface="Times New Roman" panose="02020603050405020304" pitchFamily="18" charset="0"/>
              </a:rPr>
              <a:t>Tides and water levels workshop supported by SANHO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2400" dirty="0">
                <a:effectLst/>
                <a:latin typeface="Arial" panose="020B0604020202020204" pitchFamily="34" charset="0"/>
                <a:ea typeface="Calibri" panose="020F0502020204030204" pitchFamily="34" charset="0"/>
                <a:cs typeface="Times New Roman" panose="02020603050405020304" pitchFamily="18" charset="0"/>
              </a:rPr>
              <a:t>MBES Data collection and processing Course for Angola</a:t>
            </a:r>
            <a:endParaRPr lang="en-GB"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05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7D934-653A-45E2-9C79-3E685BE881E2}"/>
              </a:ext>
            </a:extLst>
          </p:cNvPr>
          <p:cNvSpPr>
            <a:spLocks noGrp="1"/>
          </p:cNvSpPr>
          <p:nvPr>
            <p:ph type="title"/>
          </p:nvPr>
        </p:nvSpPr>
        <p:spPr>
          <a:xfrm>
            <a:off x="838200" y="209760"/>
            <a:ext cx="10515600" cy="540511"/>
          </a:xfrm>
        </p:spPr>
        <p:txBody>
          <a:bodyPr>
            <a:normAutofit/>
          </a:bodyPr>
          <a:lstStyle/>
          <a:p>
            <a:r>
              <a:rPr lang="en-GB" sz="3200" dirty="0"/>
              <a:t>5. SAIHC 2022 – 2024 Workplan  - 2024</a:t>
            </a:r>
          </a:p>
        </p:txBody>
      </p:sp>
      <p:sp>
        <p:nvSpPr>
          <p:cNvPr id="3" name="Content Placeholder 2">
            <a:extLst>
              <a:ext uri="{FF2B5EF4-FFF2-40B4-BE49-F238E27FC236}">
                <a16:creationId xmlns:a16="http://schemas.microsoft.com/office/drawing/2014/main" id="{86F49E00-D47F-4E10-A349-A33866CDFD9D}"/>
              </a:ext>
            </a:extLst>
          </p:cNvPr>
          <p:cNvSpPr>
            <a:spLocks noGrp="1"/>
          </p:cNvSpPr>
          <p:nvPr>
            <p:ph idx="1"/>
          </p:nvPr>
        </p:nvSpPr>
        <p:spPr>
          <a:xfrm>
            <a:off x="838200" y="1399649"/>
            <a:ext cx="10840278" cy="4384925"/>
          </a:xfrm>
        </p:spPr>
        <p:txBody>
          <a:bodyPr>
            <a:normAutofit fontScale="92500" lnSpcReduction="20000"/>
          </a:bodyPr>
          <a:lstStyle/>
          <a:p>
            <a:pPr marL="0" indent="0">
              <a:lnSpc>
                <a:spcPct val="107000"/>
              </a:lnSpc>
              <a:spcAft>
                <a:spcPts val="800"/>
              </a:spcAft>
              <a:buNone/>
            </a:pPr>
            <a:r>
              <a:rPr lang="en-GB" sz="3200" b="1" dirty="0">
                <a:effectLst/>
                <a:latin typeface="Arial" panose="020B0604020202020204" pitchFamily="34" charset="0"/>
                <a:ea typeface="Calibri" panose="020F0502020204030204" pitchFamily="34" charset="0"/>
                <a:cs typeface="Times New Roman" panose="02020603050405020304" pitchFamily="18" charset="0"/>
              </a:rPr>
              <a:t>Proposed activities for 2024 are: </a:t>
            </a: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2800" dirty="0">
                <a:effectLst/>
                <a:latin typeface="Arial" panose="020B0604020202020204" pitchFamily="34" charset="0"/>
                <a:ea typeface="Calibri" panose="020F0502020204030204" pitchFamily="34" charset="0"/>
                <a:cs typeface="Arial" panose="020B0604020202020204" pitchFamily="34" charset="0"/>
              </a:rPr>
              <a:t>Technical Implementation Visits for identified Coastal </a:t>
            </a:r>
            <a:r>
              <a:rPr lang="en-GB" dirty="0">
                <a:latin typeface="Arial" panose="020B0604020202020204" pitchFamily="34" charset="0"/>
                <a:ea typeface="Calibri" panose="020F0502020204030204" pitchFamily="34" charset="0"/>
                <a:cs typeface="Arial" panose="020B0604020202020204" pitchFamily="34" charset="0"/>
              </a:rPr>
              <a:t>S</a:t>
            </a:r>
            <a:r>
              <a:rPr lang="en-GB" sz="2800" dirty="0">
                <a:effectLst/>
                <a:latin typeface="Arial" panose="020B0604020202020204" pitchFamily="34" charset="0"/>
                <a:ea typeface="Calibri" panose="020F0502020204030204" pitchFamily="34" charset="0"/>
                <a:cs typeface="Arial" panose="020B0604020202020204" pitchFamily="34" charset="0"/>
              </a:rPr>
              <a:t>tates </a:t>
            </a:r>
          </a:p>
          <a:p>
            <a:pPr marL="342900" lvl="0" indent="-342900">
              <a:lnSpc>
                <a:spcPct val="107000"/>
              </a:lnSpc>
              <a:buFont typeface="+mj-lt"/>
              <a:buAutoNum type="arabicPeriod"/>
            </a:pPr>
            <a:r>
              <a:rPr lang="en-GB" sz="2800" dirty="0">
                <a:effectLst/>
                <a:latin typeface="Arial" panose="020B0604020202020204" pitchFamily="34" charset="0"/>
                <a:ea typeface="Calibri" panose="020F0502020204030204" pitchFamily="34" charset="0"/>
                <a:cs typeface="Arial" panose="020B0604020202020204" pitchFamily="34" charset="0"/>
              </a:rPr>
              <a:t>MBES Processing For identified coastal states (Supporting G1, T1.2 SPI 1.2.2</a:t>
            </a:r>
          </a:p>
          <a:p>
            <a:pPr marL="342900" lvl="0" indent="-342900">
              <a:lnSpc>
                <a:spcPct val="107000"/>
              </a:lnSpc>
              <a:buFont typeface="+mj-lt"/>
              <a:buAutoNum type="arabicPeriod"/>
            </a:pPr>
            <a:r>
              <a:rPr lang="en-GB" sz="2800" dirty="0">
                <a:effectLst/>
                <a:latin typeface="Arial" panose="020B0604020202020204" pitchFamily="34" charset="0"/>
                <a:ea typeface="Calibri" panose="020F0502020204030204" pitchFamily="34" charset="0"/>
                <a:cs typeface="Arial" panose="020B0604020202020204" pitchFamily="34" charset="0"/>
              </a:rPr>
              <a:t>Awareness Seminar to precede the main SAIHC meeting For identified coastal states </a:t>
            </a:r>
          </a:p>
          <a:p>
            <a:pPr marL="342900" lvl="0" indent="-342900">
              <a:lnSpc>
                <a:spcPct val="107000"/>
              </a:lnSpc>
              <a:buFont typeface="+mj-lt"/>
              <a:buAutoNum type="arabicPeriod"/>
            </a:pPr>
            <a:r>
              <a:rPr lang="en-GB" sz="2800" dirty="0">
                <a:effectLst/>
                <a:latin typeface="Arial" panose="020B0604020202020204" pitchFamily="34" charset="0"/>
                <a:ea typeface="Calibri" panose="020F0502020204030204" pitchFamily="34" charset="0"/>
                <a:cs typeface="Arial" panose="020B0604020202020204" pitchFamily="34" charset="0"/>
              </a:rPr>
              <a:t>S10X Awareness For identified Coastal States (supporting G1, T1.3 SPI1.3.1</a:t>
            </a:r>
          </a:p>
          <a:p>
            <a:pPr marL="342900" lvl="0" indent="-342900">
              <a:lnSpc>
                <a:spcPct val="107000"/>
              </a:lnSpc>
              <a:spcAft>
                <a:spcPts val="800"/>
              </a:spcAft>
              <a:buFont typeface="+mj-lt"/>
              <a:buAutoNum type="arabicPeriod"/>
            </a:pPr>
            <a:r>
              <a:rPr lang="en-GB" sz="2800" dirty="0">
                <a:effectLst/>
                <a:latin typeface="Arial" panose="020B0604020202020204" pitchFamily="34" charset="0"/>
                <a:ea typeface="Calibri" panose="020F0502020204030204" pitchFamily="34" charset="0"/>
                <a:cs typeface="Arial" panose="020B0604020202020204" pitchFamily="34" charset="0"/>
              </a:rPr>
              <a:t>Data Management (supporting G2, T2.3. SPI 2.3.1)</a:t>
            </a:r>
          </a:p>
          <a:p>
            <a:pPr marL="0" indent="0">
              <a:lnSpc>
                <a:spcPct val="120000"/>
              </a:lnSpc>
              <a:buNone/>
            </a:pPr>
            <a:endParaRPr lang="en-US" dirty="0">
              <a:latin typeface="Arial" panose="020B0604020202020204" pitchFamily="34" charset="0"/>
              <a:cs typeface="Arial" panose="020B0604020202020204" pitchFamily="34" charset="0"/>
            </a:endParaRPr>
          </a:p>
          <a:p>
            <a:pPr marL="0" indent="0">
              <a:buNone/>
            </a:pPr>
            <a:endParaRPr lang="en-US" sz="45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84892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49E00-D47F-4E10-A349-A33866CDFD9D}"/>
              </a:ext>
            </a:extLst>
          </p:cNvPr>
          <p:cNvSpPr>
            <a:spLocks noGrp="1"/>
          </p:cNvSpPr>
          <p:nvPr>
            <p:ph idx="1"/>
          </p:nvPr>
        </p:nvSpPr>
        <p:spPr>
          <a:xfrm>
            <a:off x="838200" y="1364105"/>
            <a:ext cx="10239530" cy="4496621"/>
          </a:xfrm>
        </p:spPr>
        <p:txBody>
          <a:bodyPr>
            <a:normAutofit/>
          </a:bodyPr>
          <a:lstStyle/>
          <a:p>
            <a:endParaRPr lang="en-US" sz="3000" dirty="0">
              <a:latin typeface="+mj-lt"/>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GB" dirty="0"/>
          </a:p>
        </p:txBody>
      </p:sp>
      <p:sp>
        <p:nvSpPr>
          <p:cNvPr id="4" name="Title 3">
            <a:extLst>
              <a:ext uri="{FF2B5EF4-FFF2-40B4-BE49-F238E27FC236}">
                <a16:creationId xmlns:a16="http://schemas.microsoft.com/office/drawing/2014/main" id="{958EBAFC-BD3E-47A1-9773-1CB5DF1B018E}"/>
              </a:ext>
            </a:extLst>
          </p:cNvPr>
          <p:cNvSpPr>
            <a:spLocks noGrp="1"/>
          </p:cNvSpPr>
          <p:nvPr>
            <p:ph type="title"/>
          </p:nvPr>
        </p:nvSpPr>
        <p:spPr>
          <a:xfrm>
            <a:off x="838200" y="1180689"/>
            <a:ext cx="10515599" cy="4496621"/>
          </a:xfrm>
        </p:spPr>
        <p:txBody>
          <a:bodyPr>
            <a:normAutofit fontScale="90000"/>
          </a:bodyPr>
          <a:lstStyle/>
          <a:p>
            <a:pPr>
              <a:lnSpc>
                <a:spcPct val="100000"/>
              </a:lnSpc>
            </a:pPr>
            <a:br>
              <a:rPr lang="en-GB" sz="3100" dirty="0">
                <a:solidFill>
                  <a:schemeClr val="tx1"/>
                </a:solidFill>
                <a:latin typeface="Arial" panose="020B0604020202020204" pitchFamily="34" charset="0"/>
                <a:ea typeface="+mn-ea"/>
                <a:cs typeface="Arial" panose="020B0604020202020204" pitchFamily="34" charset="0"/>
              </a:rPr>
            </a:br>
            <a:br>
              <a:rPr lang="en-GB" sz="3100" dirty="0">
                <a:solidFill>
                  <a:schemeClr val="tx1"/>
                </a:solidFill>
                <a:latin typeface="Arial" panose="020B0604020202020204" pitchFamily="34" charset="0"/>
                <a:ea typeface="+mn-ea"/>
                <a:cs typeface="Arial" panose="020B0604020202020204" pitchFamily="34" charset="0"/>
              </a:rPr>
            </a:br>
            <a:r>
              <a:rPr lang="en-GB" sz="3100" dirty="0">
                <a:solidFill>
                  <a:schemeClr val="tx1"/>
                </a:solidFill>
                <a:latin typeface="Arial" panose="020B0604020202020204" pitchFamily="34" charset="0"/>
                <a:ea typeface="+mn-ea"/>
                <a:cs typeface="Arial" panose="020B0604020202020204" pitchFamily="34" charset="0"/>
              </a:rPr>
              <a:t>T</a:t>
            </a:r>
            <a:r>
              <a:rPr lang="en-GB" sz="2700" dirty="0">
                <a:solidFill>
                  <a:schemeClr val="tx1"/>
                </a:solidFill>
                <a:latin typeface="Arial" panose="020B0604020202020204" pitchFamily="34" charset="0"/>
                <a:ea typeface="+mn-ea"/>
                <a:cs typeface="Arial" panose="020B0604020202020204" pitchFamily="34" charset="0"/>
              </a:rPr>
              <a:t>he CBSC is invited to :</a:t>
            </a:r>
            <a:br>
              <a:rPr lang="en-GB" sz="2700" dirty="0">
                <a:solidFill>
                  <a:schemeClr val="tx1"/>
                </a:solidFill>
                <a:latin typeface="Arial" panose="020B0604020202020204" pitchFamily="34" charset="0"/>
                <a:ea typeface="+mn-ea"/>
                <a:cs typeface="Arial" panose="020B0604020202020204" pitchFamily="34" charset="0"/>
              </a:rPr>
            </a:br>
            <a:br>
              <a:rPr lang="en-GB" sz="2700" dirty="0">
                <a:solidFill>
                  <a:schemeClr val="tx1"/>
                </a:solidFill>
                <a:latin typeface="Arial" panose="020B0604020202020204" pitchFamily="34" charset="0"/>
                <a:ea typeface="+mn-ea"/>
                <a:cs typeface="Arial" panose="020B0604020202020204" pitchFamily="34" charset="0"/>
              </a:rPr>
            </a:br>
            <a:r>
              <a:rPr lang="en-GB" sz="2700" dirty="0">
                <a:solidFill>
                  <a:schemeClr val="tx1"/>
                </a:solidFill>
                <a:latin typeface="Arial" panose="020B0604020202020204" pitchFamily="34" charset="0"/>
                <a:ea typeface="+mn-ea"/>
                <a:cs typeface="Arial" panose="020B0604020202020204" pitchFamily="34" charset="0"/>
              </a:rPr>
              <a:t>1. Note this report</a:t>
            </a:r>
            <a:br>
              <a:rPr lang="en-GB" sz="2700" dirty="0">
                <a:solidFill>
                  <a:schemeClr val="tx1"/>
                </a:solidFill>
                <a:latin typeface="Arial" panose="020B0604020202020204" pitchFamily="34" charset="0"/>
                <a:ea typeface="+mn-ea"/>
                <a:cs typeface="Arial" panose="020B0604020202020204" pitchFamily="34" charset="0"/>
              </a:rPr>
            </a:br>
            <a:br>
              <a:rPr lang="en-GB" sz="2700">
                <a:solidFill>
                  <a:schemeClr val="tx1"/>
                </a:solidFill>
                <a:latin typeface="Arial" panose="020B0604020202020204" pitchFamily="34" charset="0"/>
                <a:ea typeface="+mn-ea"/>
                <a:cs typeface="Arial" panose="020B0604020202020204" pitchFamily="34" charset="0"/>
              </a:rPr>
            </a:br>
            <a:r>
              <a:rPr lang="en-GB" sz="2700">
                <a:solidFill>
                  <a:schemeClr val="tx1"/>
                </a:solidFill>
                <a:latin typeface="Arial" panose="020B0604020202020204" pitchFamily="34" charset="0"/>
                <a:ea typeface="+mn-ea"/>
                <a:cs typeface="Arial" panose="020B0604020202020204" pitchFamily="34" charset="0"/>
              </a:rPr>
              <a:t>2. </a:t>
            </a:r>
            <a:r>
              <a:rPr lang="en-GB" sz="2700" dirty="0">
                <a:solidFill>
                  <a:schemeClr val="tx1"/>
                </a:solidFill>
                <a:latin typeface="Arial" panose="020B0604020202020204" pitchFamily="34" charset="0"/>
                <a:ea typeface="+mn-ea"/>
                <a:cs typeface="Arial" panose="020B0604020202020204" pitchFamily="34" charset="0"/>
              </a:rPr>
              <a:t>Take any action considered appropriate</a:t>
            </a:r>
            <a:br>
              <a:rPr lang="en-GB" sz="2700" dirty="0">
                <a:solidFill>
                  <a:schemeClr val="tx1"/>
                </a:solidFill>
                <a:latin typeface="Arial" panose="020B0604020202020204" pitchFamily="34" charset="0"/>
                <a:ea typeface="+mn-ea"/>
                <a:cs typeface="Arial" panose="020B0604020202020204" pitchFamily="34" charset="0"/>
              </a:rPr>
            </a:br>
            <a:br>
              <a:rPr lang="en-GB" sz="3100" dirty="0">
                <a:solidFill>
                  <a:schemeClr val="tx1"/>
                </a:solidFill>
                <a:latin typeface="Arial" panose="020B0604020202020204" pitchFamily="34" charset="0"/>
                <a:ea typeface="+mn-ea"/>
                <a:cs typeface="Arial" panose="020B0604020202020204" pitchFamily="34" charset="0"/>
              </a:rPr>
            </a:br>
            <a:br>
              <a:rPr lang="en-GB" dirty="0"/>
            </a:br>
            <a:br>
              <a:rPr lang="en-GB" dirty="0"/>
            </a:br>
            <a:endParaRPr lang="en-GB" dirty="0"/>
          </a:p>
        </p:txBody>
      </p:sp>
    </p:spTree>
    <p:extLst>
      <p:ext uri="{BB962C8B-B14F-4D97-AF65-F5344CB8AC3E}">
        <p14:creationId xmlns:p14="http://schemas.microsoft.com/office/powerpoint/2010/main" val="604847228"/>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FEF96E3FDB5449ADF5976012BDD9B1" ma:contentTypeVersion="11" ma:contentTypeDescription="Create a new document." ma:contentTypeScope="" ma:versionID="f4469e585807b46525d3c54bb2f62100">
  <xsd:schema xmlns:xsd="http://www.w3.org/2001/XMLSchema" xmlns:xs="http://www.w3.org/2001/XMLSchema" xmlns:p="http://schemas.microsoft.com/office/2006/metadata/properties" xmlns:ns3="467b3584-da19-42db-9184-5b7074a95543" xmlns:ns4="1ff4b36c-a4d2-4d96-a8d6-eedaecf115c2" targetNamespace="http://schemas.microsoft.com/office/2006/metadata/properties" ma:root="true" ma:fieldsID="6f8310a523aaf4ae85a97e286571c649" ns3:_="" ns4:_="">
    <xsd:import namespace="467b3584-da19-42db-9184-5b7074a95543"/>
    <xsd:import namespace="1ff4b36c-a4d2-4d96-a8d6-eedaecf115c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7b3584-da19-42db-9184-5b7074a955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f4b36c-a4d2-4d96-a8d6-eedaecf115c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7C8BD3-B600-4EDB-83D0-0B1E46C49DE9}">
  <ds:schemaRefs>
    <ds:schemaRef ds:uri="http://schemas.microsoft.com/sharepoint/v3/contenttype/forms"/>
  </ds:schemaRefs>
</ds:datastoreItem>
</file>

<file path=customXml/itemProps2.xml><?xml version="1.0" encoding="utf-8"?>
<ds:datastoreItem xmlns:ds="http://schemas.openxmlformats.org/officeDocument/2006/customXml" ds:itemID="{F2986E88-C934-4FFD-9D8D-FAC0E63A46E5}">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1ff4b36c-a4d2-4d96-a8d6-eedaecf115c2"/>
    <ds:schemaRef ds:uri="467b3584-da19-42db-9184-5b7074a95543"/>
  </ds:schemaRefs>
</ds:datastoreItem>
</file>

<file path=customXml/itemProps3.xml><?xml version="1.0" encoding="utf-8"?>
<ds:datastoreItem xmlns:ds="http://schemas.openxmlformats.org/officeDocument/2006/customXml" ds:itemID="{2DEA82E6-05D4-4220-B2AA-281A530F9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7b3584-da19-42db-9184-5b7074a95543"/>
    <ds:schemaRef ds:uri="1ff4b36c-a4d2-4d96-a8d6-eedaecf11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IHO_Presentations_template-Blank</Template>
  <TotalTime>4454</TotalTime>
  <Words>894</Words>
  <Application>Microsoft Office PowerPoint</Application>
  <PresentationFormat>Widescreen</PresentationFormat>
  <Paragraphs>89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IHO_Presentations_template-Blank</vt:lpstr>
      <vt:lpstr>  IHO CAPACITY BUILDING SUB-COMMITTEE  CBSC20 Southern African &amp; Islands Hydrographic Commission (SAIHC) Report to CBSC  Bali, Indonesia, 1-3 June 2022  Capacity Building Update</vt:lpstr>
      <vt:lpstr>1. Activities completed since CBSC19 – 2021WP Review</vt:lpstr>
      <vt:lpstr>2. SAIHC 2022 CB Update (funded activities)</vt:lpstr>
      <vt:lpstr>3. Regional update</vt:lpstr>
      <vt:lpstr>4. SAIHC 2022 – 2024 Workplan - 2023  Proposals</vt:lpstr>
      <vt:lpstr>5. SAIHC 2022 – 2024 Workplan  - 2024</vt:lpstr>
      <vt:lpstr>  The CBSC is invited to :  1. Note this report  2. Take any action considered appropriate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RHC Generic National Report Presentation Template</dc:title>
  <dc:creator>Owner</dc:creator>
  <cp:lastModifiedBy>Lucy Fieldhouse</cp:lastModifiedBy>
  <cp:revision>141</cp:revision>
  <cp:lastPrinted>2022-05-27T15:21:16Z</cp:lastPrinted>
  <dcterms:created xsi:type="dcterms:W3CDTF">2017-10-26T13:07:26Z</dcterms:created>
  <dcterms:modified xsi:type="dcterms:W3CDTF">2022-05-31T10:13:42Z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0x01010096FEF96E3FDB5449ADF5976012BDD9B1</vt:lpwstr>
  </property>
  <property fmtid="{D5CDD505-2E9C-101B-9397-08002B2CF9AE}" pid="3" name="_dlc_DocIdItemGuid">
    <vt:lpwstr>ffdfbd07-ed76-47d9-8d5b-a2079a706e7b</vt:lpwstr>
  </property>
  <property fmtid="{D5CDD505-2E9C-101B-9397-08002B2CF9AE}" pid="4" name="e67d8e2fe5874f33b9c970a84d227915">
    <vt:lpwstr/>
  </property>
  <property fmtid="{D5CDD505-2E9C-101B-9397-08002B2CF9AE}" pid="5" name="Committees and WG">
    <vt:lpwstr/>
  </property>
  <property fmtid="{D5CDD505-2E9C-101B-9397-08002B2CF9AE}" pid="6" name="UKHO_SecurityClassification">
    <vt:lpwstr>1;#OFFICIAL|77777b58-be7e-4cc7-a0da-30387eb98d66</vt:lpwstr>
  </property>
  <property fmtid="{D5CDD505-2E9C-101B-9397-08002B2CF9AE}" pid="7" name="Country">
    <vt:lpwstr/>
  </property>
  <property fmtid="{D5CDD505-2E9C-101B-9397-08002B2CF9AE}" pid="8" name="UKHO_OrganisationStructure">
    <vt:lpwstr>9;#IHO|271ee81f-1326-4ebe-8da4-55310f124c04</vt:lpwstr>
  </property>
  <property fmtid="{D5CDD505-2E9C-101B-9397-08002B2CF9AE}" pid="9" name="IP HIP Area">
    <vt:lpwstr/>
  </property>
  <property fmtid="{D5CDD505-2E9C-101B-9397-08002B2CF9AE}" pid="10" name="National Hydrographer IHO Document Type">
    <vt:lpwstr/>
  </property>
  <property fmtid="{D5CDD505-2E9C-101B-9397-08002B2CF9AE}" pid="11" name="ProductsAndServices">
    <vt:lpwstr/>
  </property>
  <property fmtid="{D5CDD505-2E9C-101B-9397-08002B2CF9AE}" pid="12" name="Record">
    <vt:lpwstr/>
  </property>
  <property fmtid="{D5CDD505-2E9C-101B-9397-08002B2CF9AE}" pid="13" name="OriginalPath">
    <vt:lpwstr/>
  </property>
  <property fmtid="{D5CDD505-2E9C-101B-9397-08002B2CF9AE}" pid="14" name="Retention Action">
    <vt:lpwstr/>
  </property>
</Properties>
</file>