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325" r:id="rId3"/>
    <p:sldId id="340" r:id="rId4"/>
    <p:sldId id="341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FF3300"/>
    <a:srgbClr val="00AC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3168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9BA0F-BFB7-4CB1-AE40-FE2D8F0FFF24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41A5F-4B3C-4654-ACAA-D034C8702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04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07F85-E674-43CC-987E-4BE55E31E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75A09-2A4E-4C58-ADED-9AF474DF9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F4EE6-E935-4E71-B34D-C8F78A7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F375E-D998-4D5B-AF8B-D51B7B118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0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AFDE3-1F29-468C-86CB-3098A884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2DCCE-461C-42DA-BDC0-3EA8E38F7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0ED96-6614-47E2-8F71-DC425B9EB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E8BEC5-A04B-4BB6-81B9-C9DCF5F1062E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41377-C9CA-4B25-A76D-CC1F199E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A2ACF-E322-49DD-AF67-D13553C7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6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0CBC3-1436-4450-8CC5-220AC104A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526E5-EC6E-4FB3-A0DB-388FCA0BB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CCE60-85AE-4886-BF16-C5CBFA009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FA822-2C07-4746-9030-3F8446747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A2B7AB7B-9C44-433D-B14D-861586A545B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15644"/>
            <a:ext cx="2608028" cy="86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715E19EA-6F6B-4D0A-ACD3-CFA9BE6BD5E5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960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CBSC20</a:t>
            </a:r>
            <a:b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VTC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 – 3 June, 2022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AFDE94-252B-4BA4-B1A6-67924CBFCB10}"/>
              </a:ext>
            </a:extLst>
          </p:cNvPr>
          <p:cNvSpPr/>
          <p:nvPr userDrawn="1"/>
        </p:nvSpPr>
        <p:spPr>
          <a:xfrm>
            <a:off x="0" y="0"/>
            <a:ext cx="12192000" cy="6012386"/>
          </a:xfrm>
          <a:prstGeom prst="rect">
            <a:avLst/>
          </a:prstGeom>
          <a:solidFill>
            <a:schemeClr val="accent1">
              <a:lumMod val="20000"/>
              <a:lumOff val="80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2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>
          <a:xfrm>
            <a:off x="469784" y="421240"/>
            <a:ext cx="11232858" cy="52192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kumimoji="1" lang="en-US" altLang="ja-JP" sz="26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8.3 </a:t>
            </a:r>
          </a:p>
          <a:p>
            <a:pPr>
              <a:lnSpc>
                <a:spcPct val="150000"/>
              </a:lnSpc>
            </a:pPr>
            <a:r>
              <a:rPr kumimoji="1" lang="en-US" altLang="ja-JP" sz="26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IHO Empowering Women in Hydrography (EWH) Project </a:t>
            </a:r>
          </a:p>
          <a:p>
            <a:endParaRPr kumimoji="1" lang="en-US" altLang="ja-JP" sz="27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7200" b="1" dirty="0">
                <a:solidFill>
                  <a:schemeClr val="accent1">
                    <a:lumMod val="75000"/>
                  </a:schemeClr>
                </a:solidFill>
              </a:rPr>
              <a:t>Denpasar, Indonesia</a:t>
            </a:r>
          </a:p>
          <a:p>
            <a:endParaRPr kumimoji="1" lang="en-US" altLang="ja-JP" sz="6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altLang="ja-JP" sz="6400" b="1" dirty="0">
                <a:solidFill>
                  <a:schemeClr val="accent1">
                    <a:lumMod val="75000"/>
                  </a:schemeClr>
                </a:solidFill>
              </a:rPr>
              <a:t>VTC, 1 – 3 June 2022</a:t>
            </a:r>
            <a:endParaRPr kumimoji="1" lang="ja-JP" altLang="en-US" sz="6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577310" y="6279867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CBSC20-0X.XX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4238D2-A0FE-4896-B6C5-44C79F6A6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9051" y="15765"/>
            <a:ext cx="10515600" cy="69311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A9A9"/>
                </a:solidFill>
              </a:rPr>
              <a:t>   </a:t>
            </a:r>
            <a:r>
              <a:rPr lang="en-US" sz="3600" b="1" dirty="0">
                <a:solidFill>
                  <a:srgbClr val="00A9A9"/>
                </a:solidFill>
              </a:rPr>
              <a:t>First year achievements </a:t>
            </a:r>
            <a:endParaRPr lang="en-US" sz="2800" b="1" dirty="0">
              <a:solidFill>
                <a:srgbClr val="00A9A9"/>
              </a:solidFill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C10B654E-DFF6-478D-97C5-A60E383579F2}"/>
              </a:ext>
            </a:extLst>
          </p:cNvPr>
          <p:cNvSpPr txBox="1">
            <a:spLocks/>
          </p:cNvSpPr>
          <p:nvPr/>
        </p:nvSpPr>
        <p:spPr>
          <a:xfrm>
            <a:off x="912970" y="708878"/>
            <a:ext cx="8348601" cy="53975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015" indent="-128015" algn="just" defTabSz="512062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defRPr sz="2300"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  <a:cs typeface="+mn-cs"/>
                <a:sym typeface="Helvetica Neue LT Std 75 Bold"/>
              </a:rPr>
              <a:t>Kick-off meeting (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  <a:cs typeface="+mn-cs"/>
                <a:sym typeface="Helvetica Neue LT Std 45 Light"/>
              </a:rPr>
              <a:t>33 participants from 16 countries) </a:t>
            </a:r>
          </a:p>
          <a:p>
            <a:pPr marL="128015" indent="-128015" algn="just" defTabSz="512062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defRPr sz="2300"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  <a:cs typeface="+mn-cs"/>
                <a:sym typeface="Helvetica Neue LT Std 45 Light"/>
              </a:rPr>
              <a:t>1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  <a:cs typeface="+mn-cs"/>
                <a:sym typeface="Helvetica Neue LT Std 75 Bold"/>
              </a:rPr>
              <a:t>internships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  <a:cs typeface="+mn-cs"/>
                <a:sym typeface="Helvetica Neue LT Std 45 Light"/>
              </a:rPr>
              <a:t>on the outreach of the EWH project, in the IHO office</a:t>
            </a:r>
          </a:p>
          <a:p>
            <a:pPr marL="128015" indent="-128015" algn="just" defTabSz="512062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defRPr sz="2300"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  <a:cs typeface="+mn-cs"/>
                <a:sym typeface="Helvetica Neue LT Std 75 Bold"/>
              </a:rPr>
              <a:t>3 internships related w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  <a:cs typeface="+mn-cs"/>
                <a:sym typeface="Helvetica Neue LT Std 45 Light"/>
              </a:rPr>
              <a:t>ith the review process of submitted programmes to the IBSC, with in-person participation on the IBSC45 Meeting.</a:t>
            </a:r>
          </a:p>
          <a:p>
            <a:pPr marL="128015" indent="-128015" algn="just" defTabSz="512062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defRPr sz="2300"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  <a:cs typeface="+mn-cs"/>
                <a:sym typeface="Helvetica Neue LT Std 75 Bold"/>
              </a:rPr>
              <a:t>3 at-sea experiences made available by NOAA.</a:t>
            </a:r>
          </a:p>
          <a:p>
            <a:pPr marL="128015" indent="-128015" algn="just" defTabSz="512062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defRPr sz="2300"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  <a:cs typeface="+mn-cs"/>
              </a:rPr>
              <a:t>Submission to the ‘Call for Decade Actions No. 02/2021’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  <a:cs typeface="+mn-cs"/>
                <a:sym typeface="Helvetica Neue LT Std 45 Light"/>
              </a:rPr>
              <a:t> as part of the United Nations Decade of Ocean Science for Sustainable Development</a:t>
            </a:r>
          </a:p>
          <a:p>
            <a:pPr marL="128015" indent="-128015" algn="just" defTabSz="512062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defRPr sz="2300"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  <a:cs typeface="+mn-cs"/>
              </a:rPr>
              <a:t>Webinar on Gender-balance and empowering leaders</a:t>
            </a:r>
          </a:p>
          <a:p>
            <a:pPr marL="146302" indent="-146302" defTabSz="58521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 sz="2300"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  <a:cs typeface="+mn-cs"/>
              </a:rPr>
              <a:t>Women role-models - interviews among volunteer women from all position in the hydrographic community</a:t>
            </a:r>
          </a:p>
        </p:txBody>
      </p:sp>
      <p:pic>
        <p:nvPicPr>
          <p:cNvPr id="5" name="marwa elselehdar.jpg" descr="marwa elselehdar.jpg">
            <a:extLst>
              <a:ext uri="{FF2B5EF4-FFF2-40B4-BE49-F238E27FC236}">
                <a16:creationId xmlns:a16="http://schemas.microsoft.com/office/drawing/2014/main" id="{85D0D2AD-9476-406B-8F35-64918EE8974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2361" y="3429000"/>
            <a:ext cx="1462102" cy="1629497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thomas-jefferson.jpg" descr="thomas-jefferson.jpg">
            <a:extLst>
              <a:ext uri="{FF2B5EF4-FFF2-40B4-BE49-F238E27FC236}">
                <a16:creationId xmlns:a16="http://schemas.microsoft.com/office/drawing/2014/main" id="{7D03F21A-44A7-458C-9317-BD34D1FCE3A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4276" y="1888448"/>
            <a:ext cx="1840187" cy="124617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GroupPhotoEWH Kick-off.jpg" descr="GroupPhotoEWH Kick-off.jpg">
            <a:extLst>
              <a:ext uri="{FF2B5EF4-FFF2-40B4-BE49-F238E27FC236}">
                <a16:creationId xmlns:a16="http://schemas.microsoft.com/office/drawing/2014/main" id="{8EEB5DF4-EFA7-49B7-9A26-DFBF7CAF5FA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32753" y="149964"/>
            <a:ext cx="2391710" cy="153707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873545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4238D2-A0FE-4896-B6C5-44C79F6A6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312867" cy="88316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A9A9"/>
                </a:solidFill>
              </a:rPr>
              <a:t>   </a:t>
            </a:r>
            <a:r>
              <a:rPr lang="en-US" sz="3600" b="1" dirty="0">
                <a:solidFill>
                  <a:srgbClr val="00A9A9"/>
                </a:solidFill>
              </a:rPr>
              <a:t>Second year - plans </a:t>
            </a:r>
            <a:endParaRPr lang="en-US" sz="2800" b="1" dirty="0">
              <a:solidFill>
                <a:srgbClr val="00A9A9"/>
              </a:solidFill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C10B654E-DFF6-478D-97C5-A60E383579F2}"/>
              </a:ext>
            </a:extLst>
          </p:cNvPr>
          <p:cNvSpPr txBox="1">
            <a:spLocks/>
          </p:cNvSpPr>
          <p:nvPr/>
        </p:nvSpPr>
        <p:spPr>
          <a:xfrm>
            <a:off x="273349" y="667819"/>
            <a:ext cx="9250795" cy="5743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015" indent="-128015" algn="just" defTabSz="512062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defRPr sz="2300"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pPr>
            <a:r>
              <a:rPr lang="en-US" sz="2400" dirty="0"/>
              <a:t>Promotion of the gender-diversity program to Member States during IHO activities </a:t>
            </a:r>
          </a:p>
          <a:p>
            <a:pPr marL="128015" indent="-128015" algn="just" defTabSz="512062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defRPr sz="2300"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pPr>
            <a:r>
              <a:rPr lang="en-US" sz="2400" dirty="0"/>
              <a:t>Continuation of the Outreach project including planned activities. </a:t>
            </a:r>
          </a:p>
          <a:p>
            <a:pPr marL="128015" indent="-128015" algn="just" defTabSz="512062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defRPr sz="2300"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pPr>
            <a:r>
              <a:rPr lang="en-US" sz="2400" dirty="0"/>
              <a:t> Support internships at the IHO Secretariat, at other hydrographic offices, or at-sea activities for operational experience for women. </a:t>
            </a:r>
          </a:p>
          <a:p>
            <a:pPr marL="128015" indent="-128015" algn="just" defTabSz="512062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defRPr sz="2300"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pPr>
            <a:r>
              <a:rPr lang="en-US" sz="2400" dirty="0"/>
              <a:t> Prepare for and host an EWH symposium to be held in conjunction with the IHO Council meeting, which the participants will also attend. </a:t>
            </a:r>
          </a:p>
          <a:p>
            <a:pPr marL="128015" indent="-128015" algn="just" defTabSz="512062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defRPr sz="2300"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pPr>
            <a:r>
              <a:rPr lang="en-US" sz="2400" dirty="0">
                <a:latin typeface="Helvetica Neue LT Std 75 Bold"/>
              </a:rPr>
              <a:t> Integration with other IHO activities (e.g. education). </a:t>
            </a:r>
          </a:p>
          <a:p>
            <a:pPr marL="128015" indent="-128015" algn="just" defTabSz="512062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defRPr sz="2300"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pPr>
            <a:endParaRPr lang="en-US" sz="2400" dirty="0"/>
          </a:p>
        </p:txBody>
      </p:sp>
      <p:pic>
        <p:nvPicPr>
          <p:cNvPr id="5" name="marwa elselehdar.jpg" descr="marwa elselehdar.jpg">
            <a:extLst>
              <a:ext uri="{FF2B5EF4-FFF2-40B4-BE49-F238E27FC236}">
                <a16:creationId xmlns:a16="http://schemas.microsoft.com/office/drawing/2014/main" id="{85D0D2AD-9476-406B-8F35-64918EE8974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56549" y="4873108"/>
            <a:ext cx="1462102" cy="1629497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thomas-jefferson.jpg" descr="thomas-jefferson.jpg">
            <a:extLst>
              <a:ext uri="{FF2B5EF4-FFF2-40B4-BE49-F238E27FC236}">
                <a16:creationId xmlns:a16="http://schemas.microsoft.com/office/drawing/2014/main" id="{7D03F21A-44A7-458C-9317-BD34D1FCE3A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97178" y="3429000"/>
            <a:ext cx="1840187" cy="124617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GroupPhotoEWH Kick-off.jpg" descr="GroupPhotoEWH Kick-off.jpg">
            <a:extLst>
              <a:ext uri="{FF2B5EF4-FFF2-40B4-BE49-F238E27FC236}">
                <a16:creationId xmlns:a16="http://schemas.microsoft.com/office/drawing/2014/main" id="{8EEB5DF4-EFA7-49B7-9A26-DFBF7CAF5FA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8072" y="213595"/>
            <a:ext cx="2391710" cy="153707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37377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4238D2-A0FE-4896-B6C5-44C79F6A6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312867" cy="88316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A9A9"/>
                </a:solidFill>
              </a:rPr>
              <a:t>   </a:t>
            </a:r>
            <a:r>
              <a:rPr lang="en-US" sz="3600" b="1" dirty="0">
                <a:solidFill>
                  <a:srgbClr val="00A9A9"/>
                </a:solidFill>
              </a:rPr>
              <a:t>Second year - plans </a:t>
            </a:r>
            <a:endParaRPr lang="en-US" sz="2800" b="1" dirty="0">
              <a:solidFill>
                <a:srgbClr val="00A9A9"/>
              </a:solidFill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C10B654E-DFF6-478D-97C5-A60E383579F2}"/>
              </a:ext>
            </a:extLst>
          </p:cNvPr>
          <p:cNvSpPr txBox="1">
            <a:spLocks/>
          </p:cNvSpPr>
          <p:nvPr/>
        </p:nvSpPr>
        <p:spPr>
          <a:xfrm>
            <a:off x="273349" y="667820"/>
            <a:ext cx="9466552" cy="5003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015" indent="-128015" algn="just" defTabSz="512062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defRPr sz="2300"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pPr>
            <a:r>
              <a:rPr lang="en-US" sz="2100" dirty="0">
                <a:latin typeface="Helvetica Neue LT Std 75 Bold"/>
              </a:rPr>
              <a:t>Teaming up with other events in the ocean science or maritime domain with gender-equity themes. </a:t>
            </a:r>
          </a:p>
          <a:p>
            <a:pPr marL="128015" indent="-128015" algn="just" defTabSz="512062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defRPr sz="2300"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pPr>
            <a:r>
              <a:rPr lang="en-US" sz="2100" dirty="0">
                <a:latin typeface="Helvetica Neue LT Std 75 Bold"/>
              </a:rPr>
              <a:t>Based on the initial symposium, discuss intended activities and present it to the Inter-Regional Coordination Committee (IRCC) for review. </a:t>
            </a:r>
          </a:p>
          <a:p>
            <a:pPr marL="128015" indent="-128015" algn="just" defTabSz="512062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defRPr sz="2300">
                <a:latin typeface="Helvetica Neue LT Std 75 Bold"/>
                <a:ea typeface="Helvetica Neue LT Std 75 Bold"/>
                <a:cs typeface="Helvetica Neue LT Std 75 Bold"/>
                <a:sym typeface="Helvetica Neue LT Std 75 Bold"/>
              </a:defRPr>
            </a:pPr>
            <a:r>
              <a:rPr lang="en-US" sz="2100" dirty="0">
                <a:latin typeface="Helvetica Neue LT Std 75 Bold"/>
              </a:rPr>
              <a:t>Develop a mentoring programme</a:t>
            </a:r>
          </a:p>
        </p:txBody>
      </p:sp>
      <p:pic>
        <p:nvPicPr>
          <p:cNvPr id="5" name="marwa elselehdar.jpg" descr="marwa elselehdar.jpg">
            <a:extLst>
              <a:ext uri="{FF2B5EF4-FFF2-40B4-BE49-F238E27FC236}">
                <a16:creationId xmlns:a16="http://schemas.microsoft.com/office/drawing/2014/main" id="{85D0D2AD-9476-406B-8F35-64918EE8974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56549" y="4873108"/>
            <a:ext cx="1462102" cy="1629497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thomas-jefferson.jpg" descr="thomas-jefferson.jpg">
            <a:extLst>
              <a:ext uri="{FF2B5EF4-FFF2-40B4-BE49-F238E27FC236}">
                <a16:creationId xmlns:a16="http://schemas.microsoft.com/office/drawing/2014/main" id="{7D03F21A-44A7-458C-9317-BD34D1FCE3A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97178" y="3429000"/>
            <a:ext cx="1840187" cy="124617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GroupPhotoEWH Kick-off.jpg" descr="GroupPhotoEWH Kick-off.jpg">
            <a:extLst>
              <a:ext uri="{FF2B5EF4-FFF2-40B4-BE49-F238E27FC236}">
                <a16:creationId xmlns:a16="http://schemas.microsoft.com/office/drawing/2014/main" id="{8EEB5DF4-EFA7-49B7-9A26-DFBF7CAF5FA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8072" y="213595"/>
            <a:ext cx="2391710" cy="1537077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5602BE1-6863-EA64-FB6F-05155AAF9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349" y="3885277"/>
            <a:ext cx="9068647" cy="297272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Actions required: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Take note of this report</a:t>
            </a: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dirty="0"/>
              <a:t>Take any other actions considered appropriate.</a:t>
            </a: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ko-KR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56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200"/>
                            </p:stCondLst>
                            <p:childTnLst>
                              <p:par>
                                <p:cTn id="8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720"/>
                            </p:stCondLst>
                            <p:childTnLst>
                              <p:par>
                                <p:cTn id="11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2F0E6-CE82-51A8-B9C6-9725F91B5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051" y="434447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Thank you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53093E8-A008-07F2-EACD-E8970D39B799}"/>
              </a:ext>
            </a:extLst>
          </p:cNvPr>
          <p:cNvSpPr txBox="1">
            <a:spLocks/>
          </p:cNvSpPr>
          <p:nvPr/>
        </p:nvSpPr>
        <p:spPr>
          <a:xfrm>
            <a:off x="88415" y="1203722"/>
            <a:ext cx="9068647" cy="2972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Please note this report</a:t>
            </a:r>
            <a:endParaRPr lang="en-US" altLang="ko-K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3600" dirty="0"/>
              <a:t>Take any other actions considered appropriate.</a:t>
            </a:r>
            <a:endParaRPr lang="en-US" altLang="ko-K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ko-KR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3F59B64E-6174-AE73-0275-D03B73549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312867" cy="88316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A9A9"/>
                </a:solidFill>
              </a:rPr>
              <a:t>   </a:t>
            </a:r>
            <a:r>
              <a:rPr lang="en-US" sz="3600" b="1" dirty="0">
                <a:solidFill>
                  <a:srgbClr val="00A9A9"/>
                </a:solidFill>
              </a:rPr>
              <a:t>Actions required</a:t>
            </a:r>
            <a:endParaRPr lang="en-US" sz="2800" b="1" dirty="0">
              <a:solidFill>
                <a:srgbClr val="00A9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81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20"/>
                            </p:stCondLst>
                            <p:childTnLst>
                              <p:par>
                                <p:cTn id="8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8730</TotalTime>
  <Words>290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 Neue LT Std 75 Bold</vt:lpstr>
      <vt:lpstr>Office Theme</vt:lpstr>
      <vt:lpstr>PowerPoint Presentation</vt:lpstr>
      <vt:lpstr>   First year achievements </vt:lpstr>
      <vt:lpstr>   Second year - plans </vt:lpstr>
      <vt:lpstr>   Second year - plans </vt:lpstr>
      <vt:lpstr>   Actions required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Technical Coordination Meeting 22Sep2020</dc:title>
  <dc:creator>Alberto Costa Neves</dc:creator>
  <cp:lastModifiedBy>Leonel Manteigas</cp:lastModifiedBy>
  <cp:revision>70</cp:revision>
  <dcterms:created xsi:type="dcterms:W3CDTF">2020-09-20T17:50:33Z</dcterms:created>
  <dcterms:modified xsi:type="dcterms:W3CDTF">2022-06-01T14:50:45Z</dcterms:modified>
</cp:coreProperties>
</file>