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ACA8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07F85-E674-43CC-987E-4BE55E31E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75A09-2A4E-4C58-ADED-9AF474DF9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F4EE6-E935-4E71-B34D-C8F78A78E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F375E-D998-4D5B-AF8B-D51B7B11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07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AFDE3-1F29-468C-86CB-3098A8847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2DCCE-461C-42DA-BDC0-3EA8E38F7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0ED96-6614-47E2-8F71-DC425B9EBF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E8BEC5-A04B-4BB6-81B9-C9DCF5F1062E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41377-C9CA-4B25-A76D-CC1F199E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A2ACF-E322-49DD-AF67-D13553C73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6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0CBC3-1436-4450-8CC5-220AC104A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6526E5-EC6E-4FB3-A0DB-388FCA0BB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CCE60-85AE-4886-BF16-C5CBFA009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FA822-2C07-4746-9030-3F8446747D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A87E5-14E0-4CBB-BB8E-CD3BE4DBA37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6">
            <a:extLst>
              <a:ext uri="{FF2B5EF4-FFF2-40B4-BE49-F238E27FC236}">
                <a16:creationId xmlns:a16="http://schemas.microsoft.com/office/drawing/2014/main" id="{A2B7AB7B-9C44-433D-B14D-861586A545B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015644"/>
            <a:ext cx="2608028" cy="869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715E19EA-6F6B-4D0A-ACD3-CFA9BE6BD5E5}"/>
              </a:ext>
            </a:extLst>
          </p:cNvPr>
          <p:cNvSpPr txBox="1">
            <a:spLocks/>
          </p:cNvSpPr>
          <p:nvPr userDrawn="1"/>
        </p:nvSpPr>
        <p:spPr>
          <a:xfrm>
            <a:off x="4038600" y="635960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CBSC19</a:t>
            </a:r>
            <a:b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VTC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9 – 10 June, 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AFDE94-252B-4BA4-B1A6-67924CBFCB10}"/>
              </a:ext>
            </a:extLst>
          </p:cNvPr>
          <p:cNvSpPr/>
          <p:nvPr userDrawn="1"/>
        </p:nvSpPr>
        <p:spPr>
          <a:xfrm>
            <a:off x="0" y="0"/>
            <a:ext cx="12192000" cy="6012386"/>
          </a:xfrm>
          <a:prstGeom prst="rect">
            <a:avLst/>
          </a:prstGeom>
          <a:solidFill>
            <a:schemeClr val="accent1">
              <a:lumMod val="20000"/>
              <a:lumOff val="80000"/>
              <a:alpha val="2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2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1"/>
          <p:cNvSpPr txBox="1">
            <a:spLocks/>
          </p:cNvSpPr>
          <p:nvPr/>
        </p:nvSpPr>
        <p:spPr>
          <a:xfrm>
            <a:off x="469784" y="1761526"/>
            <a:ext cx="11232858" cy="194085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7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JICA Training Course</a:t>
            </a:r>
          </a:p>
          <a:p>
            <a:r>
              <a:rPr kumimoji="1" lang="en-US" altLang="ja-JP" sz="271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hydrographic survey</a:t>
            </a:r>
          </a:p>
          <a:p>
            <a:endParaRPr kumimoji="1" lang="en-US" altLang="ja-JP" sz="271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ja-JP" sz="14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VTC, </a:t>
            </a:r>
            <a:r>
              <a:rPr kumimoji="1" lang="en-US" altLang="ja-JP" sz="5100" b="1" dirty="0" smtClean="0">
                <a:solidFill>
                  <a:schemeClr val="accent1">
                    <a:lumMod val="75000"/>
                  </a:schemeClr>
                </a:solidFill>
              </a:rPr>
              <a:t>1 </a:t>
            </a:r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kumimoji="1" lang="en-US" altLang="ja-JP" sz="5100" b="1" dirty="0" smtClean="0">
                <a:solidFill>
                  <a:schemeClr val="accent1">
                    <a:lumMod val="75000"/>
                  </a:schemeClr>
                </a:solidFill>
              </a:rPr>
              <a:t>3 </a:t>
            </a:r>
            <a:r>
              <a:rPr kumimoji="1" lang="en-US" altLang="ja-JP" sz="5100" b="1" dirty="0">
                <a:solidFill>
                  <a:schemeClr val="accent1">
                    <a:lumMod val="75000"/>
                  </a:schemeClr>
                </a:solidFill>
              </a:rPr>
              <a:t>June </a:t>
            </a:r>
            <a:r>
              <a:rPr kumimoji="1" lang="en-US" altLang="ja-JP" sz="5100" b="1" dirty="0" smtClean="0">
                <a:solidFill>
                  <a:schemeClr val="accent1">
                    <a:lumMod val="75000"/>
                  </a:schemeClr>
                </a:solidFill>
              </a:rPr>
              <a:t>2022</a:t>
            </a:r>
            <a:endParaRPr kumimoji="1" lang="ja-JP" altLang="en-US" sz="5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524000" y="369101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kumimoji="1"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ja-JP" altLang="en-US" sz="2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en-US" altLang="ja-JP" sz="28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kumimoji="1" lang="en-US" altLang="ja-JP" sz="2800" dirty="0">
                <a:solidFill>
                  <a:schemeClr val="accent1">
                    <a:lumMod val="75000"/>
                  </a:schemeClr>
                </a:solidFill>
              </a:rPr>
              <a:t>By 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Hydrographic and Oceanographic </a:t>
            </a:r>
          </a:p>
          <a:p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Department, Japan Coast Guard</a:t>
            </a:r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en-US" altLang="ja-JP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577310" y="6279867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</a:rPr>
              <a:t>CBSC20-06.XX</a:t>
            </a:r>
            <a:endParaRPr kumimoji="1" lang="ja-JP" alt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093081" y="6279867"/>
            <a:ext cx="19862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CBSC20</a:t>
            </a:r>
          </a:p>
          <a:p>
            <a:pPr algn="ctr"/>
            <a:r>
              <a:rPr kumimoji="1" lang="en-US" altLang="ja-JP" sz="1400" dirty="0">
                <a:solidFill>
                  <a:schemeClr val="accent1">
                    <a:lumMod val="75000"/>
                  </a:schemeClr>
                </a:solidFill>
              </a:rPr>
              <a:t>VTC, 1 – 3 June </a:t>
            </a:r>
            <a:r>
              <a:rPr kumimoji="1"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2022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56276" y="261257"/>
            <a:ext cx="10725084" cy="10580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JICA Knowledge Co-creation Program (Group and Region Focus)</a:t>
            </a:r>
          </a:p>
          <a:p>
            <a:r>
              <a:rPr kumimoji="1" lang="en-US" altLang="ja-JP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Hydrography for Charting and Disaster Management</a:t>
            </a:r>
          </a:p>
          <a:p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(Internationally Accredited Category B)</a:t>
            </a:r>
            <a:endParaRPr kumimoji="1" lang="en-US" altLang="ja-JP" sz="16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02984" y="1360644"/>
            <a:ext cx="8896284" cy="42584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Six-month training course conducted by 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Japan International Cooperation Agency (JICA) 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1971 in cooperation with 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Hydrographic and Oceanographic Department, Japan Coast Guard (JHOD).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kumimoji="1" lang="en-US" altLang="ja-JP" sz="2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Lectures and field exercises are provided to acquire theory and skills on hydrographic survey.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kumimoji="1" lang="en-US" altLang="ja-JP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the COVID-19, short-term online training were held in 2020 and 2021. (But not meet Cat B requirement.)</a:t>
            </a:r>
          </a:p>
        </p:txBody>
      </p:sp>
      <p:pic>
        <p:nvPicPr>
          <p:cNvPr id="5" name="Picture 3" descr="DSC07366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51"/>
          <a:stretch/>
        </p:blipFill>
        <p:spPr bwMode="auto">
          <a:xfrm>
            <a:off x="9099268" y="1629026"/>
            <a:ext cx="2903424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9052560" y="5784871"/>
            <a:ext cx="29968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eiryo UI" panose="020B0604030504040204" pitchFamily="50" charset="-128"/>
              </a:rPr>
              <a:t>Ocean survey (above); Field training (below)</a:t>
            </a:r>
            <a:endParaRPr lang="ja-JP" altLang="en-US" sz="1100" dirty="0">
              <a:solidFill>
                <a:srgbClr val="000000"/>
              </a:solidFill>
              <a:latin typeface="Cambria" panose="02040503050406030204" pitchFamily="18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1" t="16920"/>
          <a:stretch/>
        </p:blipFill>
        <p:spPr>
          <a:xfrm>
            <a:off x="9099268" y="3702741"/>
            <a:ext cx="2903424" cy="200572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093081" y="6279867"/>
            <a:ext cx="19862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CBSC20</a:t>
            </a:r>
          </a:p>
          <a:p>
            <a:pPr algn="ctr"/>
            <a:r>
              <a:rPr kumimoji="1" lang="en-US" altLang="ja-JP" sz="1400" dirty="0">
                <a:solidFill>
                  <a:schemeClr val="accent1">
                    <a:lumMod val="75000"/>
                  </a:schemeClr>
                </a:solidFill>
              </a:rPr>
              <a:t>VTC, 1 – 3 June </a:t>
            </a:r>
            <a:r>
              <a:rPr kumimoji="1"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2022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467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156276" y="261257"/>
            <a:ext cx="10725084" cy="10580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JICA Knowledge Co-creation Program (Group and Region Focus)</a:t>
            </a:r>
          </a:p>
          <a:p>
            <a:r>
              <a:rPr kumimoji="1" lang="en-US" altLang="ja-JP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Hydrography for Charting and Disaster Management</a:t>
            </a:r>
          </a:p>
          <a:p>
            <a:r>
              <a:rPr kumimoji="1" lang="en-US" altLang="ja-JP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(Internationally Accredited Category B)</a:t>
            </a:r>
            <a:endParaRPr kumimoji="1" lang="en-US" altLang="ja-JP" sz="16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13412" y="1449977"/>
            <a:ext cx="8896284" cy="425849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the COVID-19, the training course will resume in Japan as usual.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kumimoji="1" lang="en-US" altLang="ja-JP" sz="2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wish to attend the training course, your country needs to respond “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Needs Survey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to be conducted </a:t>
            </a:r>
            <a:r>
              <a:rPr kumimoji="1" lang="en-US" altLang="ja-JP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JICA through diplomatic channels around June 2022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kumimoji="1" lang="en-US" altLang="ja-JP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details, please contact a JICA office</a:t>
            </a:r>
            <a:r>
              <a:rPr kumimoji="1" lang="en-US" altLang="ja-JP" sz="28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(*1)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your country or JHOD</a:t>
            </a:r>
            <a:r>
              <a:rPr kumimoji="1" lang="en-US" altLang="ja-JP" sz="2800" baseline="3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(*2)</a:t>
            </a:r>
            <a:r>
              <a:rPr kumimoji="1" lang="en-US" altLang="ja-JP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asking how to apply.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97430" y="5385304"/>
            <a:ext cx="7332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(*1): https://www.jica.go.jp/english/about/organization/overseas/index.html</a:t>
            </a:r>
          </a:p>
          <a:p>
            <a:r>
              <a:rPr kumimoji="1" lang="en-US" altLang="ja-JP" dirty="0" smtClean="0">
                <a:solidFill>
                  <a:schemeClr val="accent1">
                    <a:lumMod val="75000"/>
                  </a:schemeClr>
                </a:solidFill>
              </a:rPr>
              <a:t>(*2): ico@jodc.go.jp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9654821" y="3221760"/>
            <a:ext cx="1501705" cy="218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900"/>
              </a:lnSpc>
            </a:pPr>
            <a:r>
              <a:rPr lang="en-US" altLang="ja-JP" sz="1200" dirty="0"/>
              <a:t>closing ceremony</a:t>
            </a:r>
            <a:endParaRPr lang="ja-JP" altLang="en-US" sz="1200" dirty="0">
              <a:latin typeface="Arial Narrow" panose="020B0606020202030204" pitchFamily="34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44" t="14471" r="8733"/>
          <a:stretch/>
        </p:blipFill>
        <p:spPr>
          <a:xfrm>
            <a:off x="9043903" y="1563005"/>
            <a:ext cx="2723542" cy="1633299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8632327" y="5778298"/>
            <a:ext cx="3598994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100" dirty="0" smtClean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  <a:cs typeface="Meiryo UI" panose="020B0604030504040204" pitchFamily="50" charset="-128"/>
              </a:rPr>
              <a:t>Number of participants from 1971 to 2019: </a:t>
            </a:r>
          </a:p>
          <a:p>
            <a:pPr algn="ctr"/>
            <a:r>
              <a:rPr lang="en-US" altLang="ja-JP" sz="1100" dirty="0" smtClean="0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  <a:cs typeface="Meiryo UI" panose="020B0604030504040204" pitchFamily="50" charset="-128"/>
              </a:rPr>
              <a:t>442 trainees from 44 countries</a:t>
            </a:r>
            <a:endParaRPr lang="en-US" altLang="ja-JP" sz="1100" dirty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  <a:cs typeface="Meiryo UI" panose="020B0604030504040204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220" y="4031971"/>
            <a:ext cx="3377209" cy="1689510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  <p:sp>
        <p:nvSpPr>
          <p:cNvPr id="13" name="テキスト ボックス 12"/>
          <p:cNvSpPr txBox="1"/>
          <p:nvPr/>
        </p:nvSpPr>
        <p:spPr>
          <a:xfrm>
            <a:off x="5093081" y="6279867"/>
            <a:ext cx="19862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CBSC20</a:t>
            </a:r>
          </a:p>
          <a:p>
            <a:pPr algn="ctr"/>
            <a:r>
              <a:rPr kumimoji="1" lang="en-US" altLang="ja-JP" sz="1400" dirty="0">
                <a:solidFill>
                  <a:schemeClr val="accent1">
                    <a:lumMod val="75000"/>
                  </a:schemeClr>
                </a:solidFill>
              </a:rPr>
              <a:t>VTC, 1 – 3 June </a:t>
            </a:r>
            <a:r>
              <a:rPr kumimoji="1" lang="en-US" altLang="ja-JP" sz="1400" dirty="0" smtClean="0">
                <a:solidFill>
                  <a:schemeClr val="accent1">
                    <a:lumMod val="75000"/>
                  </a:schemeClr>
                </a:solidFill>
              </a:rPr>
              <a:t>2022</a:t>
            </a:r>
            <a:endParaRPr kumimoji="1" lang="ja-JP" alt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0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264</Words>
  <PresentationFormat>ワイド画面</PresentationFormat>
  <Paragraphs>39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Meiryo UI</vt:lpstr>
      <vt:lpstr>游ゴシック</vt:lpstr>
      <vt:lpstr>游ゴシック Light</vt:lpstr>
      <vt:lpstr>Arial</vt:lpstr>
      <vt:lpstr>Arial Narrow</vt:lpstr>
      <vt:lpstr>Calibri</vt:lpstr>
      <vt:lpstr>Calibri Light</vt:lpstr>
      <vt:lpstr>Cambria</vt:lpstr>
      <vt:lpstr>Wingdings</vt:lpstr>
      <vt:lpstr>Office Theme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2020-09-20T17:50:33Z</dcterms:created>
  <dcterms:modified xsi:type="dcterms:W3CDTF">2022-05-09T07:43:42Z</dcterms:modified>
</cp:coreProperties>
</file>